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8" r:id="rId1"/>
  </p:sldMasterIdLst>
  <p:notesMasterIdLst>
    <p:notesMasterId r:id="rId50"/>
  </p:notesMasterIdLst>
  <p:sldIdLst>
    <p:sldId id="256" r:id="rId2"/>
    <p:sldId id="288" r:id="rId3"/>
    <p:sldId id="303" r:id="rId4"/>
    <p:sldId id="310" r:id="rId5"/>
    <p:sldId id="321" r:id="rId6"/>
    <p:sldId id="320" r:id="rId7"/>
    <p:sldId id="312" r:id="rId8"/>
    <p:sldId id="313" r:id="rId9"/>
    <p:sldId id="317" r:id="rId10"/>
    <p:sldId id="322" r:id="rId11"/>
    <p:sldId id="319" r:id="rId12"/>
    <p:sldId id="311" r:id="rId13"/>
    <p:sldId id="260" r:id="rId14"/>
    <p:sldId id="290" r:id="rId15"/>
    <p:sldId id="324" r:id="rId16"/>
    <p:sldId id="283" r:id="rId17"/>
    <p:sldId id="327" r:id="rId18"/>
    <p:sldId id="302" r:id="rId19"/>
    <p:sldId id="298" r:id="rId20"/>
    <p:sldId id="299" r:id="rId21"/>
    <p:sldId id="300" r:id="rId22"/>
    <p:sldId id="301" r:id="rId23"/>
    <p:sldId id="306" r:id="rId24"/>
    <p:sldId id="282" r:id="rId25"/>
    <p:sldId id="308" r:id="rId26"/>
    <p:sldId id="309" r:id="rId27"/>
    <p:sldId id="307" r:id="rId28"/>
    <p:sldId id="323" r:id="rId29"/>
    <p:sldId id="258" r:id="rId30"/>
    <p:sldId id="262" r:id="rId31"/>
    <p:sldId id="332" r:id="rId32"/>
    <p:sldId id="287" r:id="rId33"/>
    <p:sldId id="286" r:id="rId34"/>
    <p:sldId id="305" r:id="rId35"/>
    <p:sldId id="304" r:id="rId36"/>
    <p:sldId id="334" r:id="rId37"/>
    <p:sldId id="315" r:id="rId38"/>
    <p:sldId id="273" r:id="rId39"/>
    <p:sldId id="259" r:id="rId40"/>
    <p:sldId id="263" r:id="rId41"/>
    <p:sldId id="261" r:id="rId42"/>
    <p:sldId id="268" r:id="rId43"/>
    <p:sldId id="267" r:id="rId44"/>
    <p:sldId id="284" r:id="rId45"/>
    <p:sldId id="285" r:id="rId46"/>
    <p:sldId id="297" r:id="rId47"/>
    <p:sldId id="296" r:id="rId48"/>
    <p:sldId id="32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36E"/>
    <a:srgbClr val="9A9DBA"/>
    <a:srgbClr val="BD2F22"/>
    <a:srgbClr val="D1D8E7"/>
    <a:srgbClr val="D0CCDE"/>
    <a:srgbClr val="2E5C94"/>
    <a:srgbClr val="B0BDD6"/>
    <a:srgbClr val="25BD64"/>
    <a:srgbClr val="2142A7"/>
    <a:srgbClr val="2143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9204" autoAdjust="0"/>
  </p:normalViewPr>
  <p:slideViewPr>
    <p:cSldViewPr snapToObjects="1">
      <p:cViewPr varScale="1">
        <p:scale>
          <a:sx n="98" d="100"/>
          <a:sy n="98" d="100"/>
        </p:scale>
        <p:origin x="-3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Haystack\StoreHouse\Patrick\MOA%20Models\Achieving%20Obama's%20Goa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aystack\StoreHouse\Patrick\MOA%20Models\Achieving%20Obama's%20Goal.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9.5753205128205232E-2"/>
          <c:y val="4.8235419170734505E-2"/>
          <c:w val="0.86879807692308031"/>
          <c:h val="0.82084725390634605"/>
        </c:manualLayout>
      </c:layout>
      <c:areaChart>
        <c:grouping val="stacked"/>
        <c:ser>
          <c:idx val="0"/>
          <c:order val="0"/>
          <c:tx>
            <c:strRef>
              <c:f>Sheet3!$B$9</c:f>
              <c:strCache>
                <c:ptCount val="1"/>
                <c:pt idx="0">
                  <c:v>Current Annual Degree Production</c:v>
                </c:pt>
              </c:strCache>
            </c:strRef>
          </c:tx>
          <c:spPr>
            <a:solidFill>
              <a:srgbClr val="FFC000"/>
            </a:solidFill>
            <a:ln>
              <a:solidFill>
                <a:schemeClr val="tx1"/>
              </a:solidFill>
            </a:ln>
          </c:spPr>
          <c:cat>
            <c:numRef>
              <c:f>Sheet3!$C$4:$N$4</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Sheet3!$C$9:$N$9</c:f>
              <c:numCache>
                <c:formatCode>General</c:formatCode>
                <c:ptCount val="12"/>
                <c:pt idx="0">
                  <c:v>2252211.9999999995</c:v>
                </c:pt>
                <c:pt idx="1">
                  <c:v>2252211.9999999995</c:v>
                </c:pt>
                <c:pt idx="2">
                  <c:v>2252211.9999999995</c:v>
                </c:pt>
                <c:pt idx="3">
                  <c:v>2252211.9999999995</c:v>
                </c:pt>
                <c:pt idx="4">
                  <c:v>2252211.9999999995</c:v>
                </c:pt>
                <c:pt idx="5">
                  <c:v>2252211.9999999995</c:v>
                </c:pt>
                <c:pt idx="6">
                  <c:v>2252211.9999999995</c:v>
                </c:pt>
                <c:pt idx="7">
                  <c:v>2252211.9999999995</c:v>
                </c:pt>
                <c:pt idx="8">
                  <c:v>2252211.9999999995</c:v>
                </c:pt>
                <c:pt idx="9">
                  <c:v>2252211.9999999995</c:v>
                </c:pt>
                <c:pt idx="10">
                  <c:v>2252211.9999999995</c:v>
                </c:pt>
                <c:pt idx="11">
                  <c:v>2252211.9999999995</c:v>
                </c:pt>
              </c:numCache>
            </c:numRef>
          </c:val>
        </c:ser>
        <c:ser>
          <c:idx val="1"/>
          <c:order val="1"/>
          <c:tx>
            <c:strRef>
              <c:f>Sheet3!$B$10</c:f>
              <c:strCache>
                <c:ptCount val="1"/>
                <c:pt idx="0">
                  <c:v>Additional Degrees Needed to Meet Goal</c:v>
                </c:pt>
              </c:strCache>
            </c:strRef>
          </c:tx>
          <c:spPr>
            <a:solidFill>
              <a:srgbClr val="00B050"/>
            </a:solidFill>
            <a:ln>
              <a:solidFill>
                <a:schemeClr val="tx1"/>
              </a:solidFill>
            </a:ln>
          </c:spPr>
          <c:cat>
            <c:numRef>
              <c:f>Sheet3!$C$4:$N$4</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Sheet3!$C$10:$N$10</c:f>
              <c:numCache>
                <c:formatCode>General</c:formatCode>
                <c:ptCount val="12"/>
                <c:pt idx="0">
                  <c:v>150528</c:v>
                </c:pt>
                <c:pt idx="1">
                  <c:v>301056</c:v>
                </c:pt>
                <c:pt idx="2">
                  <c:v>451584</c:v>
                </c:pt>
                <c:pt idx="3">
                  <c:v>602112</c:v>
                </c:pt>
                <c:pt idx="4">
                  <c:v>752640</c:v>
                </c:pt>
                <c:pt idx="5">
                  <c:v>903168</c:v>
                </c:pt>
                <c:pt idx="6">
                  <c:v>1053695.9999999998</c:v>
                </c:pt>
                <c:pt idx="7">
                  <c:v>1204223.9999999998</c:v>
                </c:pt>
                <c:pt idx="8">
                  <c:v>1354752.0000000002</c:v>
                </c:pt>
                <c:pt idx="9">
                  <c:v>1505280</c:v>
                </c:pt>
                <c:pt idx="10">
                  <c:v>1655808</c:v>
                </c:pt>
                <c:pt idx="11">
                  <c:v>1806336</c:v>
                </c:pt>
              </c:numCache>
            </c:numRef>
          </c:val>
        </c:ser>
        <c:axId val="48012288"/>
        <c:axId val="48157440"/>
      </c:areaChart>
      <c:catAx>
        <c:axId val="48012288"/>
        <c:scaling>
          <c:orientation val="minMax"/>
        </c:scaling>
        <c:axPos val="b"/>
        <c:numFmt formatCode="General" sourceLinked="1"/>
        <c:tickLblPos val="nextTo"/>
        <c:txPr>
          <a:bodyPr/>
          <a:lstStyle/>
          <a:p>
            <a:pPr>
              <a:defRPr baseline="0">
                <a:latin typeface="Arial" pitchFamily="34" charset="0"/>
              </a:defRPr>
            </a:pPr>
            <a:endParaRPr lang="en-US"/>
          </a:p>
        </c:txPr>
        <c:crossAx val="48157440"/>
        <c:crosses val="autoZero"/>
        <c:auto val="1"/>
        <c:lblAlgn val="ctr"/>
        <c:lblOffset val="100"/>
      </c:catAx>
      <c:valAx>
        <c:axId val="48157440"/>
        <c:scaling>
          <c:orientation val="minMax"/>
        </c:scaling>
        <c:axPos val="l"/>
        <c:majorGridlines/>
        <c:numFmt formatCode="#,##0" sourceLinked="0"/>
        <c:tickLblPos val="nextTo"/>
        <c:txPr>
          <a:bodyPr/>
          <a:lstStyle/>
          <a:p>
            <a:pPr>
              <a:defRPr sz="900" baseline="0">
                <a:latin typeface="Arial" pitchFamily="34" charset="0"/>
              </a:defRPr>
            </a:pPr>
            <a:endParaRPr lang="en-US"/>
          </a:p>
        </c:txPr>
        <c:crossAx val="48012288"/>
        <c:crosses val="autoZero"/>
        <c:crossBetween val="midCat"/>
      </c:valAx>
    </c:plotArea>
    <c:legend>
      <c:legendPos val="t"/>
      <c:layout>
        <c:manualLayout>
          <c:xMode val="edge"/>
          <c:yMode val="edge"/>
          <c:x val="0.113317032739329"/>
          <c:y val="7.9488537310803589E-2"/>
          <c:w val="0.71857510599636387"/>
          <c:h val="7.3157537550796889E-2"/>
        </c:manualLayout>
      </c:layout>
      <c:spPr>
        <a:solidFill>
          <a:schemeClr val="bg1"/>
        </a:solidFill>
      </c:spPr>
      <c:txPr>
        <a:bodyPr/>
        <a:lstStyle/>
        <a:p>
          <a:pPr>
            <a:defRPr sz="1050" baseline="0">
              <a:latin typeface="Arial" pitchFamily="34" charset="0"/>
            </a:defRPr>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Sheet3!$B$9</c:f>
              <c:strCache>
                <c:ptCount val="1"/>
                <c:pt idx="0">
                  <c:v>Current Annual Degree Production</c:v>
                </c:pt>
              </c:strCache>
            </c:strRef>
          </c:tx>
          <c:spPr>
            <a:ln>
              <a:solidFill>
                <a:schemeClr val="tx1"/>
              </a:solidFill>
            </a:ln>
          </c:spPr>
          <c:marker>
            <c:symbol val="none"/>
          </c:marker>
          <c:dLbls>
            <c:txPr>
              <a:bodyPr/>
              <a:lstStyle/>
              <a:p>
                <a:pPr>
                  <a:defRPr sz="850" baseline="0">
                    <a:latin typeface="Arial" pitchFamily="34" charset="0"/>
                  </a:defRPr>
                </a:pPr>
                <a:endParaRPr lang="en-US"/>
              </a:p>
            </c:txPr>
            <c:dLblPos val="t"/>
            <c:showVal val="1"/>
          </c:dLbls>
          <c:cat>
            <c:numRef>
              <c:f>Sheet3!$C$4:$N$4</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Sheet3!$C$32:$N$32</c:f>
              <c:numCache>
                <c:formatCode>0%</c:formatCode>
                <c:ptCount val="12"/>
                <c:pt idx="0">
                  <c:v>2.8222642924515401E-2</c:v>
                </c:pt>
                <c:pt idx="1">
                  <c:v>5.4270538715097009E-2</c:v>
                </c:pt>
                <c:pt idx="2">
                  <c:v>7.4061965391251705E-2</c:v>
                </c:pt>
                <c:pt idx="3">
                  <c:v>8.8576124378546839E-2</c:v>
                </c:pt>
                <c:pt idx="4">
                  <c:v>0.118842433005693</c:v>
                </c:pt>
                <c:pt idx="5">
                  <c:v>0.138631924528483</c:v>
                </c:pt>
                <c:pt idx="6">
                  <c:v>0.16863548868285302</c:v>
                </c:pt>
                <c:pt idx="7">
                  <c:v>0.21424158218134506</c:v>
                </c:pt>
                <c:pt idx="8">
                  <c:v>0.25219381030997801</c:v>
                </c:pt>
                <c:pt idx="9">
                  <c:v>0.30335051424920811</c:v>
                </c:pt>
                <c:pt idx="10">
                  <c:v>0.32453929701094708</c:v>
                </c:pt>
                <c:pt idx="11">
                  <c:v>0.35406170774718004</c:v>
                </c:pt>
              </c:numCache>
            </c:numRef>
          </c:val>
        </c:ser>
        <c:marker val="1"/>
        <c:axId val="49619328"/>
        <c:axId val="49620864"/>
      </c:lineChart>
      <c:catAx>
        <c:axId val="49619328"/>
        <c:scaling>
          <c:orientation val="minMax"/>
        </c:scaling>
        <c:axPos val="b"/>
        <c:numFmt formatCode="General" sourceLinked="1"/>
        <c:tickLblPos val="nextTo"/>
        <c:txPr>
          <a:bodyPr/>
          <a:lstStyle/>
          <a:p>
            <a:pPr>
              <a:defRPr baseline="0">
                <a:latin typeface="Arial" pitchFamily="34" charset="0"/>
              </a:defRPr>
            </a:pPr>
            <a:endParaRPr lang="en-US"/>
          </a:p>
        </c:txPr>
        <c:crossAx val="49620864"/>
        <c:crosses val="autoZero"/>
        <c:auto val="1"/>
        <c:lblAlgn val="ctr"/>
        <c:lblOffset val="100"/>
      </c:catAx>
      <c:valAx>
        <c:axId val="49620864"/>
        <c:scaling>
          <c:orientation val="minMax"/>
          <c:max val="0.5"/>
          <c:min val="0"/>
        </c:scaling>
        <c:axPos val="l"/>
        <c:majorGridlines/>
        <c:numFmt formatCode="0%" sourceLinked="0"/>
        <c:tickLblPos val="nextTo"/>
        <c:txPr>
          <a:bodyPr/>
          <a:lstStyle/>
          <a:p>
            <a:pPr>
              <a:defRPr sz="900" baseline="0">
                <a:latin typeface="Arial" pitchFamily="34" charset="0"/>
              </a:defRPr>
            </a:pPr>
            <a:endParaRPr lang="en-US"/>
          </a:p>
        </c:txPr>
        <c:crossAx val="49619328"/>
        <c:crosses val="autoZero"/>
        <c:crossBetween val="between"/>
        <c:majorUnit val="0.1"/>
      </c:valAx>
    </c:plotArea>
    <c:plotVisOnly val="1"/>
  </c:chart>
  <c:spPr>
    <a:solidFill>
      <a:srgbClr val="FFFFFF"/>
    </a:solidFill>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E8CD0-20CD-674F-B669-B808D4AD928F}" type="datetimeFigureOut">
              <a:rPr lang="en-US" smtClean="0"/>
              <a:pPr/>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495F6-7468-9A48-B96C-6261061272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495F6-7468-9A48-B96C-626106127219}"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947738" y="80963"/>
            <a:ext cx="5268912" cy="3952875"/>
          </a:xfrm>
          <a:ln cap="flat"/>
        </p:spPr>
      </p:sp>
      <p:sp>
        <p:nvSpPr>
          <p:cNvPr id="83971" name="Rectangle 3"/>
          <p:cNvSpPr>
            <a:spLocks noChangeArrowheads="1"/>
          </p:cNvSpPr>
          <p:nvPr/>
        </p:nvSpPr>
        <p:spPr bwMode="auto">
          <a:xfrm>
            <a:off x="-6614181" y="6945443"/>
            <a:ext cx="9088093" cy="640205"/>
          </a:xfrm>
          <a:prstGeom prst="rect">
            <a:avLst/>
          </a:prstGeom>
          <a:noFill/>
          <a:ln w="12700">
            <a:noFill/>
            <a:miter lim="800000"/>
            <a:headEnd/>
            <a:tailEnd/>
          </a:ln>
        </p:spPr>
        <p:txBody>
          <a:bodyPr wrap="none" lIns="92861" tIns="46431" rIns="92861" bIns="46431" anchor="ctr">
            <a:prstTxWarp prst="textNoShape">
              <a:avLst/>
            </a:prstTxWarp>
          </a:bodyPr>
          <a:lstStyle/>
          <a:p>
            <a:pPr defTabSz="928457"/>
            <a:endParaRPr lang="en-US" dirty="0"/>
          </a:p>
        </p:txBody>
      </p:sp>
      <p:sp>
        <p:nvSpPr>
          <p:cNvPr id="83972" name="Rectangle 5"/>
          <p:cNvSpPr>
            <a:spLocks noChangeArrowheads="1"/>
          </p:cNvSpPr>
          <p:nvPr/>
        </p:nvSpPr>
        <p:spPr bwMode="auto">
          <a:xfrm>
            <a:off x="3654184" y="8603729"/>
            <a:ext cx="4366492" cy="368163"/>
          </a:xfrm>
          <a:prstGeom prst="rect">
            <a:avLst/>
          </a:prstGeom>
          <a:noFill/>
          <a:ln w="12700">
            <a:noFill/>
            <a:miter lim="800000"/>
            <a:headEnd/>
            <a:tailEnd/>
          </a:ln>
        </p:spPr>
        <p:txBody>
          <a:bodyPr wrap="none" lIns="91895" tIns="45141" rIns="91895" bIns="45141">
            <a:prstTxWarp prst="textNoShape">
              <a:avLst/>
            </a:prstTxWarp>
            <a:spAutoFit/>
          </a:bodyPr>
          <a:lstStyle/>
          <a:p>
            <a:pPr defTabSz="928457"/>
            <a:r>
              <a:rPr lang="en-US" dirty="0"/>
              <a:t>Slide I-33  Higher Education’s Landscape    33</a:t>
            </a:r>
          </a:p>
        </p:txBody>
      </p:sp>
      <p:sp>
        <p:nvSpPr>
          <p:cNvPr id="83973" name="Rectangle 1031"/>
          <p:cNvSpPr>
            <a:spLocks noGrp="1" noChangeArrowheads="1"/>
          </p:cNvSpPr>
          <p:nvPr>
            <p:ph type="body" idx="3"/>
          </p:nvPr>
        </p:nvSpPr>
        <p:spPr>
          <a:xfrm>
            <a:off x="934900" y="4351833"/>
            <a:ext cx="5450992" cy="4298741"/>
          </a:xfrm>
          <a:noFill/>
          <a:ln w="9525"/>
        </p:spPr>
        <p:txBody>
          <a:bodyPr lIns="91895" tIns="45141" rIns="91895" bIns="45141"/>
          <a:lstStyle/>
          <a:p>
            <a:r>
              <a:rPr lang="en-US" sz="1100" dirty="0">
                <a:latin typeface="Times New Roman" charset="0"/>
                <a:ea typeface="ＭＳ Ｐゴシック" charset="-128"/>
                <a:cs typeface="ＭＳ Ｐゴシック" charset="-128"/>
              </a:rPr>
              <a:t>The total number of high school graduates in Ohio changes very little between 1992-93 and 2021-2022,  ranging from 115,906 in 1991-92 to a projected 117,361 in 2021-22, an increase of only 1%.  A gradual trend downward is projected, however, beginning in 2010.  </a:t>
            </a:r>
          </a:p>
          <a:p>
            <a:endParaRPr lang="en-US" sz="1100" dirty="0">
              <a:latin typeface="Times New Roman" charset="0"/>
              <a:ea typeface="ＭＳ Ｐゴシック" charset="-128"/>
              <a:cs typeface="ＭＳ Ｐゴシック" charset="-128"/>
            </a:endParaRPr>
          </a:p>
          <a:p>
            <a:r>
              <a:rPr lang="en-US" sz="1100" dirty="0">
                <a:latin typeface="Times New Roman" charset="0"/>
                <a:ea typeface="ＭＳ Ｐゴシック" charset="-128"/>
                <a:cs typeface="ＭＳ Ｐゴシック" charset="-128"/>
              </a:rPr>
              <a:t>All four groups of non-White graduates in Ohio are projected to show some growth over the 25-year period of the graph.  The largest increases are expected among Hispanic (503%) and Asian (243%) students.</a:t>
            </a:r>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endParaRPr lang="en-US"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Source: Western Interstate Commission for Higher Education, </a:t>
            </a:r>
            <a:r>
              <a:rPr lang="en-US" i="1" dirty="0">
                <a:latin typeface="Times New Roman" charset="0"/>
                <a:ea typeface="ＭＳ Ｐゴシック" charset="-128"/>
                <a:cs typeface="ＭＳ Ｐゴシック" charset="-128"/>
              </a:rPr>
              <a:t>Knocking at the College Door: Projections of High School Graduates by State and Race/Ethnicity 1992 to 2022, </a:t>
            </a:r>
            <a:r>
              <a:rPr lang="en-US" dirty="0">
                <a:latin typeface="Times New Roman" charset="0"/>
                <a:ea typeface="ＭＳ Ｐゴシック" charset="-128"/>
                <a:cs typeface="ＭＳ Ｐゴシック" charset="-128"/>
              </a:rPr>
              <a:t>2008. Racial/ethnic breakdowns are available for public graduates only.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947738" y="80963"/>
            <a:ext cx="5268912" cy="3952875"/>
          </a:xfrm>
          <a:solidFill>
            <a:srgbClr val="FFFFFF"/>
          </a:solidFill>
          <a:ln/>
        </p:spPr>
      </p:sp>
      <p:sp>
        <p:nvSpPr>
          <p:cNvPr id="86019" name="Rectangle 4"/>
          <p:cNvSpPr>
            <a:spLocks noChangeArrowheads="1"/>
          </p:cNvSpPr>
          <p:nvPr/>
        </p:nvSpPr>
        <p:spPr bwMode="auto">
          <a:xfrm>
            <a:off x="3654184" y="8603729"/>
            <a:ext cx="4366492" cy="368163"/>
          </a:xfrm>
          <a:prstGeom prst="rect">
            <a:avLst/>
          </a:prstGeom>
          <a:noFill/>
          <a:ln w="12700">
            <a:noFill/>
            <a:miter lim="800000"/>
            <a:headEnd/>
            <a:tailEnd/>
          </a:ln>
        </p:spPr>
        <p:txBody>
          <a:bodyPr wrap="none" lIns="91895" tIns="45141" rIns="91895" bIns="45141">
            <a:prstTxWarp prst="textNoShape">
              <a:avLst/>
            </a:prstTxWarp>
            <a:spAutoFit/>
          </a:bodyPr>
          <a:lstStyle/>
          <a:p>
            <a:pPr defTabSz="928457"/>
            <a:r>
              <a:rPr lang="en-US" dirty="0"/>
              <a:t>Slide I-34  Higher Education’s Landscape    34</a:t>
            </a:r>
          </a:p>
        </p:txBody>
      </p:sp>
      <p:sp>
        <p:nvSpPr>
          <p:cNvPr id="86020" name="Rectangle 4"/>
          <p:cNvSpPr>
            <a:spLocks noGrp="1" noChangeArrowheads="1"/>
          </p:cNvSpPr>
          <p:nvPr>
            <p:ph type="body" idx="3"/>
          </p:nvPr>
        </p:nvSpPr>
        <p:spPr>
          <a:xfrm>
            <a:off x="914711" y="4344025"/>
            <a:ext cx="5332965" cy="4245652"/>
          </a:xfrm>
          <a:noFill/>
          <a:ln w="9525"/>
        </p:spPr>
        <p:txBody>
          <a:bodyPr lIns="91895" tIns="45141" rIns="91895" bIns="45141"/>
          <a:lstStyle/>
          <a:p>
            <a:endParaRPr lang="en-US" sz="1100" dirty="0" smtClean="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endParaRPr lang="en-US" sz="1100"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Source: Western Interstate Commission for Higher Education, </a:t>
            </a:r>
            <a:r>
              <a:rPr lang="en-US" i="1" dirty="0">
                <a:latin typeface="Times New Roman" charset="0"/>
                <a:ea typeface="ＭＳ Ｐゴシック" charset="-128"/>
                <a:cs typeface="ＭＳ Ｐゴシック" charset="-128"/>
              </a:rPr>
              <a:t>Knocking at the College Door: Projections of High School Graduates by State, Income and Race/Ethnicity 1988-2022</a:t>
            </a:r>
            <a:r>
              <a:rPr lang="en-US" dirty="0">
                <a:latin typeface="Times New Roman" charset="0"/>
                <a:ea typeface="ＭＳ Ｐゴシック" charset="-128"/>
                <a:cs typeface="ＭＳ Ｐゴシック" charset="-128"/>
              </a:rPr>
              <a:t>, 2003. Racial/ethnic breakdowns are available for public graduates only.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495F6-7468-9A48-B96C-626106127219}"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4AE12-7106-F04C-A0E2-3A5E5DDB9E43}" type="slidenum">
              <a:rPr lang="en-US"/>
              <a:pPr/>
              <a:t>27</a:t>
            </a:fld>
            <a:endParaRPr lang="en-US"/>
          </a:p>
        </p:txBody>
      </p:sp>
      <p:sp>
        <p:nvSpPr>
          <p:cNvPr id="200706" name="Rectangle 2"/>
          <p:cNvSpPr>
            <a:spLocks noGrp="1" noRot="1" noChangeAspect="1" noChangeArrowheads="1"/>
          </p:cNvSpPr>
          <p:nvPr>
            <p:ph type="sldImg"/>
          </p:nvPr>
        </p:nvSpPr>
        <p:spPr bwMode="auto">
          <a:xfrm>
            <a:off x="1152525" y="685362"/>
            <a:ext cx="4554538" cy="3429996"/>
          </a:xfrm>
          <a:prstGeom prst="rect">
            <a:avLst/>
          </a:prstGeom>
          <a:solidFill>
            <a:srgbClr val="FFFFFF"/>
          </a:solidFill>
          <a:ln>
            <a:solidFill>
              <a:srgbClr val="000000"/>
            </a:solidFill>
            <a:miter lim="800000"/>
            <a:headEnd/>
            <a:tailEnd/>
          </a:ln>
        </p:spPr>
      </p:sp>
      <p:sp>
        <p:nvSpPr>
          <p:cNvPr id="200707" name="Rectangle 3"/>
          <p:cNvSpPr>
            <a:spLocks noGrp="1" noChangeArrowheads="1"/>
          </p:cNvSpPr>
          <p:nvPr>
            <p:ph type="body" idx="1"/>
          </p:nvPr>
        </p:nvSpPr>
        <p:spPr bwMode="auto">
          <a:xfrm>
            <a:off x="914400" y="4343281"/>
            <a:ext cx="5029200" cy="411535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495F6-7468-9A48-B96C-626106127219}" type="slidenum">
              <a:rPr lang="en-US" smtClean="0"/>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3A0CF9A-1EAF-264B-9F57-E3AA2D86A3D8}" type="slidenum">
              <a:rPr lang="en-US"/>
              <a:pPr/>
              <a:t>37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495F6-7468-9A48-B96C-626106127219}"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2DD1C59-B8FB-4BC6-84FE-FD700C7CFC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endParaRPr lang="en-US"/>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09625" y="63738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9713" y="6376988"/>
            <a:ext cx="2193925" cy="457200"/>
          </a:xfrm>
        </p:spPr>
        <p:txBody>
          <a:bodyPr/>
          <a:lstStyle>
            <a:lvl1pPr>
              <a:defRPr smtClean="0"/>
            </a:lvl1pPr>
          </a:lstStyle>
          <a:p>
            <a:fld id="{B7CA40F7-3EF7-2A4B-98E5-B34DE0C734B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BA0CE-B588-9647-8D45-1A786C251B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34F7FDC-D0DA-F748-A9A6-0F3A0CDB34EA}" type="datetimeFigureOut">
              <a:rPr lang="en-US" smtClean="0"/>
              <a:pPr/>
              <a:t>1/11/2010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DA58238-A930-E34D-A556-E666C4D2A9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7" charset="0"/>
                <a:ea typeface="ＭＳ Ｐゴシック" pitchFamily="-107" charset="-128"/>
                <a:cs typeface="ＭＳ Ｐゴシック" pitchFamily="-107" charset="-128"/>
              </a:defRPr>
            </a:lvl1pPr>
          </a:lstStyle>
          <a:p>
            <a:fld id="{C34F7FDC-D0DA-F748-A9A6-0F3A0CDB34EA}" type="datetimeFigureOut">
              <a:rPr lang="en-US" smtClean="0"/>
              <a:pPr/>
              <a:t>1/11/2010</a:t>
            </a:fld>
            <a:endParaRPr lang="en-US"/>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7" charset="0"/>
                <a:ea typeface="ＭＳ Ｐゴシック" pitchFamily="-107" charset="-128"/>
                <a:cs typeface="ＭＳ Ｐゴシック" pitchFamily="-107" charset="-128"/>
              </a:defRPr>
            </a:lvl1pPr>
          </a:lstStyle>
          <a:p>
            <a:endParaRPr lang="en-US"/>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107" charset="0"/>
                <a:ea typeface="ＭＳ Ｐゴシック" pitchFamily="-107" charset="-128"/>
                <a:cs typeface="ＭＳ Ｐゴシック" pitchFamily="-107" charset="-128"/>
              </a:defRPr>
            </a:lvl1pPr>
          </a:lstStyle>
          <a:p>
            <a:fld id="{DDA58238-A930-E34D-A556-E666C4D2A92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xStyles>
    <p:titleStyle>
      <a:lvl1pPr algn="ctr" rtl="0" eaLnBrk="1" fontAlgn="base" hangingPunct="1">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2"/>
          </a:solidFill>
          <a:latin typeface="Arial" pitchFamily="-65" charset="0"/>
        </a:defRPr>
      </a:lvl6pPr>
      <a:lvl7pPr marL="914400" algn="ctr" rtl="0" eaLnBrk="1" fontAlgn="base" hangingPunct="1">
        <a:spcBef>
          <a:spcPct val="0"/>
        </a:spcBef>
        <a:spcAft>
          <a:spcPct val="0"/>
        </a:spcAft>
        <a:defRPr sz="4400">
          <a:solidFill>
            <a:schemeClr val="tx2"/>
          </a:solidFill>
          <a:latin typeface="Arial" pitchFamily="-65" charset="0"/>
        </a:defRPr>
      </a:lvl7pPr>
      <a:lvl8pPr marL="1371600" algn="ctr" rtl="0" eaLnBrk="1" fontAlgn="base" hangingPunct="1">
        <a:spcBef>
          <a:spcPct val="0"/>
        </a:spcBef>
        <a:spcAft>
          <a:spcPct val="0"/>
        </a:spcAft>
        <a:defRPr sz="4400">
          <a:solidFill>
            <a:schemeClr val="tx2"/>
          </a:solidFill>
          <a:latin typeface="Arial" pitchFamily="-65" charset="0"/>
        </a:defRPr>
      </a:lvl8pPr>
      <a:lvl9pPr marL="1828800" algn="ctr" rtl="0" eaLnBrk="1" fontAlgn="base" hangingPunct="1">
        <a:spcBef>
          <a:spcPct val="0"/>
        </a:spcBef>
        <a:spcAft>
          <a:spcPct val="0"/>
        </a:spcAft>
        <a:defRPr sz="4400">
          <a:solidFill>
            <a:schemeClr val="tx2"/>
          </a:solidFill>
          <a:latin typeface="Arial" pitchFamily="-65"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3.pd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oleObject" Target="Macintosh%20HD:Users:dmeabon:Documents:Classes:History%20of%20Higher%20Education%20Course:History%20by%20Year:2003:2003%20Syllabus.doc!OLE_LINK1" TargetMode="Externa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aacc.nche.edu/AboutCC/Documents/fastfacts200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838200" y="609600"/>
            <a:ext cx="7531100" cy="2657483"/>
          </a:xfrm>
          <a:prstGeom prst="rect">
            <a:avLst/>
          </a:prstGeom>
          <a:ln w="57150" cmpd="sng">
            <a:solidFill>
              <a:srgbClr val="AE4B1D"/>
            </a:solidFill>
          </a:ln>
        </p:spPr>
      </p:pic>
      <p:sp>
        <p:nvSpPr>
          <p:cNvPr id="5" name="Title 4"/>
          <p:cNvSpPr>
            <a:spLocks noGrp="1"/>
          </p:cNvSpPr>
          <p:nvPr>
            <p:ph type="ctrTitle"/>
          </p:nvPr>
        </p:nvSpPr>
        <p:spPr>
          <a:xfrm>
            <a:off x="685800" y="4168775"/>
            <a:ext cx="7772400" cy="1470025"/>
          </a:xfrm>
        </p:spPr>
        <p:txBody>
          <a:bodyPr/>
          <a:lstStyle/>
          <a:p>
            <a:r>
              <a:rPr lang="en-US" dirty="0" smtClean="0"/>
              <a:t>Higher Education </a:t>
            </a:r>
            <a:br>
              <a:rPr lang="en-US" dirty="0" smtClean="0"/>
            </a:br>
            <a:r>
              <a:rPr lang="en-US" sz="2400" dirty="0" smtClean="0"/>
              <a:t>in the </a:t>
            </a:r>
            <a:r>
              <a:rPr lang="en-US" dirty="0" smtClean="0"/>
              <a:t/>
            </a:r>
            <a:br>
              <a:rPr lang="en-US" dirty="0" smtClean="0"/>
            </a:br>
            <a:r>
              <a:rPr lang="en-US" dirty="0" smtClean="0"/>
              <a:t>United States</a:t>
            </a:r>
            <a:br>
              <a:rPr lang="en-US" dirty="0" smtClean="0"/>
            </a:br>
            <a:r>
              <a:rPr lang="en-US" sz="1800" dirty="0" smtClean="0"/>
              <a:t>October 13, 2009</a:t>
            </a:r>
            <a:br>
              <a:rPr lang="en-US" sz="1800" dirty="0" smtClean="0"/>
            </a:br>
            <a:r>
              <a:rPr lang="en-US" sz="1800" dirty="0" smtClean="0"/>
              <a:t/>
            </a:r>
            <a:br>
              <a:rPr lang="en-US" sz="1800" dirty="0" smtClean="0"/>
            </a:br>
            <a:r>
              <a:rPr lang="en-US" sz="1000" dirty="0" smtClean="0"/>
              <a:t>Much of presentation adapted from </a:t>
            </a:r>
            <a:r>
              <a:rPr lang="en-US" sz="1000" dirty="0" err="1" smtClean="0"/>
              <a:t>Eckel</a:t>
            </a:r>
            <a:r>
              <a:rPr lang="en-US" sz="1000" dirty="0" smtClean="0"/>
              <a:t> (2004). </a:t>
            </a:r>
            <a:r>
              <a:rPr lang="en-US" sz="1000" i="1" dirty="0" smtClean="0"/>
              <a:t>An Overview of Higher Education in the United States …Chronicle of Higher Education </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Pro-Profits</a:t>
            </a:r>
            <a:endParaRPr lang="en-US" dirty="0"/>
          </a:p>
        </p:txBody>
      </p:sp>
      <p:sp>
        <p:nvSpPr>
          <p:cNvPr id="4" name="Content Placeholder 3"/>
          <p:cNvSpPr>
            <a:spLocks noGrp="1"/>
          </p:cNvSpPr>
          <p:nvPr>
            <p:ph idx="1"/>
          </p:nvPr>
        </p:nvSpPr>
        <p:spPr>
          <a:xfrm>
            <a:off x="457200" y="1600201"/>
            <a:ext cx="8229600" cy="1219200"/>
          </a:xfrm>
          <a:solidFill>
            <a:srgbClr val="FFFFFF"/>
          </a:solidFill>
        </p:spPr>
        <p:txBody>
          <a:bodyPr/>
          <a:lstStyle/>
          <a:p>
            <a:pPr algn="ctr">
              <a:buNone/>
            </a:pPr>
            <a:r>
              <a:rPr lang="en-US" dirty="0" smtClean="0"/>
              <a:t>	</a:t>
            </a:r>
            <a:r>
              <a:rPr lang="en-US" dirty="0" smtClean="0">
                <a:solidFill>
                  <a:schemeClr val="bg1"/>
                </a:solidFill>
              </a:rPr>
              <a:t>Primarily offer vocational programs</a:t>
            </a:r>
          </a:p>
          <a:p>
            <a:pPr algn="ctr">
              <a:buNone/>
            </a:pPr>
            <a:r>
              <a:rPr lang="en-US" dirty="0" smtClean="0">
                <a:solidFill>
                  <a:schemeClr val="bg1"/>
                </a:solidFill>
              </a:rPr>
              <a:t>	Certificates rather than degrees</a:t>
            </a:r>
          </a:p>
          <a:p>
            <a:endParaRPr lang="en-US" dirty="0" smtClean="0"/>
          </a:p>
          <a:p>
            <a:endParaRPr lang="en-US" dirty="0"/>
          </a:p>
        </p:txBody>
      </p:sp>
      <p:sp>
        <p:nvSpPr>
          <p:cNvPr id="5" name="Content Placeholder 3"/>
          <p:cNvSpPr txBox="1">
            <a:spLocks/>
          </p:cNvSpPr>
          <p:nvPr/>
        </p:nvSpPr>
        <p:spPr bwMode="auto">
          <a:xfrm>
            <a:off x="533400" y="3124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200" kern="0" dirty="0" smtClean="0">
                <a:ea typeface="ＭＳ Ｐゴシック" pitchFamily="-65" charset="-128"/>
                <a:cs typeface="ＭＳ Ｐゴシック" pitchFamily="-65" charset="-128"/>
              </a:rPr>
              <a:t>approximately 2,400</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effectLst/>
                <a:uLnTx/>
                <a:uFillTx/>
                <a:latin typeface="+mn-lt"/>
                <a:ea typeface="ＭＳ Ｐゴシック" pitchFamily="-65" charset="-128"/>
                <a:cs typeface="ＭＳ Ｐゴシック" pitchFamily="-65" charset="-128"/>
              </a:rPr>
              <a:t>500 offered 2-yr associate</a:t>
            </a:r>
            <a:r>
              <a:rPr kumimoji="0" lang="en-US" sz="3200" b="0" i="0" u="none" strike="noStrike" kern="0" cap="none" spc="0" normalizeH="0" noProof="0" dirty="0" smtClean="0">
                <a:ln>
                  <a:noFill/>
                </a:ln>
                <a:effectLst/>
                <a:uLnTx/>
                <a:uFillTx/>
                <a:latin typeface="+mn-lt"/>
                <a:ea typeface="ＭＳ Ｐゴシック" pitchFamily="-65" charset="-128"/>
                <a:cs typeface="ＭＳ Ｐゴシック" pitchFamily="-65" charset="-128"/>
              </a:rPr>
              <a:t> degree</a:t>
            </a:r>
          </a:p>
          <a:p>
            <a:pPr marL="342900" marR="0" lvl="0" indent="-342900" algn="ctr" defTabSz="914400" rtl="0" eaLnBrk="1" fontAlgn="base" latinLnBrk="0" hangingPunct="1">
              <a:lnSpc>
                <a:spcPct val="100000"/>
              </a:lnSpc>
              <a:spcBef>
                <a:spcPct val="20000"/>
              </a:spcBef>
              <a:spcAft>
                <a:spcPct val="0"/>
              </a:spcAft>
              <a:buClrTx/>
              <a:buSzTx/>
              <a:tabLst/>
              <a:defRPr/>
            </a:pPr>
            <a:r>
              <a:rPr lang="en-US" sz="3200" kern="0" baseline="0" dirty="0" smtClean="0">
                <a:ea typeface="ＭＳ Ｐゴシック" pitchFamily="-65" charset="-128"/>
                <a:cs typeface="ＭＳ Ｐゴシック" pitchFamily="-65" charset="-128"/>
              </a:rPr>
              <a:t>320</a:t>
            </a:r>
            <a:r>
              <a:rPr lang="en-US" sz="3200" kern="0" dirty="0" smtClean="0">
                <a:ea typeface="ＭＳ Ｐゴシック" pitchFamily="-65" charset="-128"/>
                <a:cs typeface="ＭＳ Ｐゴシック" pitchFamily="-65" charset="-128"/>
              </a:rPr>
              <a:t> offer bachelor’s degree</a:t>
            </a:r>
          </a:p>
          <a:p>
            <a:pPr marL="342900" marR="0" lvl="0" indent="-342900" algn="ctr" defTabSz="914400" rtl="0" eaLnBrk="1" fontAlgn="base" latinLnBrk="0" hangingPunct="1">
              <a:lnSpc>
                <a:spcPct val="100000"/>
              </a:lnSpc>
              <a:spcBef>
                <a:spcPct val="20000"/>
              </a:spcBef>
              <a:spcAft>
                <a:spcPct val="0"/>
              </a:spcAft>
              <a:buClrTx/>
              <a:buSzTx/>
              <a:tabLst/>
              <a:defRPr/>
            </a:pPr>
            <a:r>
              <a:rPr lang="en-US" sz="3200" kern="0" dirty="0" smtClean="0">
                <a:ea typeface="ＭＳ Ｐゴシック" pitchFamily="-65" charset="-128"/>
                <a:cs typeface="ＭＳ Ｐゴシック" pitchFamily="-65" charset="-128"/>
              </a:rPr>
              <a:t>enroll +/- 750,000 students</a:t>
            </a:r>
          </a:p>
          <a:p>
            <a:pPr marL="342900" marR="0" lvl="0" indent="-342900" algn="ctr" defTabSz="914400" rtl="0" eaLnBrk="1" fontAlgn="base" latinLnBrk="0" hangingPunct="1">
              <a:lnSpc>
                <a:spcPct val="100000"/>
              </a:lnSpc>
              <a:spcBef>
                <a:spcPct val="20000"/>
              </a:spcBef>
              <a:spcAft>
                <a:spcPct val="0"/>
              </a:spcAft>
              <a:buClrTx/>
              <a:buSzTx/>
              <a:tabLst/>
              <a:defRPr/>
            </a:pPr>
            <a:r>
              <a:rPr lang="en-US" sz="3200" kern="0" dirty="0" smtClean="0">
                <a:ea typeface="ＭＳ Ｐゴシック" pitchFamily="-65" charset="-128"/>
                <a:cs typeface="ＭＳ Ｐゴシック" pitchFamily="-65" charset="-128"/>
              </a:rPr>
              <a:t>a</a:t>
            </a:r>
            <a:r>
              <a:rPr kumimoji="0" lang="en-US" sz="3200" b="0" i="0" u="none" strike="noStrike" kern="0" cap="none" spc="0" normalizeH="0" baseline="0" noProof="0" dirty="0" err="1" smtClean="0">
                <a:ln>
                  <a:noFill/>
                </a:ln>
                <a:effectLst/>
                <a:uLnTx/>
                <a:uFillTx/>
                <a:latin typeface="+mn-lt"/>
                <a:ea typeface="ＭＳ Ｐゴシック" pitchFamily="-65" charset="-128"/>
                <a:cs typeface="ＭＳ Ｐゴシック" pitchFamily="-65" charset="-128"/>
              </a:rPr>
              <a:t>ll</a:t>
            </a:r>
            <a:r>
              <a:rPr kumimoji="0" lang="en-US" sz="3200" b="0" i="0" u="none" strike="noStrike" kern="0" cap="none" spc="0" normalizeH="0" noProof="0" dirty="0" smtClean="0">
                <a:ln>
                  <a:noFill/>
                </a:ln>
                <a:effectLst/>
                <a:uLnTx/>
                <a:uFillTx/>
                <a:latin typeface="+mn-lt"/>
                <a:ea typeface="ＭＳ Ｐゴシック" pitchFamily="-65" charset="-128"/>
                <a:cs typeface="ＭＳ Ｐゴシック" pitchFamily="-65" charset="-128"/>
              </a:rPr>
              <a:t> but 50,000 @ UG level</a:t>
            </a:r>
          </a:p>
          <a:p>
            <a:pPr marL="342900" marR="0" lvl="0" indent="-342900" algn="ctr" defTabSz="914400" rtl="0" eaLnBrk="1" fontAlgn="base" latinLnBrk="0" hangingPunct="1">
              <a:lnSpc>
                <a:spcPct val="100000"/>
              </a:lnSpc>
              <a:spcBef>
                <a:spcPct val="20000"/>
              </a:spcBef>
              <a:spcAft>
                <a:spcPct val="0"/>
              </a:spcAft>
              <a:buClrTx/>
              <a:buSzTx/>
              <a:tabLst/>
              <a:defRPr/>
            </a:pPr>
            <a:r>
              <a:rPr lang="en-US" sz="1400" kern="0" baseline="0" dirty="0" smtClean="0">
                <a:ea typeface="ＭＳ Ｐゴシック" pitchFamily="-65" charset="-128"/>
                <a:cs typeface="ＭＳ Ｐゴシック" pitchFamily="-65" charset="-128"/>
              </a:rPr>
              <a:t>Source --- US Dept of Ed</a:t>
            </a:r>
            <a:endParaRPr kumimoji="0" lang="en-US" sz="1400" b="0" i="0" u="none" strike="noStrike" kern="0" cap="none" spc="0" normalizeH="0" baseline="0" noProof="0" dirty="0" smtClean="0">
              <a:ln>
                <a:noFill/>
              </a:ln>
              <a:effectLst/>
              <a:uLnTx/>
              <a:uFillTx/>
              <a:latin typeface="+mn-l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762000"/>
            <a:ext cx="8229600" cy="1143000"/>
          </a:xfrm>
        </p:spPr>
        <p:txBody>
          <a:bodyPr/>
          <a:lstStyle/>
          <a:p>
            <a:pPr eaLnBrk="1" hangingPunct="1"/>
            <a:r>
              <a:rPr lang="en-US" sz="4000" b="1">
                <a:ea typeface="ＭＳ Ｐゴシック" charset="-128"/>
                <a:cs typeface="ＭＳ Ｐゴシック" charset="-128"/>
              </a:rPr>
              <a:t>Colleges &amp; Universities</a:t>
            </a:r>
            <a:r>
              <a:rPr lang="en-US" sz="4000">
                <a:ea typeface="ＭＳ Ｐゴシック" charset="-128"/>
                <a:cs typeface="ＭＳ Ｐゴシック" charset="-128"/>
              </a:rPr>
              <a:t> </a:t>
            </a:r>
            <a:br>
              <a:rPr lang="en-US" sz="4000">
                <a:ea typeface="ＭＳ Ｐゴシック" charset="-128"/>
                <a:cs typeface="ＭＳ Ｐゴシック" charset="-128"/>
              </a:rPr>
            </a:br>
            <a:endParaRPr lang="en-US" sz="4000">
              <a:ea typeface="ＭＳ Ｐゴシック" charset="-128"/>
              <a:cs typeface="ＭＳ Ｐゴシック" charset="-128"/>
            </a:endParaRPr>
          </a:p>
        </p:txBody>
      </p:sp>
      <p:pic>
        <p:nvPicPr>
          <p:cNvPr id="47107" name="Picture 6" descr="Article Illustration"/>
          <p:cNvPicPr>
            <a:picLocks noChangeAspect="1" noChangeArrowheads="1"/>
          </p:cNvPicPr>
          <p:nvPr/>
        </p:nvPicPr>
        <p:blipFill>
          <a:blip r:embed="rId2"/>
          <a:srcRect/>
          <a:stretch>
            <a:fillRect/>
          </a:stretch>
        </p:blipFill>
        <p:spPr bwMode="auto">
          <a:xfrm>
            <a:off x="1600200" y="1600200"/>
            <a:ext cx="5867400" cy="3497263"/>
          </a:xfrm>
          <a:prstGeom prst="rect">
            <a:avLst/>
          </a:prstGeom>
          <a:noFill/>
          <a:ln w="57150">
            <a:solidFill>
              <a:schemeClr val="bg2"/>
            </a:solidFill>
            <a:miter lim="800000"/>
            <a:headEnd/>
            <a:tailEnd/>
          </a:ln>
        </p:spPr>
      </p:pic>
      <p:sp>
        <p:nvSpPr>
          <p:cNvPr id="89095" name="WordArt 7"/>
          <p:cNvSpPr>
            <a:spLocks noChangeArrowheads="1" noChangeShapeType="1" noTextEdit="1"/>
          </p:cNvSpPr>
          <p:nvPr/>
        </p:nvSpPr>
        <p:spPr bwMode="auto">
          <a:xfrm>
            <a:off x="2971800" y="2514600"/>
            <a:ext cx="2743200" cy="1778000"/>
          </a:xfrm>
          <a:prstGeom prst="rect">
            <a:avLst/>
          </a:prstGeom>
        </p:spPr>
        <p:txBody>
          <a:bodyPr wrap="none" fromWordArt="1">
            <a:prstTxWarp prst="textSlantUp">
              <a:avLst>
                <a:gd name="adj" fmla="val 48662"/>
              </a:avLst>
            </a:prstTxWarp>
          </a:bodyPr>
          <a:lstStyle/>
          <a:p>
            <a:r>
              <a:rPr lang="en-US" sz="4400" b="1" kern="10">
                <a:ln w="9525">
                  <a:solidFill>
                    <a:srgbClr val="000000"/>
                  </a:solidFill>
                  <a:round/>
                  <a:headEnd/>
                  <a:tailEnd/>
                </a:ln>
                <a:solidFill>
                  <a:srgbClr val="000000"/>
                </a:solidFill>
                <a:latin typeface="Arial Black"/>
                <a:ea typeface="Arial Black"/>
                <a:cs typeface="Arial Black"/>
              </a:rPr>
              <a:t>4236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anim calcmode="lin" valueType="num">
                                      <p:cBhvr>
                                        <p:cTn id="7" dur="500" fill="hold"/>
                                        <p:tgtEl>
                                          <p:spTgt spid="89095"/>
                                        </p:tgtEl>
                                        <p:attrNameLst>
                                          <p:attrName>ppt_w</p:attrName>
                                        </p:attrNameLst>
                                      </p:cBhvr>
                                      <p:tavLst>
                                        <p:tav tm="0">
                                          <p:val>
                                            <p:fltVal val="0"/>
                                          </p:val>
                                        </p:tav>
                                        <p:tav tm="100000">
                                          <p:val>
                                            <p:strVal val="#ppt_w"/>
                                          </p:val>
                                        </p:tav>
                                      </p:tavLst>
                                    </p:anim>
                                    <p:anim calcmode="lin" valueType="num">
                                      <p:cBhvr>
                                        <p:cTn id="8" dur="500" fill="hold"/>
                                        <p:tgtEl>
                                          <p:spTgt spid="890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6850" name="Picture 2" descr="Fig01"/>
          <p:cNvPicPr>
            <a:picLocks noChangeAspect="1" noChangeArrowheads="1"/>
          </p:cNvPicPr>
          <p:nvPr/>
        </p:nvPicPr>
        <p:blipFill>
          <a:blip r:embed="rId3"/>
          <a:srcRect/>
          <a:stretch>
            <a:fillRect/>
          </a:stretch>
        </p:blipFill>
        <p:spPr bwMode="auto">
          <a:xfrm>
            <a:off x="346075" y="1295400"/>
            <a:ext cx="8431213" cy="4733925"/>
          </a:xfrm>
          <a:prstGeom prst="rect">
            <a:avLst/>
          </a:prstGeom>
          <a:noFill/>
        </p:spPr>
      </p:pic>
      <p:sp>
        <p:nvSpPr>
          <p:cNvPr id="206851" name="Text Box 3"/>
          <p:cNvSpPr txBox="1">
            <a:spLocks noChangeArrowheads="1"/>
          </p:cNvSpPr>
          <p:nvPr/>
        </p:nvSpPr>
        <p:spPr bwMode="auto">
          <a:xfrm>
            <a:off x="-330200" y="5521325"/>
            <a:ext cx="8750300" cy="565150"/>
          </a:xfrm>
          <a:prstGeom prst="rect">
            <a:avLst/>
          </a:prstGeom>
          <a:noFill/>
          <a:ln w="9525">
            <a:noFill/>
            <a:miter lim="800000"/>
            <a:headEnd/>
            <a:tailEnd/>
          </a:ln>
          <a:effectLst/>
        </p:spPr>
        <p:txBody>
          <a:bodyPr>
            <a:prstTxWarp prst="textNoShape">
              <a:avLst/>
            </a:prstTxWarp>
            <a:spAutoFit/>
          </a:bodyPr>
          <a:lstStyle/>
          <a:p>
            <a:pPr algn="l">
              <a:spcAft>
                <a:spcPts val="63"/>
              </a:spcAft>
            </a:pPr>
            <a:r>
              <a:rPr lang="en-US" sz="900">
                <a:solidFill>
                  <a:srgbClr val="000000"/>
                </a:solidFill>
                <a:latin typeface="Arial" charset="0"/>
              </a:rPr>
              <a:t>                       </a:t>
            </a:r>
            <a:r>
              <a:rPr lang="en-US" sz="1000">
                <a:solidFill>
                  <a:srgbClr val="000000"/>
                </a:solidFill>
                <a:latin typeface="Arial" charset="0"/>
              </a:rPr>
              <a:t>Note:</a:t>
            </a:r>
            <a:r>
              <a:rPr lang="en-US" sz="1000" i="1">
                <a:solidFill>
                  <a:srgbClr val="000000"/>
                </a:solidFill>
                <a:latin typeface="Arial" charset="0"/>
              </a:rPr>
              <a:t> Includes full-time year-round workers age 25 and older. </a:t>
            </a:r>
          </a:p>
          <a:p>
            <a:pPr algn="l">
              <a:spcAft>
                <a:spcPts val="63"/>
              </a:spcAft>
            </a:pPr>
            <a:r>
              <a:rPr lang="en-US" sz="1000">
                <a:solidFill>
                  <a:srgbClr val="000000"/>
                </a:solidFill>
                <a:latin typeface="Arial" charset="0"/>
              </a:rPr>
              <a:t>                                                     Source:</a:t>
            </a:r>
            <a:r>
              <a:rPr lang="en-US" sz="1000" i="1">
                <a:solidFill>
                  <a:srgbClr val="000000"/>
                </a:solidFill>
                <a:latin typeface="Arial" charset="0"/>
              </a:rPr>
              <a:t> U.S. Census Bureau, 2004a, PINC-03; Internal Revenue Service, 2004, </a:t>
            </a:r>
          </a:p>
          <a:p>
            <a:pPr algn="l">
              <a:spcAft>
                <a:spcPts val="63"/>
              </a:spcAft>
            </a:pPr>
            <a:r>
              <a:rPr lang="en-US" sz="1000" i="1">
                <a:solidFill>
                  <a:srgbClr val="000000"/>
                </a:solidFill>
                <a:latin typeface="Arial" charset="0"/>
              </a:rPr>
              <a:t>		Table 3; McIntyre, et al., 2003; calculations by the authors.</a:t>
            </a:r>
            <a:endParaRPr lang="en-US" sz="1000" i="1">
              <a:latin typeface="Arial" charset="0"/>
            </a:endParaRPr>
          </a:p>
        </p:txBody>
      </p:sp>
      <p:sp>
        <p:nvSpPr>
          <p:cNvPr id="206853" name="Rectangle 5"/>
          <p:cNvSpPr>
            <a:spLocks noGrp="1" noChangeArrowheads="1"/>
          </p:cNvSpPr>
          <p:nvPr>
            <p:ph type="body" idx="1"/>
          </p:nvPr>
        </p:nvSpPr>
        <p:spPr>
          <a:xfrm>
            <a:off x="457200" y="228600"/>
            <a:ext cx="8305800" cy="6858000"/>
          </a:xfrm>
        </p:spPr>
        <p:txBody>
          <a:bodyPr/>
          <a:lstStyle/>
          <a:p>
            <a:pPr algn="ctr">
              <a:buNone/>
            </a:pPr>
            <a:r>
              <a:rPr lang="en-US" sz="2800" b="1" dirty="0">
                <a:solidFill>
                  <a:schemeClr val="bg1"/>
                </a:solidFill>
              </a:rPr>
              <a:t>Median Earnings and Tax Payments by Level of Education, </a:t>
            </a:r>
            <a:r>
              <a:rPr lang="en-US" sz="2800" b="1" dirty="0" smtClean="0">
                <a:solidFill>
                  <a:schemeClr val="bg1"/>
                </a:solidFill>
              </a:rPr>
              <a:t>2003</a:t>
            </a:r>
          </a:p>
          <a:p>
            <a:pPr algn="ctr"/>
            <a:endParaRPr lang="en-US" sz="2800" b="1" dirty="0" smtClean="0"/>
          </a:p>
          <a:p>
            <a:endParaRPr lang="en-US" sz="2800" b="1" dirty="0"/>
          </a:p>
        </p:txBody>
      </p:sp>
      <p:sp>
        <p:nvSpPr>
          <p:cNvPr id="5" name="TextBox 4"/>
          <p:cNvSpPr txBox="1"/>
          <p:nvPr/>
        </p:nvSpPr>
        <p:spPr>
          <a:xfrm>
            <a:off x="4471988" y="4347865"/>
            <a:ext cx="4305300" cy="461665"/>
          </a:xfrm>
          <a:prstGeom prst="rect">
            <a:avLst/>
          </a:prstGeom>
          <a:solidFill>
            <a:schemeClr val="accent6">
              <a:lumMod val="40000"/>
              <a:lumOff val="60000"/>
            </a:schemeClr>
          </a:solidFill>
          <a:ln w="76200" cmpd="sng">
            <a:solidFill>
              <a:schemeClr val="bg1"/>
            </a:solidFill>
          </a:ln>
        </p:spPr>
        <p:txBody>
          <a:bodyPr wrap="square" rtlCol="0">
            <a:spAutoFit/>
          </a:bodyPr>
          <a:lstStyle/>
          <a:p>
            <a:pPr algn="ctr"/>
            <a:r>
              <a:rPr lang="en-US" sz="2400" b="1" dirty="0" smtClean="0">
                <a:solidFill>
                  <a:schemeClr val="bg1"/>
                </a:solidFill>
              </a:rPr>
              <a:t>$$$ Education Pays $$$</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38200" y="2819400"/>
            <a:ext cx="6400800" cy="2006600"/>
          </a:xfrm>
          <a:prstGeom prst="rect">
            <a:avLst/>
          </a:prstGeom>
          <a:ln w="57150" cap="flat" cmpd="sng" algn="ctr">
            <a:solidFill>
              <a:srgbClr val="AE4B1D"/>
            </a:solidFill>
            <a:prstDash val="solid"/>
            <a:round/>
            <a:headEnd type="none" w="med" len="med"/>
            <a:tailEnd type="none" w="med" len="med"/>
          </a:ln>
        </p:spPr>
      </p:pic>
      <p:pic>
        <p:nvPicPr>
          <p:cNvPr id="12" name="Picture 11"/>
          <p:cNvPicPr>
            <a:picLocks noChangeAspect="1"/>
          </p:cNvPicPr>
          <p:nvPr/>
        </p:nvPicPr>
        <p:blipFill>
          <a:blip r:embed="rId3"/>
          <a:stretch>
            <a:fillRect/>
          </a:stretch>
        </p:blipFill>
        <p:spPr>
          <a:xfrm>
            <a:off x="2019300" y="838200"/>
            <a:ext cx="6604000" cy="1689100"/>
          </a:xfrm>
          <a:prstGeom prst="rect">
            <a:avLst/>
          </a:prstGeom>
          <a:ln w="57150" cmpd="sng">
            <a:solidFill>
              <a:srgbClr val="4F81BD"/>
            </a:solidFill>
          </a:ln>
        </p:spPr>
      </p:pic>
      <p:pic>
        <p:nvPicPr>
          <p:cNvPr id="13" name="Picture 12"/>
          <p:cNvPicPr>
            <a:picLocks noChangeAspect="1"/>
          </p:cNvPicPr>
          <p:nvPr/>
        </p:nvPicPr>
        <p:blipFill>
          <a:blip r:embed="rId4"/>
          <a:stretch>
            <a:fillRect/>
          </a:stretch>
        </p:blipFill>
        <p:spPr>
          <a:xfrm>
            <a:off x="571500" y="2114550"/>
            <a:ext cx="6413500" cy="825500"/>
          </a:xfrm>
          <a:prstGeom prst="rect">
            <a:avLst/>
          </a:prstGeom>
          <a:solidFill>
            <a:srgbClr val="E8E8E8"/>
          </a:solidFill>
          <a:ln w="57150" cmpd="sng">
            <a:solidFill>
              <a:srgbClr val="AE4B1D"/>
            </a:solidFill>
          </a:ln>
        </p:spPr>
      </p:pic>
      <p:pic>
        <p:nvPicPr>
          <p:cNvPr id="14" name="Picture 13"/>
          <p:cNvPicPr>
            <a:picLocks noChangeAspect="1"/>
          </p:cNvPicPr>
          <p:nvPr/>
        </p:nvPicPr>
        <p:blipFill>
          <a:blip r:embed="rId5"/>
          <a:stretch>
            <a:fillRect/>
          </a:stretch>
        </p:blipFill>
        <p:spPr>
          <a:xfrm>
            <a:off x="2209800" y="4343400"/>
            <a:ext cx="5842000" cy="1231900"/>
          </a:xfrm>
          <a:prstGeom prst="rect">
            <a:avLst/>
          </a:prstGeom>
          <a:ln w="57150" cap="flat" cmpd="sng" algn="ctr">
            <a:solidFill>
              <a:srgbClr val="4F81BD"/>
            </a:solidFill>
            <a:prstDash val="solid"/>
            <a:round/>
            <a:headEnd type="none" w="med" len="med"/>
            <a:tailEnd type="none" w="med" len="med"/>
          </a:ln>
        </p:spPr>
      </p:pic>
      <p:pic>
        <p:nvPicPr>
          <p:cNvPr id="15" name="Picture 14"/>
          <p:cNvPicPr>
            <a:picLocks noChangeAspect="1"/>
          </p:cNvPicPr>
          <p:nvPr/>
        </p:nvPicPr>
        <p:blipFill>
          <a:blip r:embed="rId6"/>
          <a:stretch>
            <a:fillRect/>
          </a:stretch>
        </p:blipFill>
        <p:spPr>
          <a:xfrm rot="20190479">
            <a:off x="258283" y="2078075"/>
            <a:ext cx="7251700" cy="1358900"/>
          </a:xfrm>
          <a:prstGeom prst="rect">
            <a:avLst/>
          </a:prstGeom>
          <a:ln w="57150" cmpd="sng">
            <a:solidFill>
              <a:srgbClr val="3D89AE"/>
            </a:solidFill>
          </a:ln>
        </p:spPr>
      </p:pic>
      <p:pic>
        <p:nvPicPr>
          <p:cNvPr id="16" name="Picture 15"/>
          <p:cNvPicPr>
            <a:picLocks noChangeAspect="1"/>
          </p:cNvPicPr>
          <p:nvPr/>
        </p:nvPicPr>
        <p:blipFill>
          <a:blip r:embed="rId7"/>
          <a:stretch>
            <a:fillRect/>
          </a:stretch>
        </p:blipFill>
        <p:spPr>
          <a:xfrm rot="548441">
            <a:off x="1263264" y="3848328"/>
            <a:ext cx="7302500" cy="1308100"/>
          </a:xfrm>
          <a:prstGeom prst="rect">
            <a:avLst/>
          </a:prstGeom>
          <a:ln w="57150" cmpd="sng">
            <a:solidFill>
              <a:srgbClr val="AE4B1D"/>
            </a:solidFill>
          </a:ln>
        </p:spPr>
      </p:pic>
      <p:sp>
        <p:nvSpPr>
          <p:cNvPr id="17" name="Rectangle 16"/>
          <p:cNvSpPr/>
          <p:nvPr/>
        </p:nvSpPr>
        <p:spPr>
          <a:xfrm>
            <a:off x="228600" y="228600"/>
            <a:ext cx="8686800" cy="6354762"/>
          </a:xfrm>
          <a:prstGeom prst="rect">
            <a:avLst/>
          </a:prstGeom>
          <a:solidFill>
            <a:srgbClr val="3D89AE"/>
          </a:solidFill>
          <a:ln w="76200" cap="flat" cmpd="sng" algn="ctr">
            <a:solidFill>
              <a:srgbClr val="AE4B1D"/>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smtClean="0">
                <a:ln>
                  <a:solidFill>
                    <a:srgbClr val="3D89AE"/>
                  </a:solidFill>
                </a:ln>
                <a:solidFill>
                  <a:schemeClr val="bg1"/>
                </a:solidFill>
              </a:rPr>
              <a:t> </a:t>
            </a:r>
            <a:r>
              <a:rPr lang="en-US" sz="4400" b="1" dirty="0" smtClean="0">
                <a:ln>
                  <a:solidFill>
                    <a:srgbClr val="3D89AE"/>
                  </a:solidFill>
                </a:ln>
                <a:solidFill>
                  <a:schemeClr val="tx1"/>
                </a:solidFill>
              </a:rPr>
              <a:t>IMPORTANT </a:t>
            </a:r>
          </a:p>
          <a:p>
            <a:pPr algn="ctr"/>
            <a:r>
              <a:rPr lang="en-US" sz="4400" b="1" dirty="0" smtClean="0">
                <a:ln>
                  <a:solidFill>
                    <a:srgbClr val="3D89AE"/>
                  </a:solidFill>
                </a:ln>
                <a:solidFill>
                  <a:schemeClr val="tx1"/>
                </a:solidFill>
              </a:rPr>
              <a:t>FACTS </a:t>
            </a:r>
          </a:p>
          <a:p>
            <a:pPr algn="ctr"/>
            <a:r>
              <a:rPr lang="en-US" sz="4400" b="1" dirty="0" smtClean="0">
                <a:ln>
                  <a:solidFill>
                    <a:srgbClr val="3D89AE"/>
                  </a:solidFill>
                </a:ln>
                <a:solidFill>
                  <a:schemeClr val="tx1"/>
                </a:solidFill>
              </a:rPr>
              <a:t>ABOUT </a:t>
            </a:r>
          </a:p>
          <a:p>
            <a:pPr algn="ctr"/>
            <a:r>
              <a:rPr lang="en-US" sz="4400" b="1" dirty="0" smtClean="0">
                <a:ln>
                  <a:solidFill>
                    <a:srgbClr val="3D89AE"/>
                  </a:solidFill>
                </a:ln>
                <a:solidFill>
                  <a:schemeClr val="tx1"/>
                </a:solidFill>
              </a:rPr>
              <a:t>U.S.</a:t>
            </a:r>
          </a:p>
          <a:p>
            <a:pPr algn="ctr"/>
            <a:r>
              <a:rPr lang="en-US" sz="4400" b="1" dirty="0" smtClean="0">
                <a:ln>
                  <a:solidFill>
                    <a:srgbClr val="3D89AE"/>
                  </a:solidFill>
                </a:ln>
                <a:solidFill>
                  <a:schemeClr val="tx1"/>
                </a:solidFill>
              </a:rPr>
              <a:t>COMMUNITY COLLEGES</a:t>
            </a:r>
          </a:p>
          <a:p>
            <a:pPr algn="ctr"/>
            <a:r>
              <a:rPr lang="en-US" sz="1400" b="1" dirty="0" smtClean="0">
                <a:ln>
                  <a:solidFill>
                    <a:srgbClr val="3D89AE"/>
                  </a:solidFill>
                </a:ln>
                <a:solidFill>
                  <a:schemeClr val="tx1"/>
                </a:solidFill>
              </a:rPr>
              <a:t>Source: AACC Fact Sheet 2009</a:t>
            </a:r>
            <a:endParaRPr lang="en-US" sz="1400" b="1" dirty="0">
              <a:ln>
                <a:solidFill>
                  <a:srgbClr val="3D89AE"/>
                </a:solidFill>
              </a:l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2" nodeType="clickEffect">
                                  <p:stCondLst>
                                    <p:cond delay="0"/>
                                  </p:stCondLst>
                                  <p:childTnLst>
                                    <p:animEffect transition="out" filter="dissolve">
                                      <p:cBhvr>
                                        <p:cTn id="6" dur="5000"/>
                                        <p:tgtEl>
                                          <p:spTgt spid="17"/>
                                        </p:tgtEl>
                                      </p:cBhvr>
                                    </p:animEffect>
                                    <p:set>
                                      <p:cBhvr>
                                        <p:cTn id="7" dur="1" fill="hold">
                                          <p:stCondLst>
                                            <p:cond delay="4999"/>
                                          </p:stCondLst>
                                        </p:cTn>
                                        <p:tgtEl>
                                          <p:spTgt spid="17"/>
                                        </p:tgtEl>
                                        <p:attrNameLst>
                                          <p:attrName>style.visibility</p:attrName>
                                        </p:attrNameLst>
                                      </p:cBhvr>
                                      <p:to>
                                        <p:strVal val="hidden"/>
                                      </p:to>
                                    </p:set>
                                  </p:childTnLst>
                                </p:cTn>
                              </p:par>
                              <p:par>
                                <p:cTn id="8" presetID="35"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0"/>
                                        <p:tgtEl>
                                          <p:spTgt spid="12"/>
                                        </p:tgtEl>
                                      </p:cBhvr>
                                    </p:animEffect>
                                    <p:anim calcmode="lin" valueType="num">
                                      <p:cBhvr>
                                        <p:cTn id="11" dur="5000" fill="hold"/>
                                        <p:tgtEl>
                                          <p:spTgt spid="12"/>
                                        </p:tgtEl>
                                        <p:attrNameLst>
                                          <p:attrName>style.rotation</p:attrName>
                                        </p:attrNameLst>
                                      </p:cBhvr>
                                      <p:tavLst>
                                        <p:tav tm="0">
                                          <p:val>
                                            <p:fltVal val="720"/>
                                          </p:val>
                                        </p:tav>
                                        <p:tav tm="100000">
                                          <p:val>
                                            <p:fltVal val="0"/>
                                          </p:val>
                                        </p:tav>
                                      </p:tavLst>
                                    </p:anim>
                                    <p:anim calcmode="lin" valueType="num">
                                      <p:cBhvr>
                                        <p:cTn id="12" dur="5000" fill="hold"/>
                                        <p:tgtEl>
                                          <p:spTgt spid="12"/>
                                        </p:tgtEl>
                                        <p:attrNameLst>
                                          <p:attrName>ppt_h</p:attrName>
                                        </p:attrNameLst>
                                      </p:cBhvr>
                                      <p:tavLst>
                                        <p:tav tm="0">
                                          <p:val>
                                            <p:fltVal val="0"/>
                                          </p:val>
                                        </p:tav>
                                        <p:tav tm="100000">
                                          <p:val>
                                            <p:strVal val="#ppt_h"/>
                                          </p:val>
                                        </p:tav>
                                      </p:tavLst>
                                    </p:anim>
                                    <p:anim calcmode="lin" valueType="num">
                                      <p:cBhvr>
                                        <p:cTn id="13" dur="5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4*#ppt_w"/>
                                          </p:val>
                                        </p:tav>
                                        <p:tav tm="100000">
                                          <p:val>
                                            <p:strVal val="#ppt_w"/>
                                          </p:val>
                                        </p:tav>
                                      </p:tavLst>
                                    </p:anim>
                                    <p:anim calcmode="lin" valueType="num">
                                      <p:cBhvr>
                                        <p:cTn id="19"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3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0" fill="hold"/>
                                        <p:tgtEl>
                                          <p:spTgt spid="14"/>
                                        </p:tgtEl>
                                        <p:attrNameLst>
                                          <p:attrName>ppt_w</p:attrName>
                                        </p:attrNameLst>
                                      </p:cBhvr>
                                      <p:tavLst>
                                        <p:tav tm="0">
                                          <p:val>
                                            <p:fltVal val="0"/>
                                          </p:val>
                                        </p:tav>
                                        <p:tav tm="100000">
                                          <p:val>
                                            <p:strVal val="#ppt_w"/>
                                          </p:val>
                                        </p:tav>
                                      </p:tavLst>
                                    </p:anim>
                                    <p:anim calcmode="lin" valueType="num">
                                      <p:cBhvr>
                                        <p:cTn id="30" dur="5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2362200"/>
          </a:xfrm>
          <a:ln w="76200" cmpd="sng">
            <a:solidFill>
              <a:schemeClr val="tx1">
                <a:alpha val="51000"/>
              </a:schemeClr>
            </a:solidFill>
          </a:ln>
          <a:effectLst>
            <a:reflection stA="53000" endPos="72000" dist="88900" dir="5400000" sy="-100000" algn="bl" rotWithShape="0"/>
          </a:effectLst>
        </p:spPr>
        <p:txBody>
          <a:bodyPr/>
          <a:lstStyle/>
          <a:p>
            <a:pPr>
              <a:buNone/>
            </a:pPr>
            <a:r>
              <a:rPr lang="en-US" dirty="0" smtClean="0"/>
              <a:t>“Community colleges have become the place for anyone with the desire to take their career to a new level — or start a new career altogether.”</a:t>
            </a:r>
          </a:p>
          <a:p>
            <a:pPr>
              <a:buNone/>
            </a:pPr>
            <a:r>
              <a:rPr lang="en-US" sz="1200" dirty="0" smtClean="0"/>
              <a:t>	    President Barack Obama’s remarks at the Hudson Valley Community College in Troy, MI…July 14, 2009 </a:t>
            </a:r>
            <a:endParaRPr lang="en-US" sz="1200" dirty="0"/>
          </a:p>
        </p:txBody>
      </p:sp>
      <p:sp>
        <p:nvSpPr>
          <p:cNvPr id="4" name="Explosion 1 3"/>
          <p:cNvSpPr/>
          <p:nvPr/>
        </p:nvSpPr>
        <p:spPr>
          <a:xfrm rot="1114013">
            <a:off x="5356886" y="2973791"/>
            <a:ext cx="2325587" cy="2438400"/>
          </a:xfrm>
          <a:prstGeom prst="irregularSeal1">
            <a:avLst/>
          </a:prstGeom>
          <a:ln w="5715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$12 Billion for CCs</a:t>
            </a:r>
            <a:endParaRPr lang="en-US" b="1" dirty="0"/>
          </a:p>
        </p:txBody>
      </p:sp>
      <p:sp>
        <p:nvSpPr>
          <p:cNvPr id="5" name="Explosion 1 4"/>
          <p:cNvSpPr/>
          <p:nvPr/>
        </p:nvSpPr>
        <p:spPr>
          <a:xfrm rot="20468725">
            <a:off x="1171958" y="733070"/>
            <a:ext cx="2990083" cy="2562014"/>
          </a:xfrm>
          <a:prstGeom prst="irregularSeal1">
            <a:avLst/>
          </a:prstGeom>
          <a:ln w="5715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Jobs for 15 million people</a:t>
            </a:r>
            <a:endParaRPr lang="en-US" b="1"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9" accel="50000"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0-#ppt_w/2"/>
                                          </p:val>
                                        </p:tav>
                                        <p:tav tm="100000">
                                          <p:val>
                                            <p:strVal val="#ppt_x"/>
                                          </p:val>
                                        </p:tav>
                                      </p:tavLst>
                                    </p:anim>
                                    <p:anim calcmode="lin" valueType="num">
                                      <p:cBhvr additive="base">
                                        <p:cTn id="12"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2FC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76200" cmpd="sng">
            <a:solidFill>
              <a:schemeClr val="tx1"/>
            </a:solidFill>
          </a:ln>
        </p:spPr>
        <p:txBody>
          <a:bodyPr/>
          <a:lstStyle/>
          <a:p>
            <a:r>
              <a:rPr lang="en-US" b="1" dirty="0" smtClean="0"/>
              <a:t>US Constitution</a:t>
            </a:r>
            <a:endParaRPr lang="en-US" b="1" dirty="0"/>
          </a:p>
        </p:txBody>
      </p:sp>
      <p:sp>
        <p:nvSpPr>
          <p:cNvPr id="3" name="Content Placeholder 2"/>
          <p:cNvSpPr>
            <a:spLocks noGrp="1"/>
          </p:cNvSpPr>
          <p:nvPr>
            <p:ph sz="half" idx="1"/>
          </p:nvPr>
        </p:nvSpPr>
        <p:spPr>
          <a:xfrm>
            <a:off x="457200" y="2057400"/>
            <a:ext cx="4038600" cy="3581400"/>
          </a:xfrm>
          <a:ln w="76200" cap="flat" cmpd="sng" algn="ctr">
            <a:solidFill>
              <a:srgbClr val="FFFFFF"/>
            </a:solidFill>
            <a:prstDash val="solid"/>
            <a:miter lim="800000"/>
            <a:headEnd type="none" w="med" len="med"/>
            <a:tailEnd type="none" w="med" len="med"/>
          </a:ln>
        </p:spPr>
        <p:txBody>
          <a:bodyPr/>
          <a:lstStyle/>
          <a:p>
            <a:r>
              <a:rPr lang="en-US" dirty="0" smtClean="0"/>
              <a:t>…reserves for the states all government functions not </a:t>
            </a:r>
            <a:r>
              <a:rPr lang="en-US" dirty="0" smtClean="0">
                <a:ln>
                  <a:solidFill>
                    <a:schemeClr val="tx1"/>
                  </a:solidFill>
                </a:ln>
              </a:rPr>
              <a:t>specifically</a:t>
            </a:r>
            <a:r>
              <a:rPr lang="en-US" dirty="0" smtClean="0"/>
              <a:t> described as federal…</a:t>
            </a:r>
          </a:p>
          <a:p>
            <a:r>
              <a:rPr lang="en-US" dirty="0" smtClean="0"/>
              <a:t>…among those functions is EDUCATION</a:t>
            </a:r>
            <a:endParaRPr lang="en-US" dirty="0"/>
          </a:p>
        </p:txBody>
      </p:sp>
      <p:sp>
        <p:nvSpPr>
          <p:cNvPr id="4" name="Content Placeholder 3"/>
          <p:cNvSpPr>
            <a:spLocks noGrp="1"/>
          </p:cNvSpPr>
          <p:nvPr>
            <p:ph sz="half" idx="2"/>
          </p:nvPr>
        </p:nvSpPr>
        <p:spPr>
          <a:xfrm>
            <a:off x="4648200" y="1600200"/>
            <a:ext cx="4038600" cy="4724400"/>
          </a:xfrm>
          <a:solidFill>
            <a:srgbClr val="FF0000"/>
          </a:solidFill>
          <a:ln w="76200" cmpd="sng">
            <a:solidFill>
              <a:schemeClr val="tx1"/>
            </a:solidFill>
          </a:ln>
        </p:spPr>
        <p:txBody>
          <a:bodyPr/>
          <a:lstStyle/>
          <a:p>
            <a:r>
              <a:rPr lang="en-US" dirty="0" smtClean="0"/>
              <a:t>AS A RESULT</a:t>
            </a:r>
          </a:p>
          <a:p>
            <a:pPr lvl="1"/>
            <a:r>
              <a:rPr lang="en-US" dirty="0" smtClean="0"/>
              <a:t>Each of the 50 states is responsible for governing public colleges and universities</a:t>
            </a:r>
          </a:p>
          <a:p>
            <a:pPr lvl="1"/>
            <a:r>
              <a:rPr lang="en-US" dirty="0" smtClean="0"/>
              <a:t>75% of enrolled @ publics</a:t>
            </a:r>
          </a:p>
          <a:p>
            <a:r>
              <a:rPr lang="en-US" dirty="0" smtClean="0"/>
              <a:t>Degree of control varies TREMENDOUSLY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625508"/>
            <a:ext cx="9574685" cy="5297237"/>
          </a:xfrm>
          <a:prstGeom prst="rect">
            <a:avLst/>
          </a:prstGeom>
        </p:spPr>
      </p:pic>
      <p:sp>
        <p:nvSpPr>
          <p:cNvPr id="5" name="TextBox 4"/>
          <p:cNvSpPr txBox="1"/>
          <p:nvPr/>
        </p:nvSpPr>
        <p:spPr>
          <a:xfrm>
            <a:off x="2160349" y="6100795"/>
            <a:ext cx="7988203" cy="276999"/>
          </a:xfrm>
          <a:prstGeom prst="rect">
            <a:avLst/>
          </a:prstGeom>
          <a:noFill/>
        </p:spPr>
        <p:txBody>
          <a:bodyPr wrap="square" rtlCol="0">
            <a:spAutoFit/>
          </a:bodyPr>
          <a:lstStyle/>
          <a:p>
            <a:r>
              <a:rPr lang="en-US" sz="1200" dirty="0" smtClean="0">
                <a:solidFill>
                  <a:srgbClr val="01589A"/>
                </a:solidFill>
              </a:rPr>
              <a:t>(From A Brief Guide to U.S. Education, American Council on Education, 2001, pg. 7)</a:t>
            </a:r>
            <a:endParaRPr lang="en-US" sz="1200" dirty="0">
              <a:solidFill>
                <a:srgbClr val="01589A"/>
              </a:solidFill>
            </a:endParaRPr>
          </a:p>
        </p:txBody>
      </p:sp>
      <p:sp>
        <p:nvSpPr>
          <p:cNvPr id="7" name="Rectangle 6"/>
          <p:cNvSpPr/>
          <p:nvPr/>
        </p:nvSpPr>
        <p:spPr>
          <a:xfrm>
            <a:off x="5562600" y="4343400"/>
            <a:ext cx="2819400" cy="685800"/>
          </a:xfrm>
          <a:prstGeom prst="rect">
            <a:avLst/>
          </a:prstGeom>
          <a:solidFill>
            <a:srgbClr val="B0BDD6"/>
          </a:solidFill>
          <a:ln w="76200" cap="flat" cmpd="sng" algn="ctr">
            <a:solidFill>
              <a:srgbClr val="2E5C9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BD2F22"/>
                </a:solidFill>
              </a:rPr>
              <a:t>Offer 5 types of degrees</a:t>
            </a:r>
            <a:endParaRPr lang="en-US" b="1" dirty="0">
              <a:solidFill>
                <a:srgbClr val="BD2F22"/>
              </a:solidFill>
            </a:endParaRPr>
          </a:p>
        </p:txBody>
      </p:sp>
      <p:sp>
        <p:nvSpPr>
          <p:cNvPr id="8" name="Rectangle 7"/>
          <p:cNvSpPr/>
          <p:nvPr/>
        </p:nvSpPr>
        <p:spPr>
          <a:xfrm>
            <a:off x="954200" y="4495800"/>
            <a:ext cx="56980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rPr>
              <a:t>1</a:t>
            </a:r>
            <a:endParaRPr lang="en-US" sz="5400" b="1" dirty="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endParaRPr>
          </a:p>
        </p:txBody>
      </p:sp>
      <p:sp>
        <p:nvSpPr>
          <p:cNvPr id="9" name="Rectangle 8"/>
          <p:cNvSpPr/>
          <p:nvPr/>
        </p:nvSpPr>
        <p:spPr>
          <a:xfrm>
            <a:off x="974100" y="1819870"/>
            <a:ext cx="56980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rPr>
              <a:t>4</a:t>
            </a:r>
            <a:endParaRPr lang="en-US" sz="5400" b="1" dirty="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endParaRPr>
          </a:p>
        </p:txBody>
      </p:sp>
      <p:sp>
        <p:nvSpPr>
          <p:cNvPr id="10" name="Rectangle 9"/>
          <p:cNvSpPr/>
          <p:nvPr/>
        </p:nvSpPr>
        <p:spPr>
          <a:xfrm>
            <a:off x="974100" y="2743200"/>
            <a:ext cx="56980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rPr>
              <a:t>3</a:t>
            </a:r>
            <a:endParaRPr lang="en-US" sz="5400" b="1" dirty="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endParaRPr>
          </a:p>
        </p:txBody>
      </p:sp>
      <p:sp>
        <p:nvSpPr>
          <p:cNvPr id="11" name="Rectangle 10"/>
          <p:cNvSpPr/>
          <p:nvPr/>
        </p:nvSpPr>
        <p:spPr>
          <a:xfrm>
            <a:off x="974100" y="3581400"/>
            <a:ext cx="56980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rPr>
              <a:t>2</a:t>
            </a:r>
            <a:endParaRPr lang="en-US" sz="5400" b="1" dirty="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endParaRPr>
          </a:p>
        </p:txBody>
      </p:sp>
      <p:sp>
        <p:nvSpPr>
          <p:cNvPr id="12" name="Rectangle 11"/>
          <p:cNvSpPr/>
          <p:nvPr/>
        </p:nvSpPr>
        <p:spPr>
          <a:xfrm>
            <a:off x="5257800" y="2438400"/>
            <a:ext cx="569800"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rPr>
              <a:t>5</a:t>
            </a:r>
            <a:endParaRPr lang="en-US" sz="5400" b="1" dirty="0">
              <a:ln w="12700">
                <a:solidFill>
                  <a:schemeClr val="tx2">
                    <a:satMod val="155000"/>
                  </a:schemeClr>
                </a:solidFill>
                <a:prstDash val="solid"/>
              </a:ln>
              <a:solidFill>
                <a:srgbClr val="2E5C94"/>
              </a:solidFill>
              <a:effectLst>
                <a:outerShdw blurRad="41275" dist="20320" dir="1800000" algn="tl" rotWithShape="0">
                  <a:srgbClr val="000000">
                    <a:alpha val="40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a:t>
            </a:r>
            <a:endParaRPr lang="en-US" dirty="0"/>
          </a:p>
        </p:txBody>
      </p:sp>
      <p:sp>
        <p:nvSpPr>
          <p:cNvPr id="3" name="Content Placeholder 2"/>
          <p:cNvSpPr>
            <a:spLocks noGrp="1"/>
          </p:cNvSpPr>
          <p:nvPr>
            <p:ph idx="1"/>
          </p:nvPr>
        </p:nvSpPr>
        <p:spPr/>
        <p:txBody>
          <a:bodyPr/>
          <a:lstStyle/>
          <a:p>
            <a:r>
              <a:rPr lang="en-US" sz="2400" dirty="0" smtClean="0"/>
              <a:t>a process of external quality review used by higher education to scrutinize colleges, universities and educational programs for quality assurance and quality improvement. </a:t>
            </a:r>
          </a:p>
          <a:p>
            <a:r>
              <a:rPr lang="en-US" sz="2400" dirty="0" smtClean="0"/>
              <a:t>In the United States, accreditation is carried out by private, nonprofit organizations designed for this specific purpose.</a:t>
            </a:r>
          </a:p>
          <a:p>
            <a:r>
              <a:rPr lang="en-US" sz="2400" dirty="0" smtClean="0"/>
              <a:t>Institutions and educational programs seek accredited status as a means of demonstrating their academic quality to students and the public and to become eligible for federal funds</a:t>
            </a:r>
            <a:r>
              <a:rPr lang="en-US" dirty="0" smtClean="0"/>
              <a:t>.</a:t>
            </a:r>
          </a:p>
          <a:p>
            <a:pPr algn="ctr">
              <a:buNone/>
            </a:pPr>
            <a:r>
              <a:rPr lang="en-US" sz="1000" dirty="0" smtClean="0"/>
              <a:t>From CHEA Fact Sheet #1, October 2008</a:t>
            </a:r>
            <a:endParaRPr lang="en-US" sz="1000" dirty="0"/>
          </a:p>
        </p:txBody>
      </p:sp>
      <p:sp>
        <p:nvSpPr>
          <p:cNvPr id="5" name="Rectangle 4"/>
          <p:cNvSpPr/>
          <p:nvPr/>
        </p:nvSpPr>
        <p:spPr>
          <a:xfrm rot="1325775">
            <a:off x="1219197" y="2743198"/>
            <a:ext cx="6433773" cy="584776"/>
          </a:xfrm>
          <a:prstGeom prst="rect">
            <a:avLst/>
          </a:prstGeom>
          <a:solidFill>
            <a:schemeClr val="bg1"/>
          </a:solidFill>
          <a:ln w="76200" cmpd="sng">
            <a:solidFill>
              <a:srgbClr val="BD2F22"/>
            </a:solidFill>
          </a:ln>
        </p:spPr>
        <p:txBody>
          <a:bodyPr wrap="none" lIns="91440" tIns="45720" rIns="91440" bIns="45720">
            <a:spAutoFit/>
          </a:bodyPr>
          <a:lstStyle/>
          <a:p>
            <a:pPr algn="ctr"/>
            <a:r>
              <a:rPr lang="en-US" sz="3200" b="1" dirty="0" smtClean="0">
                <a:solidFill>
                  <a:srgbClr val="BD2F22"/>
                </a:solidFill>
              </a:rPr>
              <a:t>7,006 institutions are accredited </a:t>
            </a:r>
            <a:endParaRPr lang="en-US" sz="3200" b="1" cap="none" spc="50" dirty="0">
              <a:ln w="13500">
                <a:solidFill>
                  <a:schemeClr val="accent1">
                    <a:shade val="2500"/>
                    <a:alpha val="6500"/>
                  </a:schemeClr>
                </a:solidFill>
                <a:prstDash val="solid"/>
              </a:ln>
              <a:solidFill>
                <a:srgbClr val="BD2F22"/>
              </a:solidFill>
              <a:effectLst>
                <a:innerShdw blurRad="50900" dist="38500" dir="13500000">
                  <a:srgbClr val="000000">
                    <a:alpha val="60000"/>
                  </a:srgbClr>
                </a:innerShdw>
              </a:effectLst>
            </a:endParaRPr>
          </a:p>
        </p:txBody>
      </p:sp>
      <p:sp>
        <p:nvSpPr>
          <p:cNvPr id="6" name="Rectangle 5"/>
          <p:cNvSpPr/>
          <p:nvPr/>
        </p:nvSpPr>
        <p:spPr>
          <a:xfrm rot="21107143">
            <a:off x="1403422" y="2908650"/>
            <a:ext cx="6433773" cy="584776"/>
          </a:xfrm>
          <a:prstGeom prst="rect">
            <a:avLst/>
          </a:prstGeom>
          <a:solidFill>
            <a:srgbClr val="000000"/>
          </a:solidFill>
          <a:ln w="76200" cap="flat" cmpd="sng" algn="ctr">
            <a:solidFill>
              <a:srgbClr val="BD2F22"/>
            </a:solidFill>
            <a:prstDash val="solid"/>
            <a:round/>
            <a:headEnd type="none" w="med" len="med"/>
            <a:tailEnd type="none" w="med" len="med"/>
          </a:ln>
        </p:spPr>
        <p:txBody>
          <a:bodyPr wrap="square" lIns="91440" tIns="45720" rIns="91440" bIns="45720">
            <a:spAutoFit/>
          </a:bodyPr>
          <a:lstStyle/>
          <a:p>
            <a:pPr algn="ctr"/>
            <a:r>
              <a:rPr lang="en-US" sz="3200" b="1" dirty="0" smtClean="0">
                <a:solidFill>
                  <a:srgbClr val="BD2F22"/>
                </a:solidFill>
              </a:rPr>
              <a:t>19,453 programs are accredited</a:t>
            </a:r>
            <a:endParaRPr lang="en-US" sz="3200" b="1" cap="none" spc="50" dirty="0">
              <a:ln w="13500">
                <a:solidFill>
                  <a:schemeClr val="accent1">
                    <a:shade val="2500"/>
                    <a:alpha val="6500"/>
                  </a:schemeClr>
                </a:solidFill>
                <a:prstDash val="solid"/>
              </a:ln>
              <a:solidFill>
                <a:srgbClr val="BD2F22"/>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ision"/>
          <p:cNvPicPr>
            <a:picLocks noChangeAspect="1" noChangeArrowheads="1" noCrop="1"/>
          </p:cNvPicPr>
          <p:nvPr/>
        </p:nvPicPr>
        <p:blipFill>
          <a:blip r:embed="rId2"/>
          <a:srcRect/>
          <a:stretch>
            <a:fillRect/>
          </a:stretch>
        </p:blipFill>
        <p:spPr bwMode="auto">
          <a:xfrm>
            <a:off x="3352800" y="2286000"/>
            <a:ext cx="2895600" cy="2284413"/>
          </a:xfrm>
          <a:prstGeom prst="rect">
            <a:avLst/>
          </a:prstGeom>
          <a:noFill/>
          <a:ln w="9525">
            <a:noFill/>
            <a:miter lim="800000"/>
            <a:headEnd/>
            <a:tailEnd/>
          </a:ln>
        </p:spPr>
      </p:pic>
      <p:sp>
        <p:nvSpPr>
          <p:cNvPr id="3" name="TextBox 2"/>
          <p:cNvSpPr txBox="1"/>
          <p:nvPr/>
        </p:nvSpPr>
        <p:spPr>
          <a:xfrm rot="1429918">
            <a:off x="2330322" y="1677827"/>
            <a:ext cx="5486400" cy="3416320"/>
          </a:xfrm>
          <a:prstGeom prst="rect">
            <a:avLst/>
          </a:prstGeom>
          <a:noFill/>
        </p:spPr>
        <p:txBody>
          <a:bodyPr wrap="square" rtlCol="0">
            <a:spAutoFit/>
          </a:bodyPr>
          <a:lstStyle/>
          <a:p>
            <a:pPr algn="ctr"/>
            <a:r>
              <a:rPr lang="en-US" sz="5400" b="1" dirty="0" smtClean="0"/>
              <a:t>Higher Education GOVERNANCE STRUCTURES</a:t>
            </a:r>
            <a:endParaRPr lang="en-US" sz="5400" b="1" dirty="0"/>
          </a:p>
        </p:txBody>
      </p:sp>
      <p:sp>
        <p:nvSpPr>
          <p:cNvPr id="4" name="TextBox 3"/>
          <p:cNvSpPr txBox="1"/>
          <p:nvPr/>
        </p:nvSpPr>
        <p:spPr>
          <a:xfrm>
            <a:off x="1287309" y="3248640"/>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0"/>
                                        <p:tgtEl>
                                          <p:spTgt spid="48130"/>
                                        </p:tgtEl>
                                      </p:cBhvr>
                                    </p:animEffect>
                                    <p:set>
                                      <p:cBhvr>
                                        <p:cTn id="12" dur="1" fill="hold">
                                          <p:stCondLst>
                                            <p:cond delay="4999"/>
                                          </p:stCondLst>
                                        </p:cTn>
                                        <p:tgtEl>
                                          <p:spTgt spid="48130"/>
                                        </p:tgtEl>
                                        <p:attrNameLst>
                                          <p:attrName>style.visibility</p:attrName>
                                        </p:attrNameLst>
                                      </p:cBhvr>
                                      <p:to>
                                        <p:strVal val="hidden"/>
                                      </p:to>
                                    </p:set>
                                  </p:childTnLst>
                                </p:cTn>
                              </p:par>
                              <p:par>
                                <p:cTn id="13" presetID="2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0" fill="hold"/>
                                        <p:tgtEl>
                                          <p:spTgt spid="3"/>
                                        </p:tgtEl>
                                        <p:attrNameLst>
                                          <p:attrName>ppt_w</p:attrName>
                                        </p:attrNameLst>
                                      </p:cBhvr>
                                      <p:tavLst>
                                        <p:tav tm="0">
                                          <p:val>
                                            <p:fltVal val="0"/>
                                          </p:val>
                                        </p:tav>
                                        <p:tav tm="100000">
                                          <p:val>
                                            <p:strVal val="#ppt_w"/>
                                          </p:val>
                                        </p:tav>
                                      </p:tavLst>
                                    </p:anim>
                                    <p:anim calcmode="lin" valueType="num">
                                      <p:cBhvr>
                                        <p:cTn id="16" dur="5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3838" y="976313"/>
            <a:ext cx="8696325" cy="5661025"/>
          </a:xfrm>
          <a:prstGeom prst="rect">
            <a:avLst/>
          </a:prstGeom>
          <a:solidFill>
            <a:srgbClr val="3B76B1"/>
          </a:solidFill>
          <a:ln w="9525">
            <a:noFill/>
            <a:miter lim="800000"/>
            <a:headEnd/>
            <a:tailEnd/>
          </a:ln>
          <a:effectLst/>
        </p:spPr>
        <p:txBody>
          <a:bodyPr wrap="none" anchor="ctr">
            <a:prstTxWarp prst="textNoShape">
              <a:avLst/>
            </a:prstTxWarp>
          </a:bodyPr>
          <a:lstStyle/>
          <a:p>
            <a:endParaRPr lang="en-US"/>
          </a:p>
        </p:txBody>
      </p:sp>
      <p:sp>
        <p:nvSpPr>
          <p:cNvPr id="32771" name="Rectangle 3"/>
          <p:cNvSpPr>
            <a:spLocks noChangeArrowheads="1"/>
          </p:cNvSpPr>
          <p:nvPr/>
        </p:nvSpPr>
        <p:spPr bwMode="auto">
          <a:xfrm>
            <a:off x="304800" y="1057275"/>
            <a:ext cx="8534400" cy="5495925"/>
          </a:xfrm>
          <a:prstGeom prst="rect">
            <a:avLst/>
          </a:prstGeom>
          <a:solidFill>
            <a:srgbClr val="FEFFEF"/>
          </a:solidFill>
          <a:ln w="9525">
            <a:noFill/>
            <a:miter lim="800000"/>
            <a:headEnd/>
            <a:tailEnd/>
          </a:ln>
          <a:effectLst/>
        </p:spPr>
        <p:txBody>
          <a:bodyPr wrap="none" anchor="ctr">
            <a:prstTxWarp prst="textNoShape">
              <a:avLst/>
            </a:prstTxWarp>
          </a:bodyPr>
          <a:lstStyle/>
          <a:p>
            <a:endParaRPr lang="en-US" dirty="0"/>
          </a:p>
        </p:txBody>
      </p:sp>
      <p:sp>
        <p:nvSpPr>
          <p:cNvPr id="32772" name="AutoShape 4"/>
          <p:cNvSpPr>
            <a:spLocks noChangeArrowheads="1"/>
          </p:cNvSpPr>
          <p:nvPr/>
        </p:nvSpPr>
        <p:spPr bwMode="auto">
          <a:xfrm>
            <a:off x="300037" y="76200"/>
            <a:ext cx="8767763" cy="762000"/>
          </a:xfrm>
          <a:prstGeom prst="roundRect">
            <a:avLst>
              <a:gd name="adj" fmla="val 16667"/>
            </a:avLst>
          </a:prstGeom>
          <a:solidFill>
            <a:srgbClr val="993366"/>
          </a:solidFill>
          <a:ln w="9525">
            <a:noFill/>
            <a:round/>
            <a:headEnd/>
            <a:tailEnd/>
          </a:ln>
          <a:effectLst/>
        </p:spPr>
        <p:txBody>
          <a:bodyPr wrap="none" anchor="ctr">
            <a:prstTxWarp prst="textNoShape">
              <a:avLst/>
            </a:prstTxWarp>
          </a:bodyPr>
          <a:lstStyle/>
          <a:p>
            <a:pPr algn="ctr"/>
            <a:endParaRPr lang="en-US" sz="2400">
              <a:latin typeface="Times New Roman" charset="0"/>
            </a:endParaRPr>
          </a:p>
        </p:txBody>
      </p:sp>
      <p:sp>
        <p:nvSpPr>
          <p:cNvPr id="32773" name="Text Box 5"/>
          <p:cNvSpPr txBox="1">
            <a:spLocks noChangeArrowheads="1"/>
          </p:cNvSpPr>
          <p:nvPr/>
        </p:nvSpPr>
        <p:spPr bwMode="auto">
          <a:xfrm>
            <a:off x="152400" y="242888"/>
            <a:ext cx="8991600" cy="488950"/>
          </a:xfrm>
          <a:prstGeom prst="rect">
            <a:avLst/>
          </a:prstGeom>
          <a:noFill/>
          <a:ln w="9525">
            <a:noFill/>
            <a:miter lim="800000"/>
            <a:headEnd/>
            <a:tailEnd/>
          </a:ln>
          <a:effectLst>
            <a:outerShdw blurRad="63500" dist="38099" dir="2700000" algn="ctr" rotWithShape="0">
              <a:schemeClr val="tx1">
                <a:alpha val="74998"/>
              </a:schemeClr>
            </a:outerShdw>
          </a:effectLst>
        </p:spPr>
        <p:txBody>
          <a:bodyPr>
            <a:prstTxWarp prst="textNoShape">
              <a:avLst/>
            </a:prstTxWarp>
            <a:spAutoFit/>
          </a:bodyPr>
          <a:lstStyle/>
          <a:p>
            <a:pPr algn="ctr">
              <a:spcBef>
                <a:spcPct val="50000"/>
              </a:spcBef>
            </a:pPr>
            <a:r>
              <a:rPr lang="en-US" sz="2600" b="1" dirty="0">
                <a:solidFill>
                  <a:schemeClr val="bg1"/>
                </a:solidFill>
                <a:latin typeface="Verdana" charset="0"/>
              </a:rPr>
              <a:t>Diversity in Governance  among the States</a:t>
            </a:r>
          </a:p>
        </p:txBody>
      </p:sp>
      <p:grpSp>
        <p:nvGrpSpPr>
          <p:cNvPr id="2" name="Group 173"/>
          <p:cNvGrpSpPr>
            <a:grpSpLocks/>
          </p:cNvGrpSpPr>
          <p:nvPr/>
        </p:nvGrpSpPr>
        <p:grpSpPr bwMode="auto">
          <a:xfrm>
            <a:off x="2330450" y="1219200"/>
            <a:ext cx="6432550" cy="3951288"/>
            <a:chOff x="1468" y="768"/>
            <a:chExt cx="4052" cy="2489"/>
          </a:xfrm>
        </p:grpSpPr>
        <p:sp>
          <p:nvSpPr>
            <p:cNvPr id="32780" name="Freeform 12"/>
            <p:cNvSpPr>
              <a:spLocks/>
            </p:cNvSpPr>
            <p:nvPr/>
          </p:nvSpPr>
          <p:spPr bwMode="auto">
            <a:xfrm>
              <a:off x="1681" y="788"/>
              <a:ext cx="516" cy="366"/>
            </a:xfrm>
            <a:custGeom>
              <a:avLst/>
              <a:gdLst/>
              <a:ahLst/>
              <a:cxnLst>
                <a:cxn ang="0">
                  <a:pos x="24" y="102"/>
                </a:cxn>
                <a:cxn ang="0">
                  <a:pos x="15" y="231"/>
                </a:cxn>
                <a:cxn ang="0">
                  <a:pos x="31" y="231"/>
                </a:cxn>
                <a:cxn ang="0">
                  <a:pos x="22" y="259"/>
                </a:cxn>
                <a:cxn ang="0">
                  <a:pos x="10" y="241"/>
                </a:cxn>
                <a:cxn ang="0">
                  <a:pos x="0" y="276"/>
                </a:cxn>
                <a:cxn ang="0">
                  <a:pos x="46" y="302"/>
                </a:cxn>
                <a:cxn ang="0">
                  <a:pos x="48" y="314"/>
                </a:cxn>
                <a:cxn ang="0">
                  <a:pos x="60" y="315"/>
                </a:cxn>
                <a:cxn ang="0">
                  <a:pos x="121" y="410"/>
                </a:cxn>
                <a:cxn ang="0">
                  <a:pos x="188" y="407"/>
                </a:cxn>
                <a:cxn ang="0">
                  <a:pos x="238" y="429"/>
                </a:cxn>
                <a:cxn ang="0">
                  <a:pos x="262" y="426"/>
                </a:cxn>
                <a:cxn ang="0">
                  <a:pos x="413" y="429"/>
                </a:cxn>
                <a:cxn ang="0">
                  <a:pos x="586" y="469"/>
                </a:cxn>
                <a:cxn ang="0">
                  <a:pos x="589" y="417"/>
                </a:cxn>
                <a:cxn ang="0">
                  <a:pos x="661" y="116"/>
                </a:cxn>
                <a:cxn ang="0">
                  <a:pos x="203" y="0"/>
                </a:cxn>
                <a:cxn ang="0">
                  <a:pos x="207" y="88"/>
                </a:cxn>
                <a:cxn ang="0">
                  <a:pos x="184" y="160"/>
                </a:cxn>
                <a:cxn ang="0">
                  <a:pos x="181" y="198"/>
                </a:cxn>
                <a:cxn ang="0">
                  <a:pos x="133" y="210"/>
                </a:cxn>
                <a:cxn ang="0">
                  <a:pos x="129" y="193"/>
                </a:cxn>
                <a:cxn ang="0">
                  <a:pos x="169" y="169"/>
                </a:cxn>
                <a:cxn ang="0">
                  <a:pos x="165" y="148"/>
                </a:cxn>
                <a:cxn ang="0">
                  <a:pos x="129" y="154"/>
                </a:cxn>
                <a:cxn ang="0">
                  <a:pos x="157" y="131"/>
                </a:cxn>
                <a:cxn ang="0">
                  <a:pos x="176" y="116"/>
                </a:cxn>
                <a:cxn ang="0">
                  <a:pos x="27" y="23"/>
                </a:cxn>
                <a:cxn ang="0">
                  <a:pos x="15" y="48"/>
                </a:cxn>
                <a:cxn ang="0">
                  <a:pos x="24" y="102"/>
                </a:cxn>
                <a:cxn ang="0">
                  <a:pos x="24" y="102"/>
                </a:cxn>
              </a:cxnLst>
              <a:rect l="0" t="0" r="r" b="b"/>
              <a:pathLst>
                <a:path w="661" h="469">
                  <a:moveTo>
                    <a:pt x="24" y="102"/>
                  </a:moveTo>
                  <a:lnTo>
                    <a:pt x="15" y="231"/>
                  </a:lnTo>
                  <a:lnTo>
                    <a:pt x="31" y="231"/>
                  </a:lnTo>
                  <a:lnTo>
                    <a:pt x="22" y="259"/>
                  </a:lnTo>
                  <a:lnTo>
                    <a:pt x="10" y="241"/>
                  </a:lnTo>
                  <a:lnTo>
                    <a:pt x="0" y="276"/>
                  </a:lnTo>
                  <a:lnTo>
                    <a:pt x="46" y="302"/>
                  </a:lnTo>
                  <a:lnTo>
                    <a:pt x="48" y="314"/>
                  </a:lnTo>
                  <a:lnTo>
                    <a:pt x="60" y="315"/>
                  </a:lnTo>
                  <a:lnTo>
                    <a:pt x="121" y="410"/>
                  </a:lnTo>
                  <a:lnTo>
                    <a:pt x="188" y="407"/>
                  </a:lnTo>
                  <a:lnTo>
                    <a:pt x="238" y="429"/>
                  </a:lnTo>
                  <a:lnTo>
                    <a:pt x="262" y="426"/>
                  </a:lnTo>
                  <a:lnTo>
                    <a:pt x="413" y="429"/>
                  </a:lnTo>
                  <a:lnTo>
                    <a:pt x="586" y="469"/>
                  </a:lnTo>
                  <a:lnTo>
                    <a:pt x="589" y="417"/>
                  </a:lnTo>
                  <a:lnTo>
                    <a:pt x="661" y="116"/>
                  </a:lnTo>
                  <a:lnTo>
                    <a:pt x="203" y="0"/>
                  </a:lnTo>
                  <a:lnTo>
                    <a:pt x="207" y="88"/>
                  </a:lnTo>
                  <a:lnTo>
                    <a:pt x="184" y="160"/>
                  </a:lnTo>
                  <a:lnTo>
                    <a:pt x="181" y="198"/>
                  </a:lnTo>
                  <a:lnTo>
                    <a:pt x="133" y="210"/>
                  </a:lnTo>
                  <a:lnTo>
                    <a:pt x="129" y="193"/>
                  </a:lnTo>
                  <a:lnTo>
                    <a:pt x="169" y="169"/>
                  </a:lnTo>
                  <a:lnTo>
                    <a:pt x="165" y="148"/>
                  </a:lnTo>
                  <a:lnTo>
                    <a:pt x="129" y="154"/>
                  </a:lnTo>
                  <a:lnTo>
                    <a:pt x="157" y="131"/>
                  </a:lnTo>
                  <a:lnTo>
                    <a:pt x="176" y="116"/>
                  </a:lnTo>
                  <a:lnTo>
                    <a:pt x="27" y="23"/>
                  </a:lnTo>
                  <a:lnTo>
                    <a:pt x="15" y="48"/>
                  </a:lnTo>
                  <a:lnTo>
                    <a:pt x="24" y="102"/>
                  </a:lnTo>
                  <a:lnTo>
                    <a:pt x="24" y="102"/>
                  </a:lnTo>
                  <a:close/>
                </a:path>
              </a:pathLst>
            </a:custGeom>
            <a:solidFill>
              <a:srgbClr val="000000"/>
            </a:solidFill>
            <a:ln w="9525">
              <a:noFill/>
              <a:round/>
              <a:headEnd/>
              <a:tailEnd/>
            </a:ln>
          </p:spPr>
          <p:txBody>
            <a:bodyPr>
              <a:prstTxWarp prst="textNoShape">
                <a:avLst/>
              </a:prstTxWarp>
            </a:bodyPr>
            <a:lstStyle/>
            <a:p>
              <a:endParaRPr lang="en-US"/>
            </a:p>
          </p:txBody>
        </p:sp>
        <p:sp>
          <p:nvSpPr>
            <p:cNvPr id="32781" name="Freeform 13"/>
            <p:cNvSpPr>
              <a:spLocks/>
            </p:cNvSpPr>
            <p:nvPr/>
          </p:nvSpPr>
          <p:spPr bwMode="auto">
            <a:xfrm>
              <a:off x="1802" y="810"/>
              <a:ext cx="24" cy="27"/>
            </a:xfrm>
            <a:custGeom>
              <a:avLst/>
              <a:gdLst/>
              <a:ahLst/>
              <a:cxnLst>
                <a:cxn ang="0">
                  <a:pos x="0" y="15"/>
                </a:cxn>
                <a:cxn ang="0">
                  <a:pos x="24" y="0"/>
                </a:cxn>
                <a:cxn ang="0">
                  <a:pos x="31" y="15"/>
                </a:cxn>
                <a:cxn ang="0">
                  <a:pos x="26" y="34"/>
                </a:cxn>
                <a:cxn ang="0">
                  <a:pos x="0" y="15"/>
                </a:cxn>
                <a:cxn ang="0">
                  <a:pos x="0" y="15"/>
                </a:cxn>
                <a:cxn ang="0">
                  <a:pos x="0" y="15"/>
                </a:cxn>
              </a:cxnLst>
              <a:rect l="0" t="0" r="r" b="b"/>
              <a:pathLst>
                <a:path w="31" h="34">
                  <a:moveTo>
                    <a:pt x="0" y="15"/>
                  </a:moveTo>
                  <a:lnTo>
                    <a:pt x="24" y="0"/>
                  </a:lnTo>
                  <a:lnTo>
                    <a:pt x="31" y="15"/>
                  </a:lnTo>
                  <a:lnTo>
                    <a:pt x="26" y="34"/>
                  </a:lnTo>
                  <a:lnTo>
                    <a:pt x="0" y="15"/>
                  </a:lnTo>
                  <a:lnTo>
                    <a:pt x="0" y="15"/>
                  </a:lnTo>
                  <a:lnTo>
                    <a:pt x="0" y="15"/>
                  </a:lnTo>
                  <a:close/>
                </a:path>
              </a:pathLst>
            </a:custGeom>
            <a:solidFill>
              <a:srgbClr val="000000"/>
            </a:solidFill>
            <a:ln w="9525">
              <a:noFill/>
              <a:round/>
              <a:headEnd/>
              <a:tailEnd/>
            </a:ln>
          </p:spPr>
          <p:txBody>
            <a:bodyPr>
              <a:prstTxWarp prst="textNoShape">
                <a:avLst/>
              </a:prstTxWarp>
            </a:bodyPr>
            <a:lstStyle/>
            <a:p>
              <a:endParaRPr lang="en-US"/>
            </a:p>
          </p:txBody>
        </p:sp>
        <p:sp>
          <p:nvSpPr>
            <p:cNvPr id="32782" name="Freeform 14"/>
            <p:cNvSpPr>
              <a:spLocks/>
            </p:cNvSpPr>
            <p:nvPr/>
          </p:nvSpPr>
          <p:spPr bwMode="auto">
            <a:xfrm>
              <a:off x="2158" y="1565"/>
              <a:ext cx="437" cy="531"/>
            </a:xfrm>
            <a:custGeom>
              <a:avLst/>
              <a:gdLst/>
              <a:ahLst/>
              <a:cxnLst>
                <a:cxn ang="0">
                  <a:pos x="121" y="0"/>
                </a:cxn>
                <a:cxn ang="0">
                  <a:pos x="393" y="50"/>
                </a:cxn>
                <a:cxn ang="0">
                  <a:pos x="373" y="168"/>
                </a:cxn>
                <a:cxn ang="0">
                  <a:pos x="560" y="198"/>
                </a:cxn>
                <a:cxn ang="0">
                  <a:pos x="488" y="682"/>
                </a:cxn>
                <a:cxn ang="0">
                  <a:pos x="0" y="601"/>
                </a:cxn>
                <a:cxn ang="0">
                  <a:pos x="121" y="0"/>
                </a:cxn>
                <a:cxn ang="0">
                  <a:pos x="121" y="0"/>
                </a:cxn>
              </a:cxnLst>
              <a:rect l="0" t="0" r="r" b="b"/>
              <a:pathLst>
                <a:path w="560" h="682">
                  <a:moveTo>
                    <a:pt x="121" y="0"/>
                  </a:moveTo>
                  <a:lnTo>
                    <a:pt x="393" y="50"/>
                  </a:lnTo>
                  <a:lnTo>
                    <a:pt x="373" y="168"/>
                  </a:lnTo>
                  <a:lnTo>
                    <a:pt x="560" y="198"/>
                  </a:lnTo>
                  <a:lnTo>
                    <a:pt x="488" y="682"/>
                  </a:lnTo>
                  <a:lnTo>
                    <a:pt x="0" y="601"/>
                  </a:lnTo>
                  <a:lnTo>
                    <a:pt x="121" y="0"/>
                  </a:lnTo>
                  <a:lnTo>
                    <a:pt x="121" y="0"/>
                  </a:lnTo>
                  <a:close/>
                </a:path>
              </a:pathLst>
            </a:custGeom>
            <a:solidFill>
              <a:srgbClr val="000000"/>
            </a:solidFill>
            <a:ln w="9525">
              <a:noFill/>
              <a:round/>
              <a:headEnd/>
              <a:tailEnd/>
            </a:ln>
          </p:spPr>
          <p:txBody>
            <a:bodyPr>
              <a:prstTxWarp prst="textNoShape">
                <a:avLst/>
              </a:prstTxWarp>
            </a:bodyPr>
            <a:lstStyle/>
            <a:p>
              <a:endParaRPr lang="en-US"/>
            </a:p>
          </p:txBody>
        </p:sp>
        <p:sp>
          <p:nvSpPr>
            <p:cNvPr id="32783" name="Freeform 15"/>
            <p:cNvSpPr>
              <a:spLocks/>
            </p:cNvSpPr>
            <p:nvPr/>
          </p:nvSpPr>
          <p:spPr bwMode="auto">
            <a:xfrm>
              <a:off x="1546" y="1012"/>
              <a:ext cx="615" cy="509"/>
            </a:xfrm>
            <a:custGeom>
              <a:avLst/>
              <a:gdLst/>
              <a:ahLst/>
              <a:cxnLst>
                <a:cxn ang="0">
                  <a:pos x="0" y="488"/>
                </a:cxn>
                <a:cxn ang="0">
                  <a:pos x="34" y="322"/>
                </a:cxn>
                <a:cxn ang="0">
                  <a:pos x="74" y="274"/>
                </a:cxn>
                <a:cxn ang="0">
                  <a:pos x="170" y="0"/>
                </a:cxn>
                <a:cxn ang="0">
                  <a:pos x="220" y="14"/>
                </a:cxn>
                <a:cxn ang="0">
                  <a:pos x="222" y="26"/>
                </a:cxn>
                <a:cxn ang="0">
                  <a:pos x="234" y="28"/>
                </a:cxn>
                <a:cxn ang="0">
                  <a:pos x="295" y="122"/>
                </a:cxn>
                <a:cxn ang="0">
                  <a:pos x="362" y="119"/>
                </a:cxn>
                <a:cxn ang="0">
                  <a:pos x="412" y="141"/>
                </a:cxn>
                <a:cxn ang="0">
                  <a:pos x="436" y="138"/>
                </a:cxn>
                <a:cxn ang="0">
                  <a:pos x="587" y="141"/>
                </a:cxn>
                <a:cxn ang="0">
                  <a:pos x="760" y="181"/>
                </a:cxn>
                <a:cxn ang="0">
                  <a:pos x="768" y="202"/>
                </a:cxn>
                <a:cxn ang="0">
                  <a:pos x="789" y="231"/>
                </a:cxn>
                <a:cxn ang="0">
                  <a:pos x="730" y="320"/>
                </a:cxn>
                <a:cxn ang="0">
                  <a:pos x="692" y="353"/>
                </a:cxn>
                <a:cxn ang="0">
                  <a:pos x="687" y="377"/>
                </a:cxn>
                <a:cxn ang="0">
                  <a:pos x="710" y="401"/>
                </a:cxn>
                <a:cxn ang="0">
                  <a:pos x="686" y="457"/>
                </a:cxn>
                <a:cxn ang="0">
                  <a:pos x="637" y="653"/>
                </a:cxn>
                <a:cxn ang="0">
                  <a:pos x="370" y="589"/>
                </a:cxn>
                <a:cxn ang="0">
                  <a:pos x="0" y="488"/>
                </a:cxn>
                <a:cxn ang="0">
                  <a:pos x="0" y="488"/>
                </a:cxn>
              </a:cxnLst>
              <a:rect l="0" t="0" r="r" b="b"/>
              <a:pathLst>
                <a:path w="789" h="653">
                  <a:moveTo>
                    <a:pt x="0" y="488"/>
                  </a:moveTo>
                  <a:lnTo>
                    <a:pt x="34" y="322"/>
                  </a:lnTo>
                  <a:lnTo>
                    <a:pt x="74" y="274"/>
                  </a:lnTo>
                  <a:lnTo>
                    <a:pt x="170" y="0"/>
                  </a:lnTo>
                  <a:lnTo>
                    <a:pt x="220" y="14"/>
                  </a:lnTo>
                  <a:lnTo>
                    <a:pt x="222" y="26"/>
                  </a:lnTo>
                  <a:lnTo>
                    <a:pt x="234" y="28"/>
                  </a:lnTo>
                  <a:lnTo>
                    <a:pt x="295" y="122"/>
                  </a:lnTo>
                  <a:lnTo>
                    <a:pt x="362" y="119"/>
                  </a:lnTo>
                  <a:lnTo>
                    <a:pt x="412" y="141"/>
                  </a:lnTo>
                  <a:lnTo>
                    <a:pt x="436" y="138"/>
                  </a:lnTo>
                  <a:lnTo>
                    <a:pt x="587" y="141"/>
                  </a:lnTo>
                  <a:lnTo>
                    <a:pt x="760" y="181"/>
                  </a:lnTo>
                  <a:lnTo>
                    <a:pt x="768" y="202"/>
                  </a:lnTo>
                  <a:lnTo>
                    <a:pt x="789" y="231"/>
                  </a:lnTo>
                  <a:lnTo>
                    <a:pt x="730" y="320"/>
                  </a:lnTo>
                  <a:lnTo>
                    <a:pt x="692" y="353"/>
                  </a:lnTo>
                  <a:lnTo>
                    <a:pt x="687" y="377"/>
                  </a:lnTo>
                  <a:lnTo>
                    <a:pt x="710" y="401"/>
                  </a:lnTo>
                  <a:lnTo>
                    <a:pt x="686" y="457"/>
                  </a:lnTo>
                  <a:lnTo>
                    <a:pt x="637" y="653"/>
                  </a:lnTo>
                  <a:lnTo>
                    <a:pt x="370" y="589"/>
                  </a:lnTo>
                  <a:lnTo>
                    <a:pt x="0" y="488"/>
                  </a:lnTo>
                  <a:lnTo>
                    <a:pt x="0" y="488"/>
                  </a:lnTo>
                  <a:close/>
                </a:path>
              </a:pathLst>
            </a:custGeom>
            <a:solidFill>
              <a:srgbClr val="000000"/>
            </a:solidFill>
            <a:ln w="9525">
              <a:noFill/>
              <a:round/>
              <a:headEnd/>
              <a:tailEnd/>
            </a:ln>
          </p:spPr>
          <p:txBody>
            <a:bodyPr>
              <a:prstTxWarp prst="textNoShape">
                <a:avLst/>
              </a:prstTxWarp>
            </a:bodyPr>
            <a:lstStyle/>
            <a:p>
              <a:endParaRPr lang="en-US"/>
            </a:p>
          </p:txBody>
        </p:sp>
        <p:sp>
          <p:nvSpPr>
            <p:cNvPr id="32784" name="Freeform 16"/>
            <p:cNvSpPr>
              <a:spLocks/>
            </p:cNvSpPr>
            <p:nvPr/>
          </p:nvSpPr>
          <p:spPr bwMode="auto">
            <a:xfrm>
              <a:off x="1486" y="1392"/>
              <a:ext cx="614" cy="1019"/>
            </a:xfrm>
            <a:custGeom>
              <a:avLst/>
              <a:gdLst/>
              <a:ahLst/>
              <a:cxnLst>
                <a:cxn ang="0">
                  <a:pos x="28" y="265"/>
                </a:cxn>
                <a:cxn ang="0">
                  <a:pos x="5" y="366"/>
                </a:cxn>
                <a:cxn ang="0">
                  <a:pos x="81" y="530"/>
                </a:cxn>
                <a:cxn ang="0">
                  <a:pos x="95" y="520"/>
                </a:cxn>
                <a:cxn ang="0">
                  <a:pos x="117" y="588"/>
                </a:cxn>
                <a:cxn ang="0">
                  <a:pos x="81" y="540"/>
                </a:cxn>
                <a:cxn ang="0">
                  <a:pos x="72" y="616"/>
                </a:cxn>
                <a:cxn ang="0">
                  <a:pos x="114" y="663"/>
                </a:cxn>
                <a:cxn ang="0">
                  <a:pos x="86" y="726"/>
                </a:cxn>
                <a:cxn ang="0">
                  <a:pos x="169" y="900"/>
                </a:cxn>
                <a:cxn ang="0">
                  <a:pos x="150" y="964"/>
                </a:cxn>
                <a:cxn ang="0">
                  <a:pos x="259" y="1014"/>
                </a:cxn>
                <a:cxn ang="0">
                  <a:pos x="298" y="1066"/>
                </a:cxn>
                <a:cxn ang="0">
                  <a:pos x="343" y="1083"/>
                </a:cxn>
                <a:cxn ang="0">
                  <a:pos x="345" y="1114"/>
                </a:cxn>
                <a:cxn ang="0">
                  <a:pos x="374" y="1121"/>
                </a:cxn>
                <a:cxn ang="0">
                  <a:pos x="438" y="1221"/>
                </a:cxn>
                <a:cxn ang="0">
                  <a:pos x="438" y="1291"/>
                </a:cxn>
                <a:cxn ang="0">
                  <a:pos x="717" y="1307"/>
                </a:cxn>
                <a:cxn ang="0">
                  <a:pos x="700" y="1277"/>
                </a:cxn>
                <a:cxn ang="0">
                  <a:pos x="708" y="1236"/>
                </a:cxn>
                <a:cxn ang="0">
                  <a:pos x="753" y="1164"/>
                </a:cxn>
                <a:cxn ang="0">
                  <a:pos x="786" y="1145"/>
                </a:cxn>
                <a:cxn ang="0">
                  <a:pos x="767" y="1119"/>
                </a:cxn>
                <a:cxn ang="0">
                  <a:pos x="753" y="1048"/>
                </a:cxn>
                <a:cxn ang="0">
                  <a:pos x="353" y="449"/>
                </a:cxn>
                <a:cxn ang="0">
                  <a:pos x="446" y="101"/>
                </a:cxn>
                <a:cxn ang="0">
                  <a:pos x="76" y="0"/>
                </a:cxn>
                <a:cxn ang="0">
                  <a:pos x="66" y="20"/>
                </a:cxn>
                <a:cxn ang="0">
                  <a:pos x="0" y="173"/>
                </a:cxn>
                <a:cxn ang="0">
                  <a:pos x="28" y="265"/>
                </a:cxn>
                <a:cxn ang="0">
                  <a:pos x="28" y="265"/>
                </a:cxn>
              </a:cxnLst>
              <a:rect l="0" t="0" r="r" b="b"/>
              <a:pathLst>
                <a:path w="786" h="1307">
                  <a:moveTo>
                    <a:pt x="28" y="265"/>
                  </a:moveTo>
                  <a:lnTo>
                    <a:pt x="5" y="366"/>
                  </a:lnTo>
                  <a:lnTo>
                    <a:pt x="81" y="530"/>
                  </a:lnTo>
                  <a:lnTo>
                    <a:pt x="95" y="520"/>
                  </a:lnTo>
                  <a:lnTo>
                    <a:pt x="117" y="588"/>
                  </a:lnTo>
                  <a:lnTo>
                    <a:pt x="81" y="540"/>
                  </a:lnTo>
                  <a:lnTo>
                    <a:pt x="72" y="616"/>
                  </a:lnTo>
                  <a:lnTo>
                    <a:pt x="114" y="663"/>
                  </a:lnTo>
                  <a:lnTo>
                    <a:pt x="86" y="726"/>
                  </a:lnTo>
                  <a:lnTo>
                    <a:pt x="169" y="900"/>
                  </a:lnTo>
                  <a:lnTo>
                    <a:pt x="150" y="964"/>
                  </a:lnTo>
                  <a:lnTo>
                    <a:pt x="259" y="1014"/>
                  </a:lnTo>
                  <a:lnTo>
                    <a:pt x="298" y="1066"/>
                  </a:lnTo>
                  <a:lnTo>
                    <a:pt x="343" y="1083"/>
                  </a:lnTo>
                  <a:lnTo>
                    <a:pt x="345" y="1114"/>
                  </a:lnTo>
                  <a:lnTo>
                    <a:pt x="374" y="1121"/>
                  </a:lnTo>
                  <a:lnTo>
                    <a:pt x="438" y="1221"/>
                  </a:lnTo>
                  <a:lnTo>
                    <a:pt x="438" y="1291"/>
                  </a:lnTo>
                  <a:lnTo>
                    <a:pt x="717" y="1307"/>
                  </a:lnTo>
                  <a:lnTo>
                    <a:pt x="700" y="1277"/>
                  </a:lnTo>
                  <a:lnTo>
                    <a:pt x="708" y="1236"/>
                  </a:lnTo>
                  <a:lnTo>
                    <a:pt x="753" y="1164"/>
                  </a:lnTo>
                  <a:lnTo>
                    <a:pt x="786" y="1145"/>
                  </a:lnTo>
                  <a:lnTo>
                    <a:pt x="767" y="1119"/>
                  </a:lnTo>
                  <a:lnTo>
                    <a:pt x="753" y="1048"/>
                  </a:lnTo>
                  <a:lnTo>
                    <a:pt x="353" y="449"/>
                  </a:lnTo>
                  <a:lnTo>
                    <a:pt x="446" y="101"/>
                  </a:lnTo>
                  <a:lnTo>
                    <a:pt x="76" y="0"/>
                  </a:lnTo>
                  <a:lnTo>
                    <a:pt x="66" y="20"/>
                  </a:lnTo>
                  <a:lnTo>
                    <a:pt x="0" y="173"/>
                  </a:lnTo>
                  <a:lnTo>
                    <a:pt x="28" y="265"/>
                  </a:lnTo>
                  <a:lnTo>
                    <a:pt x="28" y="265"/>
                  </a:lnTo>
                  <a:close/>
                </a:path>
              </a:pathLst>
            </a:custGeom>
            <a:solidFill>
              <a:srgbClr val="000000"/>
            </a:solidFill>
            <a:ln w="9525">
              <a:noFill/>
              <a:round/>
              <a:headEnd/>
              <a:tailEnd/>
            </a:ln>
          </p:spPr>
          <p:txBody>
            <a:bodyPr>
              <a:prstTxWarp prst="textNoShape">
                <a:avLst/>
              </a:prstTxWarp>
            </a:bodyPr>
            <a:lstStyle/>
            <a:p>
              <a:endParaRPr lang="en-US"/>
            </a:p>
          </p:txBody>
        </p:sp>
        <p:sp>
          <p:nvSpPr>
            <p:cNvPr id="32785" name="Freeform 17"/>
            <p:cNvSpPr>
              <a:spLocks/>
            </p:cNvSpPr>
            <p:nvPr/>
          </p:nvSpPr>
          <p:spPr bwMode="auto">
            <a:xfrm>
              <a:off x="1762" y="1471"/>
              <a:ext cx="491" cy="738"/>
            </a:xfrm>
            <a:custGeom>
              <a:avLst/>
              <a:gdLst/>
              <a:ahLst/>
              <a:cxnLst>
                <a:cxn ang="0">
                  <a:pos x="0" y="348"/>
                </a:cxn>
                <a:cxn ang="0">
                  <a:pos x="400" y="947"/>
                </a:cxn>
                <a:cxn ang="0">
                  <a:pos x="415" y="820"/>
                </a:cxn>
                <a:cxn ang="0">
                  <a:pos x="438" y="813"/>
                </a:cxn>
                <a:cxn ang="0">
                  <a:pos x="476" y="835"/>
                </a:cxn>
                <a:cxn ang="0">
                  <a:pos x="508" y="722"/>
                </a:cxn>
                <a:cxn ang="0">
                  <a:pos x="629" y="121"/>
                </a:cxn>
                <a:cxn ang="0">
                  <a:pos x="360" y="64"/>
                </a:cxn>
                <a:cxn ang="0">
                  <a:pos x="93" y="0"/>
                </a:cxn>
                <a:cxn ang="0">
                  <a:pos x="0" y="348"/>
                </a:cxn>
                <a:cxn ang="0">
                  <a:pos x="0" y="348"/>
                </a:cxn>
              </a:cxnLst>
              <a:rect l="0" t="0" r="r" b="b"/>
              <a:pathLst>
                <a:path w="629" h="947">
                  <a:moveTo>
                    <a:pt x="0" y="348"/>
                  </a:moveTo>
                  <a:lnTo>
                    <a:pt x="400" y="947"/>
                  </a:lnTo>
                  <a:lnTo>
                    <a:pt x="415" y="820"/>
                  </a:lnTo>
                  <a:lnTo>
                    <a:pt x="438" y="813"/>
                  </a:lnTo>
                  <a:lnTo>
                    <a:pt x="476" y="835"/>
                  </a:lnTo>
                  <a:lnTo>
                    <a:pt x="508" y="722"/>
                  </a:lnTo>
                  <a:lnTo>
                    <a:pt x="629" y="121"/>
                  </a:lnTo>
                  <a:lnTo>
                    <a:pt x="360" y="64"/>
                  </a:lnTo>
                  <a:lnTo>
                    <a:pt x="93" y="0"/>
                  </a:lnTo>
                  <a:lnTo>
                    <a:pt x="0" y="348"/>
                  </a:lnTo>
                  <a:lnTo>
                    <a:pt x="0" y="348"/>
                  </a:lnTo>
                  <a:close/>
                </a:path>
              </a:pathLst>
            </a:custGeom>
            <a:solidFill>
              <a:srgbClr val="000000"/>
            </a:solidFill>
            <a:ln w="9525">
              <a:noFill/>
              <a:round/>
              <a:headEnd/>
              <a:tailEnd/>
            </a:ln>
          </p:spPr>
          <p:txBody>
            <a:bodyPr>
              <a:prstTxWarp prst="textNoShape">
                <a:avLst/>
              </a:prstTxWarp>
            </a:bodyPr>
            <a:lstStyle/>
            <a:p>
              <a:endParaRPr lang="en-US"/>
            </a:p>
          </p:txBody>
        </p:sp>
        <p:sp>
          <p:nvSpPr>
            <p:cNvPr id="32786" name="Freeform 18"/>
            <p:cNvSpPr>
              <a:spLocks/>
            </p:cNvSpPr>
            <p:nvPr/>
          </p:nvSpPr>
          <p:spPr bwMode="auto">
            <a:xfrm>
              <a:off x="2043" y="879"/>
              <a:ext cx="462" cy="724"/>
            </a:xfrm>
            <a:custGeom>
              <a:avLst/>
              <a:gdLst/>
              <a:ahLst/>
              <a:cxnLst>
                <a:cxn ang="0">
                  <a:pos x="0" y="823"/>
                </a:cxn>
                <a:cxn ang="0">
                  <a:pos x="49" y="627"/>
                </a:cxn>
                <a:cxn ang="0">
                  <a:pos x="73" y="571"/>
                </a:cxn>
                <a:cxn ang="0">
                  <a:pos x="50" y="547"/>
                </a:cxn>
                <a:cxn ang="0">
                  <a:pos x="55" y="523"/>
                </a:cxn>
                <a:cxn ang="0">
                  <a:pos x="93" y="490"/>
                </a:cxn>
                <a:cxn ang="0">
                  <a:pos x="152" y="401"/>
                </a:cxn>
                <a:cxn ang="0">
                  <a:pos x="131" y="372"/>
                </a:cxn>
                <a:cxn ang="0">
                  <a:pos x="123" y="351"/>
                </a:cxn>
                <a:cxn ang="0">
                  <a:pos x="126" y="301"/>
                </a:cxn>
                <a:cxn ang="0">
                  <a:pos x="198" y="0"/>
                </a:cxn>
                <a:cxn ang="0">
                  <a:pos x="276" y="15"/>
                </a:cxn>
                <a:cxn ang="0">
                  <a:pos x="250" y="134"/>
                </a:cxn>
                <a:cxn ang="0">
                  <a:pos x="267" y="175"/>
                </a:cxn>
                <a:cxn ang="0">
                  <a:pos x="269" y="201"/>
                </a:cxn>
                <a:cxn ang="0">
                  <a:pos x="260" y="206"/>
                </a:cxn>
                <a:cxn ang="0">
                  <a:pos x="290" y="234"/>
                </a:cxn>
                <a:cxn ang="0">
                  <a:pos x="321" y="310"/>
                </a:cxn>
                <a:cxn ang="0">
                  <a:pos x="331" y="377"/>
                </a:cxn>
                <a:cxn ang="0">
                  <a:pos x="336" y="413"/>
                </a:cxn>
                <a:cxn ang="0">
                  <a:pos x="314" y="447"/>
                </a:cxn>
                <a:cxn ang="0">
                  <a:pos x="329" y="463"/>
                </a:cxn>
                <a:cxn ang="0">
                  <a:pos x="371" y="441"/>
                </a:cxn>
                <a:cxn ang="0">
                  <a:pos x="398" y="559"/>
                </a:cxn>
                <a:cxn ang="0">
                  <a:pos x="417" y="565"/>
                </a:cxn>
                <a:cxn ang="0">
                  <a:pos x="421" y="599"/>
                </a:cxn>
                <a:cxn ang="0">
                  <a:pos x="474" y="613"/>
                </a:cxn>
                <a:cxn ang="0">
                  <a:pos x="557" y="614"/>
                </a:cxn>
                <a:cxn ang="0">
                  <a:pos x="593" y="630"/>
                </a:cxn>
                <a:cxn ang="0">
                  <a:pos x="541" y="928"/>
                </a:cxn>
                <a:cxn ang="0">
                  <a:pos x="269" y="880"/>
                </a:cxn>
                <a:cxn ang="0">
                  <a:pos x="0" y="823"/>
                </a:cxn>
                <a:cxn ang="0">
                  <a:pos x="0" y="823"/>
                </a:cxn>
              </a:cxnLst>
              <a:rect l="0" t="0" r="r" b="b"/>
              <a:pathLst>
                <a:path w="593" h="928">
                  <a:moveTo>
                    <a:pt x="0" y="823"/>
                  </a:moveTo>
                  <a:lnTo>
                    <a:pt x="49" y="627"/>
                  </a:lnTo>
                  <a:lnTo>
                    <a:pt x="73" y="571"/>
                  </a:lnTo>
                  <a:lnTo>
                    <a:pt x="50" y="547"/>
                  </a:lnTo>
                  <a:lnTo>
                    <a:pt x="55" y="523"/>
                  </a:lnTo>
                  <a:lnTo>
                    <a:pt x="93" y="490"/>
                  </a:lnTo>
                  <a:lnTo>
                    <a:pt x="152" y="401"/>
                  </a:lnTo>
                  <a:lnTo>
                    <a:pt x="131" y="372"/>
                  </a:lnTo>
                  <a:lnTo>
                    <a:pt x="123" y="351"/>
                  </a:lnTo>
                  <a:lnTo>
                    <a:pt x="126" y="301"/>
                  </a:lnTo>
                  <a:lnTo>
                    <a:pt x="198" y="0"/>
                  </a:lnTo>
                  <a:lnTo>
                    <a:pt x="276" y="15"/>
                  </a:lnTo>
                  <a:lnTo>
                    <a:pt x="250" y="134"/>
                  </a:lnTo>
                  <a:lnTo>
                    <a:pt x="267" y="175"/>
                  </a:lnTo>
                  <a:lnTo>
                    <a:pt x="269" y="201"/>
                  </a:lnTo>
                  <a:lnTo>
                    <a:pt x="260" y="206"/>
                  </a:lnTo>
                  <a:lnTo>
                    <a:pt x="290" y="234"/>
                  </a:lnTo>
                  <a:lnTo>
                    <a:pt x="321" y="310"/>
                  </a:lnTo>
                  <a:lnTo>
                    <a:pt x="331" y="377"/>
                  </a:lnTo>
                  <a:lnTo>
                    <a:pt x="336" y="413"/>
                  </a:lnTo>
                  <a:lnTo>
                    <a:pt x="314" y="447"/>
                  </a:lnTo>
                  <a:lnTo>
                    <a:pt x="329" y="463"/>
                  </a:lnTo>
                  <a:lnTo>
                    <a:pt x="371" y="441"/>
                  </a:lnTo>
                  <a:lnTo>
                    <a:pt x="398" y="559"/>
                  </a:lnTo>
                  <a:lnTo>
                    <a:pt x="417" y="565"/>
                  </a:lnTo>
                  <a:lnTo>
                    <a:pt x="421" y="599"/>
                  </a:lnTo>
                  <a:lnTo>
                    <a:pt x="474" y="613"/>
                  </a:lnTo>
                  <a:lnTo>
                    <a:pt x="557" y="614"/>
                  </a:lnTo>
                  <a:lnTo>
                    <a:pt x="593" y="630"/>
                  </a:lnTo>
                  <a:lnTo>
                    <a:pt x="541" y="928"/>
                  </a:lnTo>
                  <a:lnTo>
                    <a:pt x="269" y="880"/>
                  </a:lnTo>
                  <a:lnTo>
                    <a:pt x="0" y="823"/>
                  </a:lnTo>
                  <a:lnTo>
                    <a:pt x="0" y="823"/>
                  </a:lnTo>
                  <a:close/>
                </a:path>
              </a:pathLst>
            </a:custGeom>
            <a:solidFill>
              <a:srgbClr val="000000"/>
            </a:solidFill>
            <a:ln w="9525">
              <a:noFill/>
              <a:round/>
              <a:headEnd/>
              <a:tailEnd/>
            </a:ln>
          </p:spPr>
          <p:txBody>
            <a:bodyPr>
              <a:prstTxWarp prst="textNoShape">
                <a:avLst/>
              </a:prstTxWarp>
            </a:bodyPr>
            <a:lstStyle/>
            <a:p>
              <a:endParaRPr lang="en-US"/>
            </a:p>
          </p:txBody>
        </p:sp>
        <p:sp>
          <p:nvSpPr>
            <p:cNvPr id="32787" name="Freeform 19"/>
            <p:cNvSpPr>
              <a:spLocks/>
            </p:cNvSpPr>
            <p:nvPr/>
          </p:nvSpPr>
          <p:spPr bwMode="auto">
            <a:xfrm>
              <a:off x="2237" y="891"/>
              <a:ext cx="790" cy="490"/>
            </a:xfrm>
            <a:custGeom>
              <a:avLst/>
              <a:gdLst/>
              <a:ahLst/>
              <a:cxnLst>
                <a:cxn ang="0">
                  <a:pos x="17" y="160"/>
                </a:cxn>
                <a:cxn ang="0">
                  <a:pos x="19" y="186"/>
                </a:cxn>
                <a:cxn ang="0">
                  <a:pos x="10" y="191"/>
                </a:cxn>
                <a:cxn ang="0">
                  <a:pos x="40" y="219"/>
                </a:cxn>
                <a:cxn ang="0">
                  <a:pos x="71" y="295"/>
                </a:cxn>
                <a:cxn ang="0">
                  <a:pos x="81" y="362"/>
                </a:cxn>
                <a:cxn ang="0">
                  <a:pos x="86" y="398"/>
                </a:cxn>
                <a:cxn ang="0">
                  <a:pos x="64" y="432"/>
                </a:cxn>
                <a:cxn ang="0">
                  <a:pos x="79" y="448"/>
                </a:cxn>
                <a:cxn ang="0">
                  <a:pos x="121" y="426"/>
                </a:cxn>
                <a:cxn ang="0">
                  <a:pos x="148" y="544"/>
                </a:cxn>
                <a:cxn ang="0">
                  <a:pos x="167" y="550"/>
                </a:cxn>
                <a:cxn ang="0">
                  <a:pos x="171" y="584"/>
                </a:cxn>
                <a:cxn ang="0">
                  <a:pos x="184" y="601"/>
                </a:cxn>
                <a:cxn ang="0">
                  <a:pos x="224" y="598"/>
                </a:cxn>
                <a:cxn ang="0">
                  <a:pos x="307" y="599"/>
                </a:cxn>
                <a:cxn ang="0">
                  <a:pos x="343" y="615"/>
                </a:cxn>
                <a:cxn ang="0">
                  <a:pos x="353" y="553"/>
                </a:cxn>
                <a:cxn ang="0">
                  <a:pos x="629" y="594"/>
                </a:cxn>
                <a:cxn ang="0">
                  <a:pos x="967" y="629"/>
                </a:cxn>
                <a:cxn ang="0">
                  <a:pos x="979" y="515"/>
                </a:cxn>
                <a:cxn ang="0">
                  <a:pos x="1013" y="148"/>
                </a:cxn>
                <a:cxn ang="0">
                  <a:pos x="563" y="97"/>
                </a:cxn>
                <a:cxn ang="0">
                  <a:pos x="341" y="60"/>
                </a:cxn>
                <a:cxn ang="0">
                  <a:pos x="26" y="0"/>
                </a:cxn>
                <a:cxn ang="0">
                  <a:pos x="0" y="119"/>
                </a:cxn>
                <a:cxn ang="0">
                  <a:pos x="17" y="160"/>
                </a:cxn>
                <a:cxn ang="0">
                  <a:pos x="17" y="160"/>
                </a:cxn>
              </a:cxnLst>
              <a:rect l="0" t="0" r="r" b="b"/>
              <a:pathLst>
                <a:path w="1013" h="629">
                  <a:moveTo>
                    <a:pt x="17" y="160"/>
                  </a:moveTo>
                  <a:lnTo>
                    <a:pt x="19" y="186"/>
                  </a:lnTo>
                  <a:lnTo>
                    <a:pt x="10" y="191"/>
                  </a:lnTo>
                  <a:lnTo>
                    <a:pt x="40" y="219"/>
                  </a:lnTo>
                  <a:lnTo>
                    <a:pt x="71" y="295"/>
                  </a:lnTo>
                  <a:lnTo>
                    <a:pt x="81" y="362"/>
                  </a:lnTo>
                  <a:lnTo>
                    <a:pt x="86" y="398"/>
                  </a:lnTo>
                  <a:lnTo>
                    <a:pt x="64" y="432"/>
                  </a:lnTo>
                  <a:lnTo>
                    <a:pt x="79" y="448"/>
                  </a:lnTo>
                  <a:lnTo>
                    <a:pt x="121" y="426"/>
                  </a:lnTo>
                  <a:lnTo>
                    <a:pt x="148" y="544"/>
                  </a:lnTo>
                  <a:lnTo>
                    <a:pt x="167" y="550"/>
                  </a:lnTo>
                  <a:lnTo>
                    <a:pt x="171" y="584"/>
                  </a:lnTo>
                  <a:lnTo>
                    <a:pt x="184" y="601"/>
                  </a:lnTo>
                  <a:lnTo>
                    <a:pt x="224" y="598"/>
                  </a:lnTo>
                  <a:lnTo>
                    <a:pt x="307" y="599"/>
                  </a:lnTo>
                  <a:lnTo>
                    <a:pt x="343" y="615"/>
                  </a:lnTo>
                  <a:lnTo>
                    <a:pt x="353" y="553"/>
                  </a:lnTo>
                  <a:lnTo>
                    <a:pt x="629" y="594"/>
                  </a:lnTo>
                  <a:lnTo>
                    <a:pt x="967" y="629"/>
                  </a:lnTo>
                  <a:lnTo>
                    <a:pt x="979" y="515"/>
                  </a:lnTo>
                  <a:lnTo>
                    <a:pt x="1013" y="148"/>
                  </a:lnTo>
                  <a:lnTo>
                    <a:pt x="563" y="97"/>
                  </a:lnTo>
                  <a:lnTo>
                    <a:pt x="341" y="60"/>
                  </a:lnTo>
                  <a:lnTo>
                    <a:pt x="26" y="0"/>
                  </a:lnTo>
                  <a:lnTo>
                    <a:pt x="0" y="119"/>
                  </a:lnTo>
                  <a:lnTo>
                    <a:pt x="17" y="160"/>
                  </a:lnTo>
                  <a:lnTo>
                    <a:pt x="17" y="160"/>
                  </a:lnTo>
                  <a:close/>
                </a:path>
              </a:pathLst>
            </a:custGeom>
            <a:solidFill>
              <a:srgbClr val="000000"/>
            </a:solidFill>
            <a:ln w="9525">
              <a:noFill/>
              <a:round/>
              <a:headEnd/>
              <a:tailEnd/>
            </a:ln>
          </p:spPr>
          <p:txBody>
            <a:bodyPr>
              <a:prstTxWarp prst="textNoShape">
                <a:avLst/>
              </a:prstTxWarp>
            </a:bodyPr>
            <a:lstStyle/>
            <a:p>
              <a:endParaRPr lang="en-US"/>
            </a:p>
          </p:txBody>
        </p:sp>
        <p:sp>
          <p:nvSpPr>
            <p:cNvPr id="32788" name="Freeform 20"/>
            <p:cNvSpPr>
              <a:spLocks/>
            </p:cNvSpPr>
            <p:nvPr/>
          </p:nvSpPr>
          <p:spPr bwMode="auto">
            <a:xfrm>
              <a:off x="2012" y="2033"/>
              <a:ext cx="526" cy="594"/>
            </a:xfrm>
            <a:custGeom>
              <a:avLst/>
              <a:gdLst/>
              <a:ahLst/>
              <a:cxnLst>
                <a:cxn ang="0">
                  <a:pos x="43" y="484"/>
                </a:cxn>
                <a:cxn ang="0">
                  <a:pos x="26" y="454"/>
                </a:cxn>
                <a:cxn ang="0">
                  <a:pos x="34" y="413"/>
                </a:cxn>
                <a:cxn ang="0">
                  <a:pos x="79" y="341"/>
                </a:cxn>
                <a:cxn ang="0">
                  <a:pos x="112" y="322"/>
                </a:cxn>
                <a:cxn ang="0">
                  <a:pos x="93" y="296"/>
                </a:cxn>
                <a:cxn ang="0">
                  <a:pos x="79" y="225"/>
                </a:cxn>
                <a:cxn ang="0">
                  <a:pos x="94" y="98"/>
                </a:cxn>
                <a:cxn ang="0">
                  <a:pos x="117" y="91"/>
                </a:cxn>
                <a:cxn ang="0">
                  <a:pos x="155" y="113"/>
                </a:cxn>
                <a:cxn ang="0">
                  <a:pos x="187" y="0"/>
                </a:cxn>
                <a:cxn ang="0">
                  <a:pos x="675" y="81"/>
                </a:cxn>
                <a:cxn ang="0">
                  <a:pos x="573" y="761"/>
                </a:cxn>
                <a:cxn ang="0">
                  <a:pos x="424" y="740"/>
                </a:cxn>
                <a:cxn ang="0">
                  <a:pos x="330" y="714"/>
                </a:cxn>
                <a:cxn ang="0">
                  <a:pos x="139" y="639"/>
                </a:cxn>
                <a:cxn ang="0">
                  <a:pos x="0" y="521"/>
                </a:cxn>
                <a:cxn ang="0">
                  <a:pos x="43" y="484"/>
                </a:cxn>
                <a:cxn ang="0">
                  <a:pos x="43" y="484"/>
                </a:cxn>
              </a:cxnLst>
              <a:rect l="0" t="0" r="r" b="b"/>
              <a:pathLst>
                <a:path w="675" h="761">
                  <a:moveTo>
                    <a:pt x="43" y="484"/>
                  </a:moveTo>
                  <a:lnTo>
                    <a:pt x="26" y="454"/>
                  </a:lnTo>
                  <a:lnTo>
                    <a:pt x="34" y="413"/>
                  </a:lnTo>
                  <a:lnTo>
                    <a:pt x="79" y="341"/>
                  </a:lnTo>
                  <a:lnTo>
                    <a:pt x="112" y="322"/>
                  </a:lnTo>
                  <a:lnTo>
                    <a:pt x="93" y="296"/>
                  </a:lnTo>
                  <a:lnTo>
                    <a:pt x="79" y="225"/>
                  </a:lnTo>
                  <a:lnTo>
                    <a:pt x="94" y="98"/>
                  </a:lnTo>
                  <a:lnTo>
                    <a:pt x="117" y="91"/>
                  </a:lnTo>
                  <a:lnTo>
                    <a:pt x="155" y="113"/>
                  </a:lnTo>
                  <a:lnTo>
                    <a:pt x="187" y="0"/>
                  </a:lnTo>
                  <a:lnTo>
                    <a:pt x="675" y="81"/>
                  </a:lnTo>
                  <a:lnTo>
                    <a:pt x="573" y="761"/>
                  </a:lnTo>
                  <a:lnTo>
                    <a:pt x="424" y="740"/>
                  </a:lnTo>
                  <a:lnTo>
                    <a:pt x="330" y="714"/>
                  </a:lnTo>
                  <a:lnTo>
                    <a:pt x="139" y="639"/>
                  </a:lnTo>
                  <a:lnTo>
                    <a:pt x="0" y="521"/>
                  </a:lnTo>
                  <a:lnTo>
                    <a:pt x="43" y="484"/>
                  </a:lnTo>
                  <a:lnTo>
                    <a:pt x="43" y="484"/>
                  </a:lnTo>
                  <a:close/>
                </a:path>
              </a:pathLst>
            </a:custGeom>
            <a:solidFill>
              <a:srgbClr val="000000"/>
            </a:solidFill>
            <a:ln w="9525">
              <a:noFill/>
              <a:round/>
              <a:headEnd/>
              <a:tailEnd/>
            </a:ln>
          </p:spPr>
          <p:txBody>
            <a:bodyPr>
              <a:prstTxWarp prst="textNoShape">
                <a:avLst/>
              </a:prstTxWarp>
            </a:bodyPr>
            <a:lstStyle/>
            <a:p>
              <a:endParaRPr lang="en-US"/>
            </a:p>
          </p:txBody>
        </p:sp>
        <p:sp>
          <p:nvSpPr>
            <p:cNvPr id="32789" name="Freeform 21"/>
            <p:cNvSpPr>
              <a:spLocks/>
            </p:cNvSpPr>
            <p:nvPr/>
          </p:nvSpPr>
          <p:spPr bwMode="auto">
            <a:xfrm>
              <a:off x="2449" y="1321"/>
              <a:ext cx="542" cy="437"/>
            </a:xfrm>
            <a:custGeom>
              <a:avLst/>
              <a:gdLst/>
              <a:ahLst/>
              <a:cxnLst>
                <a:cxn ang="0">
                  <a:pos x="0" y="480"/>
                </a:cxn>
                <a:cxn ang="0">
                  <a:pos x="82" y="0"/>
                </a:cxn>
                <a:cxn ang="0">
                  <a:pos x="358" y="41"/>
                </a:cxn>
                <a:cxn ang="0">
                  <a:pos x="696" y="76"/>
                </a:cxn>
                <a:cxn ang="0">
                  <a:pos x="673" y="319"/>
                </a:cxn>
                <a:cxn ang="0">
                  <a:pos x="651" y="560"/>
                </a:cxn>
                <a:cxn ang="0">
                  <a:pos x="187" y="510"/>
                </a:cxn>
                <a:cxn ang="0">
                  <a:pos x="0" y="480"/>
                </a:cxn>
                <a:cxn ang="0">
                  <a:pos x="0" y="480"/>
                </a:cxn>
              </a:cxnLst>
              <a:rect l="0" t="0" r="r" b="b"/>
              <a:pathLst>
                <a:path w="696" h="560">
                  <a:moveTo>
                    <a:pt x="0" y="480"/>
                  </a:moveTo>
                  <a:lnTo>
                    <a:pt x="82" y="0"/>
                  </a:lnTo>
                  <a:lnTo>
                    <a:pt x="358" y="41"/>
                  </a:lnTo>
                  <a:lnTo>
                    <a:pt x="696" y="76"/>
                  </a:lnTo>
                  <a:lnTo>
                    <a:pt x="673" y="319"/>
                  </a:lnTo>
                  <a:lnTo>
                    <a:pt x="651" y="560"/>
                  </a:lnTo>
                  <a:lnTo>
                    <a:pt x="187" y="510"/>
                  </a:lnTo>
                  <a:lnTo>
                    <a:pt x="0" y="480"/>
                  </a:lnTo>
                  <a:lnTo>
                    <a:pt x="0" y="480"/>
                  </a:lnTo>
                  <a:close/>
                </a:path>
              </a:pathLst>
            </a:custGeom>
            <a:solidFill>
              <a:srgbClr val="000000"/>
            </a:solidFill>
            <a:ln w="9525">
              <a:noFill/>
              <a:round/>
              <a:headEnd/>
              <a:tailEnd/>
            </a:ln>
          </p:spPr>
          <p:txBody>
            <a:bodyPr>
              <a:prstTxWarp prst="textNoShape">
                <a:avLst/>
              </a:prstTxWarp>
            </a:bodyPr>
            <a:lstStyle/>
            <a:p>
              <a:endParaRPr lang="en-US"/>
            </a:p>
          </p:txBody>
        </p:sp>
        <p:sp>
          <p:nvSpPr>
            <p:cNvPr id="32790" name="Freeform 22"/>
            <p:cNvSpPr>
              <a:spLocks/>
            </p:cNvSpPr>
            <p:nvPr/>
          </p:nvSpPr>
          <p:spPr bwMode="auto">
            <a:xfrm>
              <a:off x="2538" y="1720"/>
              <a:ext cx="564" cy="431"/>
            </a:xfrm>
            <a:custGeom>
              <a:avLst/>
              <a:gdLst/>
              <a:ahLst/>
              <a:cxnLst>
                <a:cxn ang="0">
                  <a:pos x="72" y="0"/>
                </a:cxn>
                <a:cxn ang="0">
                  <a:pos x="536" y="50"/>
                </a:cxn>
                <a:cxn ang="0">
                  <a:pos x="722" y="67"/>
                </a:cxn>
                <a:cxn ang="0">
                  <a:pos x="713" y="186"/>
                </a:cxn>
                <a:cxn ang="0">
                  <a:pos x="689" y="554"/>
                </a:cxn>
                <a:cxn ang="0">
                  <a:pos x="594" y="547"/>
                </a:cxn>
                <a:cxn ang="0">
                  <a:pos x="298" y="522"/>
                </a:cxn>
                <a:cxn ang="0">
                  <a:pos x="0" y="484"/>
                </a:cxn>
                <a:cxn ang="0">
                  <a:pos x="72" y="0"/>
                </a:cxn>
                <a:cxn ang="0">
                  <a:pos x="72" y="0"/>
                </a:cxn>
              </a:cxnLst>
              <a:rect l="0" t="0" r="r" b="b"/>
              <a:pathLst>
                <a:path w="722" h="554">
                  <a:moveTo>
                    <a:pt x="72" y="0"/>
                  </a:moveTo>
                  <a:lnTo>
                    <a:pt x="536" y="50"/>
                  </a:lnTo>
                  <a:lnTo>
                    <a:pt x="722" y="67"/>
                  </a:lnTo>
                  <a:lnTo>
                    <a:pt x="713" y="186"/>
                  </a:lnTo>
                  <a:lnTo>
                    <a:pt x="689" y="554"/>
                  </a:lnTo>
                  <a:lnTo>
                    <a:pt x="594" y="547"/>
                  </a:lnTo>
                  <a:lnTo>
                    <a:pt x="298" y="522"/>
                  </a:lnTo>
                  <a:lnTo>
                    <a:pt x="0" y="484"/>
                  </a:lnTo>
                  <a:lnTo>
                    <a:pt x="72" y="0"/>
                  </a:lnTo>
                  <a:lnTo>
                    <a:pt x="72" y="0"/>
                  </a:lnTo>
                  <a:close/>
                </a:path>
              </a:pathLst>
            </a:custGeom>
            <a:solidFill>
              <a:srgbClr val="000000"/>
            </a:solidFill>
            <a:ln w="9525">
              <a:noFill/>
              <a:round/>
              <a:headEnd/>
              <a:tailEnd/>
            </a:ln>
          </p:spPr>
          <p:txBody>
            <a:bodyPr>
              <a:prstTxWarp prst="textNoShape">
                <a:avLst/>
              </a:prstTxWarp>
            </a:bodyPr>
            <a:lstStyle/>
            <a:p>
              <a:endParaRPr lang="en-US"/>
            </a:p>
          </p:txBody>
        </p:sp>
        <p:sp>
          <p:nvSpPr>
            <p:cNvPr id="32791" name="Freeform 23"/>
            <p:cNvSpPr>
              <a:spLocks/>
            </p:cNvSpPr>
            <p:nvPr/>
          </p:nvSpPr>
          <p:spPr bwMode="auto">
            <a:xfrm>
              <a:off x="2458" y="2096"/>
              <a:ext cx="543" cy="540"/>
            </a:xfrm>
            <a:custGeom>
              <a:avLst/>
              <a:gdLst/>
              <a:ahLst/>
              <a:cxnLst>
                <a:cxn ang="0">
                  <a:pos x="88" y="692"/>
                </a:cxn>
                <a:cxn ang="0">
                  <a:pos x="97" y="640"/>
                </a:cxn>
                <a:cxn ang="0">
                  <a:pos x="271" y="663"/>
                </a:cxn>
                <a:cxn ang="0">
                  <a:pos x="262" y="637"/>
                </a:cxn>
                <a:cxn ang="0">
                  <a:pos x="640" y="671"/>
                </a:cxn>
                <a:cxn ang="0">
                  <a:pos x="696" y="63"/>
                </a:cxn>
                <a:cxn ang="0">
                  <a:pos x="400" y="38"/>
                </a:cxn>
                <a:cxn ang="0">
                  <a:pos x="102" y="0"/>
                </a:cxn>
                <a:cxn ang="0">
                  <a:pos x="0" y="680"/>
                </a:cxn>
                <a:cxn ang="0">
                  <a:pos x="88" y="692"/>
                </a:cxn>
                <a:cxn ang="0">
                  <a:pos x="88" y="692"/>
                </a:cxn>
              </a:cxnLst>
              <a:rect l="0" t="0" r="r" b="b"/>
              <a:pathLst>
                <a:path w="696" h="692">
                  <a:moveTo>
                    <a:pt x="88" y="692"/>
                  </a:moveTo>
                  <a:lnTo>
                    <a:pt x="97" y="640"/>
                  </a:lnTo>
                  <a:lnTo>
                    <a:pt x="271" y="663"/>
                  </a:lnTo>
                  <a:lnTo>
                    <a:pt x="262" y="637"/>
                  </a:lnTo>
                  <a:lnTo>
                    <a:pt x="640" y="671"/>
                  </a:lnTo>
                  <a:lnTo>
                    <a:pt x="696" y="63"/>
                  </a:lnTo>
                  <a:lnTo>
                    <a:pt x="400" y="38"/>
                  </a:lnTo>
                  <a:lnTo>
                    <a:pt x="102" y="0"/>
                  </a:lnTo>
                  <a:lnTo>
                    <a:pt x="0" y="680"/>
                  </a:lnTo>
                  <a:lnTo>
                    <a:pt x="88" y="692"/>
                  </a:lnTo>
                  <a:lnTo>
                    <a:pt x="88" y="692"/>
                  </a:lnTo>
                  <a:close/>
                </a:path>
              </a:pathLst>
            </a:custGeom>
            <a:solidFill>
              <a:srgbClr val="000000"/>
            </a:solidFill>
            <a:ln w="9525">
              <a:noFill/>
              <a:round/>
              <a:headEnd/>
              <a:tailEnd/>
            </a:ln>
          </p:spPr>
          <p:txBody>
            <a:bodyPr>
              <a:prstTxWarp prst="textNoShape">
                <a:avLst/>
              </a:prstTxWarp>
            </a:bodyPr>
            <a:lstStyle/>
            <a:p>
              <a:endParaRPr lang="en-US"/>
            </a:p>
          </p:txBody>
        </p:sp>
        <p:sp>
          <p:nvSpPr>
            <p:cNvPr id="32792" name="Freeform 24"/>
            <p:cNvSpPr>
              <a:spLocks/>
            </p:cNvSpPr>
            <p:nvPr/>
          </p:nvSpPr>
          <p:spPr bwMode="auto">
            <a:xfrm>
              <a:off x="2663" y="2196"/>
              <a:ext cx="1079" cy="1017"/>
            </a:xfrm>
            <a:custGeom>
              <a:avLst/>
              <a:gdLst/>
              <a:ahLst/>
              <a:cxnLst>
                <a:cxn ang="0">
                  <a:pos x="0" y="510"/>
                </a:cxn>
                <a:cxn ang="0">
                  <a:pos x="378" y="544"/>
                </a:cxn>
                <a:cxn ang="0">
                  <a:pos x="429" y="0"/>
                </a:cxn>
                <a:cxn ang="0">
                  <a:pos x="729" y="17"/>
                </a:cxn>
                <a:cxn ang="0">
                  <a:pos x="719" y="252"/>
                </a:cxn>
                <a:cxn ang="0">
                  <a:pos x="748" y="276"/>
                </a:cxn>
                <a:cxn ang="0">
                  <a:pos x="775" y="276"/>
                </a:cxn>
                <a:cxn ang="0">
                  <a:pos x="798" y="298"/>
                </a:cxn>
                <a:cxn ang="0">
                  <a:pos x="843" y="308"/>
                </a:cxn>
                <a:cxn ang="0">
                  <a:pos x="932" y="348"/>
                </a:cxn>
                <a:cxn ang="0">
                  <a:pos x="949" y="331"/>
                </a:cxn>
                <a:cxn ang="0">
                  <a:pos x="1008" y="363"/>
                </a:cxn>
                <a:cxn ang="0">
                  <a:pos x="1086" y="363"/>
                </a:cxn>
                <a:cxn ang="0">
                  <a:pos x="1139" y="348"/>
                </a:cxn>
                <a:cxn ang="0">
                  <a:pos x="1211" y="334"/>
                </a:cxn>
                <a:cxn ang="0">
                  <a:pos x="1280" y="370"/>
                </a:cxn>
                <a:cxn ang="0">
                  <a:pos x="1291" y="382"/>
                </a:cxn>
                <a:cxn ang="0">
                  <a:pos x="1325" y="382"/>
                </a:cxn>
                <a:cxn ang="0">
                  <a:pos x="1334" y="575"/>
                </a:cxn>
                <a:cxn ang="0">
                  <a:pos x="1385" y="670"/>
                </a:cxn>
                <a:cxn ang="0">
                  <a:pos x="1366" y="744"/>
                </a:cxn>
                <a:cxn ang="0">
                  <a:pos x="1370" y="806"/>
                </a:cxn>
                <a:cxn ang="0">
                  <a:pos x="1346" y="837"/>
                </a:cxn>
                <a:cxn ang="0">
                  <a:pos x="1356" y="847"/>
                </a:cxn>
                <a:cxn ang="0">
                  <a:pos x="1299" y="865"/>
                </a:cxn>
                <a:cxn ang="0">
                  <a:pos x="1254" y="870"/>
                </a:cxn>
                <a:cxn ang="0">
                  <a:pos x="1263" y="835"/>
                </a:cxn>
                <a:cxn ang="0">
                  <a:pos x="1237" y="854"/>
                </a:cxn>
                <a:cxn ang="0">
                  <a:pos x="1239" y="894"/>
                </a:cxn>
                <a:cxn ang="0">
                  <a:pos x="1210" y="933"/>
                </a:cxn>
                <a:cxn ang="0">
                  <a:pos x="1046" y="1016"/>
                </a:cxn>
                <a:cxn ang="0">
                  <a:pos x="993" y="1070"/>
                </a:cxn>
                <a:cxn ang="0">
                  <a:pos x="946" y="1183"/>
                </a:cxn>
                <a:cxn ang="0">
                  <a:pos x="986" y="1304"/>
                </a:cxn>
                <a:cxn ang="0">
                  <a:pos x="946" y="1304"/>
                </a:cxn>
                <a:cxn ang="0">
                  <a:pos x="770" y="1242"/>
                </a:cxn>
                <a:cxn ang="0">
                  <a:pos x="751" y="1190"/>
                </a:cxn>
                <a:cxn ang="0">
                  <a:pos x="732" y="1166"/>
                </a:cxn>
                <a:cxn ang="0">
                  <a:pos x="726" y="1099"/>
                </a:cxn>
                <a:cxn ang="0">
                  <a:pos x="693" y="1073"/>
                </a:cxn>
                <a:cxn ang="0">
                  <a:pos x="596" y="892"/>
                </a:cxn>
                <a:cxn ang="0">
                  <a:pos x="552" y="858"/>
                </a:cxn>
                <a:cxn ang="0">
                  <a:pos x="538" y="828"/>
                </a:cxn>
                <a:cxn ang="0">
                  <a:pos x="398" y="822"/>
                </a:cxn>
                <a:cxn ang="0">
                  <a:pos x="324" y="908"/>
                </a:cxn>
                <a:cxn ang="0">
                  <a:pos x="197" y="818"/>
                </a:cxn>
                <a:cxn ang="0">
                  <a:pos x="160" y="694"/>
                </a:cxn>
                <a:cxn ang="0">
                  <a:pos x="40" y="577"/>
                </a:cxn>
                <a:cxn ang="0">
                  <a:pos x="24" y="541"/>
                </a:cxn>
                <a:cxn ang="0">
                  <a:pos x="9" y="536"/>
                </a:cxn>
                <a:cxn ang="0">
                  <a:pos x="0" y="510"/>
                </a:cxn>
                <a:cxn ang="0">
                  <a:pos x="0" y="510"/>
                </a:cxn>
              </a:cxnLst>
              <a:rect l="0" t="0" r="r" b="b"/>
              <a:pathLst>
                <a:path w="1385" h="1304">
                  <a:moveTo>
                    <a:pt x="0" y="510"/>
                  </a:moveTo>
                  <a:lnTo>
                    <a:pt x="378" y="544"/>
                  </a:lnTo>
                  <a:lnTo>
                    <a:pt x="429" y="0"/>
                  </a:lnTo>
                  <a:lnTo>
                    <a:pt x="729" y="17"/>
                  </a:lnTo>
                  <a:lnTo>
                    <a:pt x="719" y="252"/>
                  </a:lnTo>
                  <a:lnTo>
                    <a:pt x="748" y="276"/>
                  </a:lnTo>
                  <a:lnTo>
                    <a:pt x="775" y="276"/>
                  </a:lnTo>
                  <a:lnTo>
                    <a:pt x="798" y="298"/>
                  </a:lnTo>
                  <a:lnTo>
                    <a:pt x="843" y="308"/>
                  </a:lnTo>
                  <a:lnTo>
                    <a:pt x="932" y="348"/>
                  </a:lnTo>
                  <a:lnTo>
                    <a:pt x="949" y="331"/>
                  </a:lnTo>
                  <a:lnTo>
                    <a:pt x="1008" y="363"/>
                  </a:lnTo>
                  <a:lnTo>
                    <a:pt x="1086" y="363"/>
                  </a:lnTo>
                  <a:lnTo>
                    <a:pt x="1139" y="348"/>
                  </a:lnTo>
                  <a:lnTo>
                    <a:pt x="1211" y="334"/>
                  </a:lnTo>
                  <a:lnTo>
                    <a:pt x="1280" y="370"/>
                  </a:lnTo>
                  <a:lnTo>
                    <a:pt x="1291" y="382"/>
                  </a:lnTo>
                  <a:lnTo>
                    <a:pt x="1325" y="382"/>
                  </a:lnTo>
                  <a:lnTo>
                    <a:pt x="1334" y="575"/>
                  </a:lnTo>
                  <a:lnTo>
                    <a:pt x="1385" y="670"/>
                  </a:lnTo>
                  <a:lnTo>
                    <a:pt x="1366" y="744"/>
                  </a:lnTo>
                  <a:lnTo>
                    <a:pt x="1370" y="806"/>
                  </a:lnTo>
                  <a:lnTo>
                    <a:pt x="1346" y="837"/>
                  </a:lnTo>
                  <a:lnTo>
                    <a:pt x="1356" y="847"/>
                  </a:lnTo>
                  <a:lnTo>
                    <a:pt x="1299" y="865"/>
                  </a:lnTo>
                  <a:lnTo>
                    <a:pt x="1254" y="870"/>
                  </a:lnTo>
                  <a:lnTo>
                    <a:pt x="1263" y="835"/>
                  </a:lnTo>
                  <a:lnTo>
                    <a:pt x="1237" y="854"/>
                  </a:lnTo>
                  <a:lnTo>
                    <a:pt x="1239" y="894"/>
                  </a:lnTo>
                  <a:lnTo>
                    <a:pt x="1210" y="933"/>
                  </a:lnTo>
                  <a:lnTo>
                    <a:pt x="1046" y="1016"/>
                  </a:lnTo>
                  <a:lnTo>
                    <a:pt x="993" y="1070"/>
                  </a:lnTo>
                  <a:lnTo>
                    <a:pt x="946" y="1183"/>
                  </a:lnTo>
                  <a:lnTo>
                    <a:pt x="986" y="1304"/>
                  </a:lnTo>
                  <a:lnTo>
                    <a:pt x="946" y="1304"/>
                  </a:lnTo>
                  <a:lnTo>
                    <a:pt x="770" y="1242"/>
                  </a:lnTo>
                  <a:lnTo>
                    <a:pt x="751" y="1190"/>
                  </a:lnTo>
                  <a:lnTo>
                    <a:pt x="732" y="1166"/>
                  </a:lnTo>
                  <a:lnTo>
                    <a:pt x="726" y="1099"/>
                  </a:lnTo>
                  <a:lnTo>
                    <a:pt x="693" y="1073"/>
                  </a:lnTo>
                  <a:lnTo>
                    <a:pt x="596" y="892"/>
                  </a:lnTo>
                  <a:lnTo>
                    <a:pt x="552" y="858"/>
                  </a:lnTo>
                  <a:lnTo>
                    <a:pt x="538" y="828"/>
                  </a:lnTo>
                  <a:lnTo>
                    <a:pt x="398" y="822"/>
                  </a:lnTo>
                  <a:lnTo>
                    <a:pt x="324" y="908"/>
                  </a:lnTo>
                  <a:lnTo>
                    <a:pt x="197" y="818"/>
                  </a:lnTo>
                  <a:lnTo>
                    <a:pt x="160" y="694"/>
                  </a:lnTo>
                  <a:lnTo>
                    <a:pt x="40" y="577"/>
                  </a:lnTo>
                  <a:lnTo>
                    <a:pt x="24" y="541"/>
                  </a:lnTo>
                  <a:lnTo>
                    <a:pt x="9" y="536"/>
                  </a:lnTo>
                  <a:lnTo>
                    <a:pt x="0" y="510"/>
                  </a:lnTo>
                  <a:lnTo>
                    <a:pt x="0" y="510"/>
                  </a:lnTo>
                  <a:close/>
                </a:path>
              </a:pathLst>
            </a:custGeom>
            <a:solidFill>
              <a:srgbClr val="000000"/>
            </a:solidFill>
            <a:ln w="9525">
              <a:noFill/>
              <a:round/>
              <a:headEnd/>
              <a:tailEnd/>
            </a:ln>
          </p:spPr>
          <p:txBody>
            <a:bodyPr>
              <a:prstTxWarp prst="textNoShape">
                <a:avLst/>
              </a:prstTxWarp>
            </a:bodyPr>
            <a:lstStyle/>
            <a:p>
              <a:endParaRPr lang="en-US"/>
            </a:p>
          </p:txBody>
        </p:sp>
        <p:sp>
          <p:nvSpPr>
            <p:cNvPr id="32793" name="Freeform 25"/>
            <p:cNvSpPr>
              <a:spLocks/>
            </p:cNvSpPr>
            <p:nvPr/>
          </p:nvSpPr>
          <p:spPr bwMode="auto">
            <a:xfrm>
              <a:off x="3000" y="1006"/>
              <a:ext cx="508" cy="312"/>
            </a:xfrm>
            <a:custGeom>
              <a:avLst/>
              <a:gdLst/>
              <a:ahLst/>
              <a:cxnLst>
                <a:cxn ang="0">
                  <a:pos x="34" y="0"/>
                </a:cxn>
                <a:cxn ang="0">
                  <a:pos x="601" y="30"/>
                </a:cxn>
                <a:cxn ang="0">
                  <a:pos x="604" y="129"/>
                </a:cxn>
                <a:cxn ang="0">
                  <a:pos x="630" y="210"/>
                </a:cxn>
                <a:cxn ang="0">
                  <a:pos x="634" y="315"/>
                </a:cxn>
                <a:cxn ang="0">
                  <a:pos x="651" y="400"/>
                </a:cxn>
                <a:cxn ang="0">
                  <a:pos x="308" y="389"/>
                </a:cxn>
                <a:cxn ang="0">
                  <a:pos x="0" y="367"/>
                </a:cxn>
                <a:cxn ang="0">
                  <a:pos x="34" y="0"/>
                </a:cxn>
                <a:cxn ang="0">
                  <a:pos x="34" y="0"/>
                </a:cxn>
              </a:cxnLst>
              <a:rect l="0" t="0" r="r" b="b"/>
              <a:pathLst>
                <a:path w="651" h="400">
                  <a:moveTo>
                    <a:pt x="34" y="0"/>
                  </a:moveTo>
                  <a:lnTo>
                    <a:pt x="601" y="30"/>
                  </a:lnTo>
                  <a:lnTo>
                    <a:pt x="604" y="129"/>
                  </a:lnTo>
                  <a:lnTo>
                    <a:pt x="630" y="210"/>
                  </a:lnTo>
                  <a:lnTo>
                    <a:pt x="634" y="315"/>
                  </a:lnTo>
                  <a:lnTo>
                    <a:pt x="651" y="400"/>
                  </a:lnTo>
                  <a:lnTo>
                    <a:pt x="308" y="389"/>
                  </a:lnTo>
                  <a:lnTo>
                    <a:pt x="0" y="367"/>
                  </a:lnTo>
                  <a:lnTo>
                    <a:pt x="34" y="0"/>
                  </a:lnTo>
                  <a:lnTo>
                    <a:pt x="34" y="0"/>
                  </a:lnTo>
                  <a:close/>
                </a:path>
              </a:pathLst>
            </a:custGeom>
            <a:solidFill>
              <a:srgbClr val="000000"/>
            </a:solidFill>
            <a:ln w="9525">
              <a:noFill/>
              <a:round/>
              <a:headEnd/>
              <a:tailEnd/>
            </a:ln>
          </p:spPr>
          <p:txBody>
            <a:bodyPr>
              <a:prstTxWarp prst="textNoShape">
                <a:avLst/>
              </a:prstTxWarp>
            </a:bodyPr>
            <a:lstStyle/>
            <a:p>
              <a:endParaRPr lang="en-US"/>
            </a:p>
          </p:txBody>
        </p:sp>
        <p:sp>
          <p:nvSpPr>
            <p:cNvPr id="32794" name="Freeform 26"/>
            <p:cNvSpPr>
              <a:spLocks/>
            </p:cNvSpPr>
            <p:nvPr/>
          </p:nvSpPr>
          <p:spPr bwMode="auto">
            <a:xfrm>
              <a:off x="2973" y="1292"/>
              <a:ext cx="543" cy="355"/>
            </a:xfrm>
            <a:custGeom>
              <a:avLst/>
              <a:gdLst/>
              <a:ahLst/>
              <a:cxnLst>
                <a:cxn ang="0">
                  <a:pos x="35" y="0"/>
                </a:cxn>
                <a:cxn ang="0">
                  <a:pos x="343" y="22"/>
                </a:cxn>
                <a:cxn ang="0">
                  <a:pos x="686" y="33"/>
                </a:cxn>
                <a:cxn ang="0">
                  <a:pos x="662" y="76"/>
                </a:cxn>
                <a:cxn ang="0">
                  <a:pos x="696" y="107"/>
                </a:cxn>
                <a:cxn ang="0">
                  <a:pos x="694" y="331"/>
                </a:cxn>
                <a:cxn ang="0">
                  <a:pos x="681" y="329"/>
                </a:cxn>
                <a:cxn ang="0">
                  <a:pos x="681" y="358"/>
                </a:cxn>
                <a:cxn ang="0">
                  <a:pos x="693" y="379"/>
                </a:cxn>
                <a:cxn ang="0">
                  <a:pos x="686" y="401"/>
                </a:cxn>
                <a:cxn ang="0">
                  <a:pos x="693" y="455"/>
                </a:cxn>
                <a:cxn ang="0">
                  <a:pos x="677" y="448"/>
                </a:cxn>
                <a:cxn ang="0">
                  <a:pos x="658" y="429"/>
                </a:cxn>
                <a:cxn ang="0">
                  <a:pos x="598" y="408"/>
                </a:cxn>
                <a:cxn ang="0">
                  <a:pos x="538" y="412"/>
                </a:cxn>
                <a:cxn ang="0">
                  <a:pos x="503" y="386"/>
                </a:cxn>
                <a:cxn ang="0">
                  <a:pos x="0" y="357"/>
                </a:cxn>
                <a:cxn ang="0">
                  <a:pos x="35" y="0"/>
                </a:cxn>
                <a:cxn ang="0">
                  <a:pos x="35" y="0"/>
                </a:cxn>
              </a:cxnLst>
              <a:rect l="0" t="0" r="r" b="b"/>
              <a:pathLst>
                <a:path w="696" h="455">
                  <a:moveTo>
                    <a:pt x="35" y="0"/>
                  </a:moveTo>
                  <a:lnTo>
                    <a:pt x="343" y="22"/>
                  </a:lnTo>
                  <a:lnTo>
                    <a:pt x="686" y="33"/>
                  </a:lnTo>
                  <a:lnTo>
                    <a:pt x="662" y="76"/>
                  </a:lnTo>
                  <a:lnTo>
                    <a:pt x="696" y="107"/>
                  </a:lnTo>
                  <a:lnTo>
                    <a:pt x="694" y="331"/>
                  </a:lnTo>
                  <a:lnTo>
                    <a:pt x="681" y="329"/>
                  </a:lnTo>
                  <a:lnTo>
                    <a:pt x="681" y="358"/>
                  </a:lnTo>
                  <a:lnTo>
                    <a:pt x="693" y="379"/>
                  </a:lnTo>
                  <a:lnTo>
                    <a:pt x="686" y="401"/>
                  </a:lnTo>
                  <a:lnTo>
                    <a:pt x="693" y="455"/>
                  </a:lnTo>
                  <a:lnTo>
                    <a:pt x="677" y="448"/>
                  </a:lnTo>
                  <a:lnTo>
                    <a:pt x="658" y="429"/>
                  </a:lnTo>
                  <a:lnTo>
                    <a:pt x="598" y="408"/>
                  </a:lnTo>
                  <a:lnTo>
                    <a:pt x="538" y="412"/>
                  </a:lnTo>
                  <a:lnTo>
                    <a:pt x="503" y="386"/>
                  </a:lnTo>
                  <a:lnTo>
                    <a:pt x="0" y="357"/>
                  </a:lnTo>
                  <a:lnTo>
                    <a:pt x="35" y="0"/>
                  </a:lnTo>
                  <a:lnTo>
                    <a:pt x="35" y="0"/>
                  </a:lnTo>
                  <a:close/>
                </a:path>
              </a:pathLst>
            </a:custGeom>
            <a:solidFill>
              <a:srgbClr val="000000"/>
            </a:solidFill>
            <a:ln w="9525">
              <a:noFill/>
              <a:round/>
              <a:headEnd/>
              <a:tailEnd/>
            </a:ln>
          </p:spPr>
          <p:txBody>
            <a:bodyPr>
              <a:prstTxWarp prst="textNoShape">
                <a:avLst/>
              </a:prstTxWarp>
            </a:bodyPr>
            <a:lstStyle/>
            <a:p>
              <a:endParaRPr lang="en-US"/>
            </a:p>
          </p:txBody>
        </p:sp>
        <p:sp>
          <p:nvSpPr>
            <p:cNvPr id="32795" name="Freeform 27"/>
            <p:cNvSpPr>
              <a:spLocks/>
            </p:cNvSpPr>
            <p:nvPr/>
          </p:nvSpPr>
          <p:spPr bwMode="auto">
            <a:xfrm>
              <a:off x="2956" y="1571"/>
              <a:ext cx="636" cy="309"/>
            </a:xfrm>
            <a:custGeom>
              <a:avLst/>
              <a:gdLst/>
              <a:ahLst/>
              <a:cxnLst>
                <a:cxn ang="0">
                  <a:pos x="22" y="0"/>
                </a:cxn>
                <a:cxn ang="0">
                  <a:pos x="525" y="29"/>
                </a:cxn>
                <a:cxn ang="0">
                  <a:pos x="560" y="55"/>
                </a:cxn>
                <a:cxn ang="0">
                  <a:pos x="620" y="51"/>
                </a:cxn>
                <a:cxn ang="0">
                  <a:pos x="680" y="72"/>
                </a:cxn>
                <a:cxn ang="0">
                  <a:pos x="699" y="91"/>
                </a:cxn>
                <a:cxn ang="0">
                  <a:pos x="715" y="98"/>
                </a:cxn>
                <a:cxn ang="0">
                  <a:pos x="742" y="173"/>
                </a:cxn>
                <a:cxn ang="0">
                  <a:pos x="742" y="196"/>
                </a:cxn>
                <a:cxn ang="0">
                  <a:pos x="761" y="232"/>
                </a:cxn>
                <a:cxn ang="0">
                  <a:pos x="770" y="289"/>
                </a:cxn>
                <a:cxn ang="0">
                  <a:pos x="765" y="306"/>
                </a:cxn>
                <a:cxn ang="0">
                  <a:pos x="777" y="325"/>
                </a:cxn>
                <a:cxn ang="0">
                  <a:pos x="816" y="397"/>
                </a:cxn>
                <a:cxn ang="0">
                  <a:pos x="453" y="394"/>
                </a:cxn>
                <a:cxn ang="0">
                  <a:pos x="177" y="377"/>
                </a:cxn>
                <a:cxn ang="0">
                  <a:pos x="186" y="258"/>
                </a:cxn>
                <a:cxn ang="0">
                  <a:pos x="0" y="241"/>
                </a:cxn>
                <a:cxn ang="0">
                  <a:pos x="22" y="0"/>
                </a:cxn>
                <a:cxn ang="0">
                  <a:pos x="22" y="0"/>
                </a:cxn>
              </a:cxnLst>
              <a:rect l="0" t="0" r="r" b="b"/>
              <a:pathLst>
                <a:path w="816" h="397">
                  <a:moveTo>
                    <a:pt x="22" y="0"/>
                  </a:moveTo>
                  <a:lnTo>
                    <a:pt x="525" y="29"/>
                  </a:lnTo>
                  <a:lnTo>
                    <a:pt x="560" y="55"/>
                  </a:lnTo>
                  <a:lnTo>
                    <a:pt x="620" y="51"/>
                  </a:lnTo>
                  <a:lnTo>
                    <a:pt x="680" y="72"/>
                  </a:lnTo>
                  <a:lnTo>
                    <a:pt x="699" y="91"/>
                  </a:lnTo>
                  <a:lnTo>
                    <a:pt x="715" y="98"/>
                  </a:lnTo>
                  <a:lnTo>
                    <a:pt x="742" y="173"/>
                  </a:lnTo>
                  <a:lnTo>
                    <a:pt x="742" y="196"/>
                  </a:lnTo>
                  <a:lnTo>
                    <a:pt x="761" y="232"/>
                  </a:lnTo>
                  <a:lnTo>
                    <a:pt x="770" y="289"/>
                  </a:lnTo>
                  <a:lnTo>
                    <a:pt x="765" y="306"/>
                  </a:lnTo>
                  <a:lnTo>
                    <a:pt x="777" y="325"/>
                  </a:lnTo>
                  <a:lnTo>
                    <a:pt x="816" y="397"/>
                  </a:lnTo>
                  <a:lnTo>
                    <a:pt x="453" y="394"/>
                  </a:lnTo>
                  <a:lnTo>
                    <a:pt x="177" y="377"/>
                  </a:lnTo>
                  <a:lnTo>
                    <a:pt x="186" y="258"/>
                  </a:lnTo>
                  <a:lnTo>
                    <a:pt x="0" y="241"/>
                  </a:lnTo>
                  <a:lnTo>
                    <a:pt x="22" y="0"/>
                  </a:lnTo>
                  <a:lnTo>
                    <a:pt x="22" y="0"/>
                  </a:lnTo>
                  <a:close/>
                </a:path>
              </a:pathLst>
            </a:custGeom>
            <a:solidFill>
              <a:srgbClr val="000000"/>
            </a:solidFill>
            <a:ln w="9525">
              <a:noFill/>
              <a:round/>
              <a:headEnd/>
              <a:tailEnd/>
            </a:ln>
          </p:spPr>
          <p:txBody>
            <a:bodyPr>
              <a:prstTxWarp prst="textNoShape">
                <a:avLst/>
              </a:prstTxWarp>
            </a:bodyPr>
            <a:lstStyle/>
            <a:p>
              <a:endParaRPr lang="en-US"/>
            </a:p>
          </p:txBody>
        </p:sp>
        <p:sp>
          <p:nvSpPr>
            <p:cNvPr id="32796" name="Freeform 28"/>
            <p:cNvSpPr>
              <a:spLocks/>
            </p:cNvSpPr>
            <p:nvPr/>
          </p:nvSpPr>
          <p:spPr bwMode="auto">
            <a:xfrm>
              <a:off x="3076" y="1864"/>
              <a:ext cx="573" cy="302"/>
            </a:xfrm>
            <a:custGeom>
              <a:avLst/>
              <a:gdLst/>
              <a:ahLst/>
              <a:cxnLst>
                <a:cxn ang="0">
                  <a:pos x="24" y="0"/>
                </a:cxn>
                <a:cxn ang="0">
                  <a:pos x="300" y="17"/>
                </a:cxn>
                <a:cxn ang="0">
                  <a:pos x="663" y="20"/>
                </a:cxn>
                <a:cxn ang="0">
                  <a:pos x="682" y="38"/>
                </a:cxn>
                <a:cxn ang="0">
                  <a:pos x="694" y="34"/>
                </a:cxn>
                <a:cxn ang="0">
                  <a:pos x="708" y="53"/>
                </a:cxn>
                <a:cxn ang="0">
                  <a:pos x="696" y="53"/>
                </a:cxn>
                <a:cxn ang="0">
                  <a:pos x="684" y="77"/>
                </a:cxn>
                <a:cxn ang="0">
                  <a:pos x="713" y="119"/>
                </a:cxn>
                <a:cxn ang="0">
                  <a:pos x="736" y="125"/>
                </a:cxn>
                <a:cxn ang="0">
                  <a:pos x="732" y="385"/>
                </a:cxn>
                <a:cxn ang="0">
                  <a:pos x="420" y="387"/>
                </a:cxn>
                <a:cxn ang="0">
                  <a:pos x="0" y="368"/>
                </a:cxn>
                <a:cxn ang="0">
                  <a:pos x="24" y="0"/>
                </a:cxn>
                <a:cxn ang="0">
                  <a:pos x="24" y="0"/>
                </a:cxn>
              </a:cxnLst>
              <a:rect l="0" t="0" r="r" b="b"/>
              <a:pathLst>
                <a:path w="736" h="387">
                  <a:moveTo>
                    <a:pt x="24" y="0"/>
                  </a:moveTo>
                  <a:lnTo>
                    <a:pt x="300" y="17"/>
                  </a:lnTo>
                  <a:lnTo>
                    <a:pt x="663" y="20"/>
                  </a:lnTo>
                  <a:lnTo>
                    <a:pt x="682" y="38"/>
                  </a:lnTo>
                  <a:lnTo>
                    <a:pt x="694" y="34"/>
                  </a:lnTo>
                  <a:lnTo>
                    <a:pt x="708" y="53"/>
                  </a:lnTo>
                  <a:lnTo>
                    <a:pt x="696" y="53"/>
                  </a:lnTo>
                  <a:lnTo>
                    <a:pt x="684" y="77"/>
                  </a:lnTo>
                  <a:lnTo>
                    <a:pt x="713" y="119"/>
                  </a:lnTo>
                  <a:lnTo>
                    <a:pt x="736" y="125"/>
                  </a:lnTo>
                  <a:lnTo>
                    <a:pt x="732" y="385"/>
                  </a:lnTo>
                  <a:lnTo>
                    <a:pt x="420" y="387"/>
                  </a:lnTo>
                  <a:lnTo>
                    <a:pt x="0" y="368"/>
                  </a:lnTo>
                  <a:lnTo>
                    <a:pt x="24" y="0"/>
                  </a:lnTo>
                  <a:lnTo>
                    <a:pt x="24" y="0"/>
                  </a:lnTo>
                  <a:close/>
                </a:path>
              </a:pathLst>
            </a:custGeom>
            <a:solidFill>
              <a:srgbClr val="000000"/>
            </a:solidFill>
            <a:ln w="9525">
              <a:noFill/>
              <a:round/>
              <a:headEnd/>
              <a:tailEnd/>
            </a:ln>
          </p:spPr>
          <p:txBody>
            <a:bodyPr>
              <a:prstTxWarp prst="textNoShape">
                <a:avLst/>
              </a:prstTxWarp>
            </a:bodyPr>
            <a:lstStyle/>
            <a:p>
              <a:endParaRPr lang="en-US"/>
            </a:p>
          </p:txBody>
        </p:sp>
        <p:sp>
          <p:nvSpPr>
            <p:cNvPr id="32797" name="Freeform 29"/>
            <p:cNvSpPr>
              <a:spLocks/>
            </p:cNvSpPr>
            <p:nvPr/>
          </p:nvSpPr>
          <p:spPr bwMode="auto">
            <a:xfrm>
              <a:off x="2997" y="2146"/>
              <a:ext cx="667" cy="339"/>
            </a:xfrm>
            <a:custGeom>
              <a:avLst/>
              <a:gdLst/>
              <a:ahLst/>
              <a:cxnLst>
                <a:cxn ang="0">
                  <a:pos x="5" y="0"/>
                </a:cxn>
                <a:cxn ang="0">
                  <a:pos x="100" y="7"/>
                </a:cxn>
                <a:cxn ang="0">
                  <a:pos x="520" y="26"/>
                </a:cxn>
                <a:cxn ang="0">
                  <a:pos x="832" y="24"/>
                </a:cxn>
                <a:cxn ang="0">
                  <a:pos x="836" y="88"/>
                </a:cxn>
                <a:cxn ang="0">
                  <a:pos x="855" y="223"/>
                </a:cxn>
                <a:cxn ang="0">
                  <a:pos x="851" y="434"/>
                </a:cxn>
                <a:cxn ang="0">
                  <a:pos x="782" y="398"/>
                </a:cxn>
                <a:cxn ang="0">
                  <a:pos x="710" y="412"/>
                </a:cxn>
                <a:cxn ang="0">
                  <a:pos x="657" y="427"/>
                </a:cxn>
                <a:cxn ang="0">
                  <a:pos x="579" y="427"/>
                </a:cxn>
                <a:cxn ang="0">
                  <a:pos x="520" y="395"/>
                </a:cxn>
                <a:cxn ang="0">
                  <a:pos x="503" y="412"/>
                </a:cxn>
                <a:cxn ang="0">
                  <a:pos x="414" y="372"/>
                </a:cxn>
                <a:cxn ang="0">
                  <a:pos x="369" y="362"/>
                </a:cxn>
                <a:cxn ang="0">
                  <a:pos x="346" y="340"/>
                </a:cxn>
                <a:cxn ang="0">
                  <a:pos x="319" y="340"/>
                </a:cxn>
                <a:cxn ang="0">
                  <a:pos x="290" y="316"/>
                </a:cxn>
                <a:cxn ang="0">
                  <a:pos x="300" y="81"/>
                </a:cxn>
                <a:cxn ang="0">
                  <a:pos x="0" y="64"/>
                </a:cxn>
                <a:cxn ang="0">
                  <a:pos x="5" y="0"/>
                </a:cxn>
                <a:cxn ang="0">
                  <a:pos x="5" y="0"/>
                </a:cxn>
              </a:cxnLst>
              <a:rect l="0" t="0" r="r" b="b"/>
              <a:pathLst>
                <a:path w="855" h="434">
                  <a:moveTo>
                    <a:pt x="5" y="0"/>
                  </a:moveTo>
                  <a:lnTo>
                    <a:pt x="100" y="7"/>
                  </a:lnTo>
                  <a:lnTo>
                    <a:pt x="520" y="26"/>
                  </a:lnTo>
                  <a:lnTo>
                    <a:pt x="832" y="24"/>
                  </a:lnTo>
                  <a:lnTo>
                    <a:pt x="836" y="88"/>
                  </a:lnTo>
                  <a:lnTo>
                    <a:pt x="855" y="223"/>
                  </a:lnTo>
                  <a:lnTo>
                    <a:pt x="851" y="434"/>
                  </a:lnTo>
                  <a:lnTo>
                    <a:pt x="782" y="398"/>
                  </a:lnTo>
                  <a:lnTo>
                    <a:pt x="710" y="412"/>
                  </a:lnTo>
                  <a:lnTo>
                    <a:pt x="657" y="427"/>
                  </a:lnTo>
                  <a:lnTo>
                    <a:pt x="579" y="427"/>
                  </a:lnTo>
                  <a:lnTo>
                    <a:pt x="520" y="395"/>
                  </a:lnTo>
                  <a:lnTo>
                    <a:pt x="503" y="412"/>
                  </a:lnTo>
                  <a:lnTo>
                    <a:pt x="414" y="372"/>
                  </a:lnTo>
                  <a:lnTo>
                    <a:pt x="369" y="362"/>
                  </a:lnTo>
                  <a:lnTo>
                    <a:pt x="346" y="340"/>
                  </a:lnTo>
                  <a:lnTo>
                    <a:pt x="319" y="340"/>
                  </a:lnTo>
                  <a:lnTo>
                    <a:pt x="290" y="316"/>
                  </a:lnTo>
                  <a:lnTo>
                    <a:pt x="300" y="81"/>
                  </a:lnTo>
                  <a:lnTo>
                    <a:pt x="0" y="64"/>
                  </a:lnTo>
                  <a:lnTo>
                    <a:pt x="5" y="0"/>
                  </a:lnTo>
                  <a:lnTo>
                    <a:pt x="5" y="0"/>
                  </a:lnTo>
                  <a:close/>
                </a:path>
              </a:pathLst>
            </a:custGeom>
            <a:solidFill>
              <a:srgbClr val="000000"/>
            </a:solidFill>
            <a:ln w="9525">
              <a:noFill/>
              <a:round/>
              <a:headEnd/>
              <a:tailEnd/>
            </a:ln>
          </p:spPr>
          <p:txBody>
            <a:bodyPr>
              <a:prstTxWarp prst="textNoShape">
                <a:avLst/>
              </a:prstTxWarp>
            </a:bodyPr>
            <a:lstStyle/>
            <a:p>
              <a:endParaRPr lang="en-US"/>
            </a:p>
          </p:txBody>
        </p:sp>
        <p:sp>
          <p:nvSpPr>
            <p:cNvPr id="32798" name="Freeform 30"/>
            <p:cNvSpPr>
              <a:spLocks/>
            </p:cNvSpPr>
            <p:nvPr/>
          </p:nvSpPr>
          <p:spPr bwMode="auto">
            <a:xfrm>
              <a:off x="3469" y="1004"/>
              <a:ext cx="501" cy="546"/>
            </a:xfrm>
            <a:custGeom>
              <a:avLst/>
              <a:gdLst/>
              <a:ahLst/>
              <a:cxnLst>
                <a:cxn ang="0">
                  <a:pos x="3" y="132"/>
                </a:cxn>
                <a:cxn ang="0">
                  <a:pos x="29" y="213"/>
                </a:cxn>
                <a:cxn ang="0">
                  <a:pos x="33" y="318"/>
                </a:cxn>
                <a:cxn ang="0">
                  <a:pos x="50" y="403"/>
                </a:cxn>
                <a:cxn ang="0">
                  <a:pos x="26" y="446"/>
                </a:cxn>
                <a:cxn ang="0">
                  <a:pos x="60" y="477"/>
                </a:cxn>
                <a:cxn ang="0">
                  <a:pos x="58" y="701"/>
                </a:cxn>
                <a:cxn ang="0">
                  <a:pos x="529" y="690"/>
                </a:cxn>
                <a:cxn ang="0">
                  <a:pos x="520" y="647"/>
                </a:cxn>
                <a:cxn ang="0">
                  <a:pos x="470" y="609"/>
                </a:cxn>
                <a:cxn ang="0">
                  <a:pos x="444" y="582"/>
                </a:cxn>
                <a:cxn ang="0">
                  <a:pos x="381" y="542"/>
                </a:cxn>
                <a:cxn ang="0">
                  <a:pos x="382" y="477"/>
                </a:cxn>
                <a:cxn ang="0">
                  <a:pos x="369" y="436"/>
                </a:cxn>
                <a:cxn ang="0">
                  <a:pos x="422" y="374"/>
                </a:cxn>
                <a:cxn ang="0">
                  <a:pos x="419" y="312"/>
                </a:cxn>
                <a:cxn ang="0">
                  <a:pos x="505" y="248"/>
                </a:cxn>
                <a:cxn ang="0">
                  <a:pos x="525" y="212"/>
                </a:cxn>
                <a:cxn ang="0">
                  <a:pos x="644" y="150"/>
                </a:cxn>
                <a:cxn ang="0">
                  <a:pos x="591" y="127"/>
                </a:cxn>
                <a:cxn ang="0">
                  <a:pos x="544" y="131"/>
                </a:cxn>
                <a:cxn ang="0">
                  <a:pos x="534" y="113"/>
                </a:cxn>
                <a:cxn ang="0">
                  <a:pos x="448" y="112"/>
                </a:cxn>
                <a:cxn ang="0">
                  <a:pos x="391" y="96"/>
                </a:cxn>
                <a:cxn ang="0">
                  <a:pos x="272" y="84"/>
                </a:cxn>
                <a:cxn ang="0">
                  <a:pos x="255" y="64"/>
                </a:cxn>
                <a:cxn ang="0">
                  <a:pos x="207" y="43"/>
                </a:cxn>
                <a:cxn ang="0">
                  <a:pos x="198" y="0"/>
                </a:cxn>
                <a:cxn ang="0">
                  <a:pos x="167" y="0"/>
                </a:cxn>
                <a:cxn ang="0">
                  <a:pos x="167" y="33"/>
                </a:cxn>
                <a:cxn ang="0">
                  <a:pos x="0" y="33"/>
                </a:cxn>
                <a:cxn ang="0">
                  <a:pos x="3" y="132"/>
                </a:cxn>
                <a:cxn ang="0">
                  <a:pos x="3" y="132"/>
                </a:cxn>
              </a:cxnLst>
              <a:rect l="0" t="0" r="r" b="b"/>
              <a:pathLst>
                <a:path w="644" h="701">
                  <a:moveTo>
                    <a:pt x="3" y="132"/>
                  </a:moveTo>
                  <a:lnTo>
                    <a:pt x="29" y="213"/>
                  </a:lnTo>
                  <a:lnTo>
                    <a:pt x="33" y="318"/>
                  </a:lnTo>
                  <a:lnTo>
                    <a:pt x="50" y="403"/>
                  </a:lnTo>
                  <a:lnTo>
                    <a:pt x="26" y="446"/>
                  </a:lnTo>
                  <a:lnTo>
                    <a:pt x="60" y="477"/>
                  </a:lnTo>
                  <a:lnTo>
                    <a:pt x="58" y="701"/>
                  </a:lnTo>
                  <a:lnTo>
                    <a:pt x="529" y="690"/>
                  </a:lnTo>
                  <a:lnTo>
                    <a:pt x="520" y="647"/>
                  </a:lnTo>
                  <a:lnTo>
                    <a:pt x="470" y="609"/>
                  </a:lnTo>
                  <a:lnTo>
                    <a:pt x="444" y="582"/>
                  </a:lnTo>
                  <a:lnTo>
                    <a:pt x="381" y="542"/>
                  </a:lnTo>
                  <a:lnTo>
                    <a:pt x="382" y="477"/>
                  </a:lnTo>
                  <a:lnTo>
                    <a:pt x="369" y="436"/>
                  </a:lnTo>
                  <a:lnTo>
                    <a:pt x="422" y="374"/>
                  </a:lnTo>
                  <a:lnTo>
                    <a:pt x="419" y="312"/>
                  </a:lnTo>
                  <a:lnTo>
                    <a:pt x="505" y="248"/>
                  </a:lnTo>
                  <a:lnTo>
                    <a:pt x="525" y="212"/>
                  </a:lnTo>
                  <a:lnTo>
                    <a:pt x="644" y="150"/>
                  </a:lnTo>
                  <a:lnTo>
                    <a:pt x="591" y="127"/>
                  </a:lnTo>
                  <a:lnTo>
                    <a:pt x="544" y="131"/>
                  </a:lnTo>
                  <a:lnTo>
                    <a:pt x="534" y="113"/>
                  </a:lnTo>
                  <a:lnTo>
                    <a:pt x="448" y="112"/>
                  </a:lnTo>
                  <a:lnTo>
                    <a:pt x="391" y="96"/>
                  </a:lnTo>
                  <a:lnTo>
                    <a:pt x="272" y="84"/>
                  </a:lnTo>
                  <a:lnTo>
                    <a:pt x="255" y="64"/>
                  </a:lnTo>
                  <a:lnTo>
                    <a:pt x="207" y="43"/>
                  </a:lnTo>
                  <a:lnTo>
                    <a:pt x="198" y="0"/>
                  </a:lnTo>
                  <a:lnTo>
                    <a:pt x="167" y="0"/>
                  </a:lnTo>
                  <a:lnTo>
                    <a:pt x="167" y="33"/>
                  </a:lnTo>
                  <a:lnTo>
                    <a:pt x="0" y="33"/>
                  </a:lnTo>
                  <a:lnTo>
                    <a:pt x="3" y="132"/>
                  </a:lnTo>
                  <a:lnTo>
                    <a:pt x="3" y="132"/>
                  </a:lnTo>
                  <a:close/>
                </a:path>
              </a:pathLst>
            </a:custGeom>
            <a:solidFill>
              <a:srgbClr val="000000"/>
            </a:solidFill>
            <a:ln w="9525">
              <a:noFill/>
              <a:round/>
              <a:headEnd/>
              <a:tailEnd/>
            </a:ln>
          </p:spPr>
          <p:txBody>
            <a:bodyPr>
              <a:prstTxWarp prst="textNoShape">
                <a:avLst/>
              </a:prstTxWarp>
            </a:bodyPr>
            <a:lstStyle/>
            <a:p>
              <a:endParaRPr lang="en-US"/>
            </a:p>
          </p:txBody>
        </p:sp>
        <p:sp>
          <p:nvSpPr>
            <p:cNvPr id="32799" name="Freeform 31"/>
            <p:cNvSpPr>
              <a:spLocks/>
            </p:cNvSpPr>
            <p:nvPr/>
          </p:nvSpPr>
          <p:spPr bwMode="auto">
            <a:xfrm>
              <a:off x="3504" y="1541"/>
              <a:ext cx="461" cy="299"/>
            </a:xfrm>
            <a:custGeom>
              <a:avLst/>
              <a:gdLst/>
              <a:ahLst/>
              <a:cxnLst>
                <a:cxn ang="0">
                  <a:pos x="0" y="38"/>
                </a:cxn>
                <a:cxn ang="0">
                  <a:pos x="12" y="59"/>
                </a:cxn>
                <a:cxn ang="0">
                  <a:pos x="5" y="81"/>
                </a:cxn>
                <a:cxn ang="0">
                  <a:pos x="12" y="135"/>
                </a:cxn>
                <a:cxn ang="0">
                  <a:pos x="39" y="210"/>
                </a:cxn>
                <a:cxn ang="0">
                  <a:pos x="39" y="233"/>
                </a:cxn>
                <a:cxn ang="0">
                  <a:pos x="58" y="269"/>
                </a:cxn>
                <a:cxn ang="0">
                  <a:pos x="67" y="326"/>
                </a:cxn>
                <a:cxn ang="0">
                  <a:pos x="62" y="343"/>
                </a:cxn>
                <a:cxn ang="0">
                  <a:pos x="74" y="362"/>
                </a:cxn>
                <a:cxn ang="0">
                  <a:pos x="456" y="353"/>
                </a:cxn>
                <a:cxn ang="0">
                  <a:pos x="484" y="383"/>
                </a:cxn>
                <a:cxn ang="0">
                  <a:pos x="523" y="297"/>
                </a:cxn>
                <a:cxn ang="0">
                  <a:pos x="511" y="264"/>
                </a:cxn>
                <a:cxn ang="0">
                  <a:pos x="577" y="212"/>
                </a:cxn>
                <a:cxn ang="0">
                  <a:pos x="591" y="174"/>
                </a:cxn>
                <a:cxn ang="0">
                  <a:pos x="542" y="119"/>
                </a:cxn>
                <a:cxn ang="0">
                  <a:pos x="492" y="62"/>
                </a:cxn>
                <a:cxn ang="0">
                  <a:pos x="484" y="0"/>
                </a:cxn>
                <a:cxn ang="0">
                  <a:pos x="13" y="11"/>
                </a:cxn>
                <a:cxn ang="0">
                  <a:pos x="0" y="9"/>
                </a:cxn>
                <a:cxn ang="0">
                  <a:pos x="0" y="38"/>
                </a:cxn>
                <a:cxn ang="0">
                  <a:pos x="0" y="38"/>
                </a:cxn>
              </a:cxnLst>
              <a:rect l="0" t="0" r="r" b="b"/>
              <a:pathLst>
                <a:path w="591" h="383">
                  <a:moveTo>
                    <a:pt x="0" y="38"/>
                  </a:moveTo>
                  <a:lnTo>
                    <a:pt x="12" y="59"/>
                  </a:lnTo>
                  <a:lnTo>
                    <a:pt x="5" y="81"/>
                  </a:lnTo>
                  <a:lnTo>
                    <a:pt x="12" y="135"/>
                  </a:lnTo>
                  <a:lnTo>
                    <a:pt x="39" y="210"/>
                  </a:lnTo>
                  <a:lnTo>
                    <a:pt x="39" y="233"/>
                  </a:lnTo>
                  <a:lnTo>
                    <a:pt x="58" y="269"/>
                  </a:lnTo>
                  <a:lnTo>
                    <a:pt x="67" y="326"/>
                  </a:lnTo>
                  <a:lnTo>
                    <a:pt x="62" y="343"/>
                  </a:lnTo>
                  <a:lnTo>
                    <a:pt x="74" y="362"/>
                  </a:lnTo>
                  <a:lnTo>
                    <a:pt x="456" y="353"/>
                  </a:lnTo>
                  <a:lnTo>
                    <a:pt x="484" y="383"/>
                  </a:lnTo>
                  <a:lnTo>
                    <a:pt x="523" y="297"/>
                  </a:lnTo>
                  <a:lnTo>
                    <a:pt x="511" y="264"/>
                  </a:lnTo>
                  <a:lnTo>
                    <a:pt x="577" y="212"/>
                  </a:lnTo>
                  <a:lnTo>
                    <a:pt x="591" y="174"/>
                  </a:lnTo>
                  <a:lnTo>
                    <a:pt x="542" y="119"/>
                  </a:lnTo>
                  <a:lnTo>
                    <a:pt x="492" y="62"/>
                  </a:lnTo>
                  <a:lnTo>
                    <a:pt x="484" y="0"/>
                  </a:lnTo>
                  <a:lnTo>
                    <a:pt x="13" y="11"/>
                  </a:lnTo>
                  <a:lnTo>
                    <a:pt x="0" y="9"/>
                  </a:lnTo>
                  <a:lnTo>
                    <a:pt x="0" y="38"/>
                  </a:lnTo>
                  <a:lnTo>
                    <a:pt x="0" y="38"/>
                  </a:lnTo>
                  <a:close/>
                </a:path>
              </a:pathLst>
            </a:custGeom>
            <a:solidFill>
              <a:srgbClr val="000000"/>
            </a:solidFill>
            <a:ln w="9525">
              <a:noFill/>
              <a:round/>
              <a:headEnd/>
              <a:tailEnd/>
            </a:ln>
          </p:spPr>
          <p:txBody>
            <a:bodyPr>
              <a:prstTxWarp prst="textNoShape">
                <a:avLst/>
              </a:prstTxWarp>
            </a:bodyPr>
            <a:lstStyle/>
            <a:p>
              <a:endParaRPr lang="en-US"/>
            </a:p>
          </p:txBody>
        </p:sp>
        <p:sp>
          <p:nvSpPr>
            <p:cNvPr id="32800" name="Freeform 32"/>
            <p:cNvSpPr>
              <a:spLocks/>
            </p:cNvSpPr>
            <p:nvPr/>
          </p:nvSpPr>
          <p:spPr bwMode="auto">
            <a:xfrm>
              <a:off x="3562" y="1817"/>
              <a:ext cx="513" cy="435"/>
            </a:xfrm>
            <a:custGeom>
              <a:avLst/>
              <a:gdLst/>
              <a:ahLst/>
              <a:cxnLst>
                <a:cxn ang="0">
                  <a:pos x="39" y="81"/>
                </a:cxn>
                <a:cxn ang="0">
                  <a:pos x="58" y="99"/>
                </a:cxn>
                <a:cxn ang="0">
                  <a:pos x="70" y="95"/>
                </a:cxn>
                <a:cxn ang="0">
                  <a:pos x="84" y="114"/>
                </a:cxn>
                <a:cxn ang="0">
                  <a:pos x="72" y="114"/>
                </a:cxn>
                <a:cxn ang="0">
                  <a:pos x="60" y="138"/>
                </a:cxn>
                <a:cxn ang="0">
                  <a:pos x="89" y="180"/>
                </a:cxn>
                <a:cxn ang="0">
                  <a:pos x="112" y="186"/>
                </a:cxn>
                <a:cxn ang="0">
                  <a:pos x="108" y="446"/>
                </a:cxn>
                <a:cxn ang="0">
                  <a:pos x="112" y="510"/>
                </a:cxn>
                <a:cxn ang="0">
                  <a:pos x="549" y="496"/>
                </a:cxn>
                <a:cxn ang="0">
                  <a:pos x="553" y="534"/>
                </a:cxn>
                <a:cxn ang="0">
                  <a:pos x="536" y="558"/>
                </a:cxn>
                <a:cxn ang="0">
                  <a:pos x="603" y="555"/>
                </a:cxn>
                <a:cxn ang="0">
                  <a:pos x="615" y="534"/>
                </a:cxn>
                <a:cxn ang="0">
                  <a:pos x="615" y="510"/>
                </a:cxn>
                <a:cxn ang="0">
                  <a:pos x="630" y="493"/>
                </a:cxn>
                <a:cxn ang="0">
                  <a:pos x="635" y="474"/>
                </a:cxn>
                <a:cxn ang="0">
                  <a:pos x="653" y="472"/>
                </a:cxn>
                <a:cxn ang="0">
                  <a:pos x="658" y="434"/>
                </a:cxn>
                <a:cxn ang="0">
                  <a:pos x="634" y="429"/>
                </a:cxn>
                <a:cxn ang="0">
                  <a:pos x="618" y="402"/>
                </a:cxn>
                <a:cxn ang="0">
                  <a:pos x="594" y="335"/>
                </a:cxn>
                <a:cxn ang="0">
                  <a:pos x="567" y="324"/>
                </a:cxn>
                <a:cxn ang="0">
                  <a:pos x="536" y="300"/>
                </a:cxn>
                <a:cxn ang="0">
                  <a:pos x="523" y="266"/>
                </a:cxn>
                <a:cxn ang="0">
                  <a:pos x="542" y="212"/>
                </a:cxn>
                <a:cxn ang="0">
                  <a:pos x="527" y="202"/>
                </a:cxn>
                <a:cxn ang="0">
                  <a:pos x="489" y="202"/>
                </a:cxn>
                <a:cxn ang="0">
                  <a:pos x="480" y="169"/>
                </a:cxn>
                <a:cxn ang="0">
                  <a:pos x="417" y="104"/>
                </a:cxn>
                <a:cxn ang="0">
                  <a:pos x="403" y="50"/>
                </a:cxn>
                <a:cxn ang="0">
                  <a:pos x="410" y="30"/>
                </a:cxn>
                <a:cxn ang="0">
                  <a:pos x="382" y="0"/>
                </a:cxn>
                <a:cxn ang="0">
                  <a:pos x="0" y="9"/>
                </a:cxn>
                <a:cxn ang="0">
                  <a:pos x="39" y="81"/>
                </a:cxn>
                <a:cxn ang="0">
                  <a:pos x="39" y="81"/>
                </a:cxn>
              </a:cxnLst>
              <a:rect l="0" t="0" r="r" b="b"/>
              <a:pathLst>
                <a:path w="658" h="558">
                  <a:moveTo>
                    <a:pt x="39" y="81"/>
                  </a:moveTo>
                  <a:lnTo>
                    <a:pt x="58" y="99"/>
                  </a:lnTo>
                  <a:lnTo>
                    <a:pt x="70" y="95"/>
                  </a:lnTo>
                  <a:lnTo>
                    <a:pt x="84" y="114"/>
                  </a:lnTo>
                  <a:lnTo>
                    <a:pt x="72" y="114"/>
                  </a:lnTo>
                  <a:lnTo>
                    <a:pt x="60" y="138"/>
                  </a:lnTo>
                  <a:lnTo>
                    <a:pt x="89" y="180"/>
                  </a:lnTo>
                  <a:lnTo>
                    <a:pt x="112" y="186"/>
                  </a:lnTo>
                  <a:lnTo>
                    <a:pt x="108" y="446"/>
                  </a:lnTo>
                  <a:lnTo>
                    <a:pt x="112" y="510"/>
                  </a:lnTo>
                  <a:lnTo>
                    <a:pt x="549" y="496"/>
                  </a:lnTo>
                  <a:lnTo>
                    <a:pt x="553" y="534"/>
                  </a:lnTo>
                  <a:lnTo>
                    <a:pt x="536" y="558"/>
                  </a:lnTo>
                  <a:lnTo>
                    <a:pt x="603" y="555"/>
                  </a:lnTo>
                  <a:lnTo>
                    <a:pt x="615" y="534"/>
                  </a:lnTo>
                  <a:lnTo>
                    <a:pt x="615" y="510"/>
                  </a:lnTo>
                  <a:lnTo>
                    <a:pt x="630" y="493"/>
                  </a:lnTo>
                  <a:lnTo>
                    <a:pt x="635" y="474"/>
                  </a:lnTo>
                  <a:lnTo>
                    <a:pt x="653" y="472"/>
                  </a:lnTo>
                  <a:lnTo>
                    <a:pt x="658" y="434"/>
                  </a:lnTo>
                  <a:lnTo>
                    <a:pt x="634" y="429"/>
                  </a:lnTo>
                  <a:lnTo>
                    <a:pt x="618" y="402"/>
                  </a:lnTo>
                  <a:lnTo>
                    <a:pt x="594" y="335"/>
                  </a:lnTo>
                  <a:lnTo>
                    <a:pt x="567" y="324"/>
                  </a:lnTo>
                  <a:lnTo>
                    <a:pt x="536" y="300"/>
                  </a:lnTo>
                  <a:lnTo>
                    <a:pt x="523" y="266"/>
                  </a:lnTo>
                  <a:lnTo>
                    <a:pt x="542" y="212"/>
                  </a:lnTo>
                  <a:lnTo>
                    <a:pt x="527" y="202"/>
                  </a:lnTo>
                  <a:lnTo>
                    <a:pt x="489" y="202"/>
                  </a:lnTo>
                  <a:lnTo>
                    <a:pt x="480" y="169"/>
                  </a:lnTo>
                  <a:lnTo>
                    <a:pt x="417" y="104"/>
                  </a:lnTo>
                  <a:lnTo>
                    <a:pt x="403" y="50"/>
                  </a:lnTo>
                  <a:lnTo>
                    <a:pt x="410" y="30"/>
                  </a:lnTo>
                  <a:lnTo>
                    <a:pt x="382" y="0"/>
                  </a:lnTo>
                  <a:lnTo>
                    <a:pt x="0" y="9"/>
                  </a:lnTo>
                  <a:lnTo>
                    <a:pt x="39" y="81"/>
                  </a:lnTo>
                  <a:lnTo>
                    <a:pt x="39" y="81"/>
                  </a:lnTo>
                  <a:close/>
                </a:path>
              </a:pathLst>
            </a:custGeom>
            <a:solidFill>
              <a:srgbClr val="000000"/>
            </a:solidFill>
            <a:ln w="9525">
              <a:noFill/>
              <a:round/>
              <a:headEnd/>
              <a:tailEnd/>
            </a:ln>
          </p:spPr>
          <p:txBody>
            <a:bodyPr>
              <a:prstTxWarp prst="textNoShape">
                <a:avLst/>
              </a:prstTxWarp>
            </a:bodyPr>
            <a:lstStyle/>
            <a:p>
              <a:endParaRPr lang="en-US"/>
            </a:p>
          </p:txBody>
        </p:sp>
        <p:sp>
          <p:nvSpPr>
            <p:cNvPr id="32801" name="Freeform 33"/>
            <p:cNvSpPr>
              <a:spLocks/>
            </p:cNvSpPr>
            <p:nvPr/>
          </p:nvSpPr>
          <p:spPr bwMode="auto">
            <a:xfrm>
              <a:off x="3649" y="2203"/>
              <a:ext cx="388" cy="340"/>
            </a:xfrm>
            <a:custGeom>
              <a:avLst/>
              <a:gdLst/>
              <a:ahLst/>
              <a:cxnLst>
                <a:cxn ang="0">
                  <a:pos x="19" y="149"/>
                </a:cxn>
                <a:cxn ang="0">
                  <a:pos x="15" y="360"/>
                </a:cxn>
                <a:cxn ang="0">
                  <a:pos x="26" y="372"/>
                </a:cxn>
                <a:cxn ang="0">
                  <a:pos x="60" y="372"/>
                </a:cxn>
                <a:cxn ang="0">
                  <a:pos x="62" y="436"/>
                </a:cxn>
                <a:cxn ang="0">
                  <a:pos x="360" y="433"/>
                </a:cxn>
                <a:cxn ang="0">
                  <a:pos x="353" y="367"/>
                </a:cxn>
                <a:cxn ang="0">
                  <a:pos x="379" y="295"/>
                </a:cxn>
                <a:cxn ang="0">
                  <a:pos x="417" y="243"/>
                </a:cxn>
                <a:cxn ang="0">
                  <a:pos x="413" y="229"/>
                </a:cxn>
                <a:cxn ang="0">
                  <a:pos x="441" y="185"/>
                </a:cxn>
                <a:cxn ang="0">
                  <a:pos x="456" y="135"/>
                </a:cxn>
                <a:cxn ang="0">
                  <a:pos x="451" y="131"/>
                </a:cxn>
                <a:cxn ang="0">
                  <a:pos x="475" y="112"/>
                </a:cxn>
                <a:cxn ang="0">
                  <a:pos x="498" y="69"/>
                </a:cxn>
                <a:cxn ang="0">
                  <a:pos x="491" y="59"/>
                </a:cxn>
                <a:cxn ang="0">
                  <a:pos x="424" y="62"/>
                </a:cxn>
                <a:cxn ang="0">
                  <a:pos x="441" y="38"/>
                </a:cxn>
                <a:cxn ang="0">
                  <a:pos x="437" y="0"/>
                </a:cxn>
                <a:cxn ang="0">
                  <a:pos x="0" y="14"/>
                </a:cxn>
                <a:cxn ang="0">
                  <a:pos x="19" y="149"/>
                </a:cxn>
                <a:cxn ang="0">
                  <a:pos x="19" y="149"/>
                </a:cxn>
              </a:cxnLst>
              <a:rect l="0" t="0" r="r" b="b"/>
              <a:pathLst>
                <a:path w="498" h="436">
                  <a:moveTo>
                    <a:pt x="19" y="149"/>
                  </a:moveTo>
                  <a:lnTo>
                    <a:pt x="15" y="360"/>
                  </a:lnTo>
                  <a:lnTo>
                    <a:pt x="26" y="372"/>
                  </a:lnTo>
                  <a:lnTo>
                    <a:pt x="60" y="372"/>
                  </a:lnTo>
                  <a:lnTo>
                    <a:pt x="62" y="436"/>
                  </a:lnTo>
                  <a:lnTo>
                    <a:pt x="360" y="433"/>
                  </a:lnTo>
                  <a:lnTo>
                    <a:pt x="353" y="367"/>
                  </a:lnTo>
                  <a:lnTo>
                    <a:pt x="379" y="295"/>
                  </a:lnTo>
                  <a:lnTo>
                    <a:pt x="417" y="243"/>
                  </a:lnTo>
                  <a:lnTo>
                    <a:pt x="413" y="229"/>
                  </a:lnTo>
                  <a:lnTo>
                    <a:pt x="441" y="185"/>
                  </a:lnTo>
                  <a:lnTo>
                    <a:pt x="456" y="135"/>
                  </a:lnTo>
                  <a:lnTo>
                    <a:pt x="451" y="131"/>
                  </a:lnTo>
                  <a:lnTo>
                    <a:pt x="475" y="112"/>
                  </a:lnTo>
                  <a:lnTo>
                    <a:pt x="498" y="69"/>
                  </a:lnTo>
                  <a:lnTo>
                    <a:pt x="491" y="59"/>
                  </a:lnTo>
                  <a:lnTo>
                    <a:pt x="424" y="62"/>
                  </a:lnTo>
                  <a:lnTo>
                    <a:pt x="441" y="38"/>
                  </a:lnTo>
                  <a:lnTo>
                    <a:pt x="437" y="0"/>
                  </a:lnTo>
                  <a:lnTo>
                    <a:pt x="0" y="14"/>
                  </a:lnTo>
                  <a:lnTo>
                    <a:pt x="19" y="149"/>
                  </a:lnTo>
                  <a:lnTo>
                    <a:pt x="19" y="149"/>
                  </a:lnTo>
                  <a:close/>
                </a:path>
              </a:pathLst>
            </a:custGeom>
            <a:solidFill>
              <a:srgbClr val="000000"/>
            </a:solidFill>
            <a:ln w="9525">
              <a:noFill/>
              <a:round/>
              <a:headEnd/>
              <a:tailEnd/>
            </a:ln>
          </p:spPr>
          <p:txBody>
            <a:bodyPr>
              <a:prstTxWarp prst="textNoShape">
                <a:avLst/>
              </a:prstTxWarp>
            </a:bodyPr>
            <a:lstStyle/>
            <a:p>
              <a:endParaRPr lang="en-US"/>
            </a:p>
          </p:txBody>
        </p:sp>
        <p:sp>
          <p:nvSpPr>
            <p:cNvPr id="32802" name="Freeform 34"/>
            <p:cNvSpPr>
              <a:spLocks/>
            </p:cNvSpPr>
            <p:nvPr/>
          </p:nvSpPr>
          <p:spPr bwMode="auto">
            <a:xfrm>
              <a:off x="3697" y="2541"/>
              <a:ext cx="442" cy="373"/>
            </a:xfrm>
            <a:custGeom>
              <a:avLst/>
              <a:gdLst/>
              <a:ahLst/>
              <a:cxnLst>
                <a:cxn ang="0">
                  <a:pos x="0" y="3"/>
                </a:cxn>
                <a:cxn ang="0">
                  <a:pos x="7" y="132"/>
                </a:cxn>
                <a:cxn ang="0">
                  <a:pos x="58" y="227"/>
                </a:cxn>
                <a:cxn ang="0">
                  <a:pos x="39" y="301"/>
                </a:cxn>
                <a:cxn ang="0">
                  <a:pos x="43" y="363"/>
                </a:cxn>
                <a:cxn ang="0">
                  <a:pos x="19" y="394"/>
                </a:cxn>
                <a:cxn ang="0">
                  <a:pos x="29" y="404"/>
                </a:cxn>
                <a:cxn ang="0">
                  <a:pos x="103" y="394"/>
                </a:cxn>
                <a:cxn ang="0">
                  <a:pos x="198" y="420"/>
                </a:cxn>
                <a:cxn ang="0">
                  <a:pos x="227" y="396"/>
                </a:cxn>
                <a:cxn ang="0">
                  <a:pos x="318" y="434"/>
                </a:cxn>
                <a:cxn ang="0">
                  <a:pos x="327" y="454"/>
                </a:cxn>
                <a:cxn ang="0">
                  <a:pos x="362" y="470"/>
                </a:cxn>
                <a:cxn ang="0">
                  <a:pos x="379" y="451"/>
                </a:cxn>
                <a:cxn ang="0">
                  <a:pos x="424" y="468"/>
                </a:cxn>
                <a:cxn ang="0">
                  <a:pos x="451" y="454"/>
                </a:cxn>
                <a:cxn ang="0">
                  <a:pos x="446" y="427"/>
                </a:cxn>
                <a:cxn ang="0">
                  <a:pos x="520" y="451"/>
                </a:cxn>
                <a:cxn ang="0">
                  <a:pos x="517" y="478"/>
                </a:cxn>
                <a:cxn ang="0">
                  <a:pos x="567" y="442"/>
                </a:cxn>
                <a:cxn ang="0">
                  <a:pos x="522" y="437"/>
                </a:cxn>
                <a:cxn ang="0">
                  <a:pos x="487" y="403"/>
                </a:cxn>
                <a:cxn ang="0">
                  <a:pos x="530" y="358"/>
                </a:cxn>
                <a:cxn ang="0">
                  <a:pos x="530" y="332"/>
                </a:cxn>
                <a:cxn ang="0">
                  <a:pos x="484" y="370"/>
                </a:cxn>
                <a:cxn ang="0">
                  <a:pos x="461" y="358"/>
                </a:cxn>
                <a:cxn ang="0">
                  <a:pos x="480" y="335"/>
                </a:cxn>
                <a:cxn ang="0">
                  <a:pos x="429" y="351"/>
                </a:cxn>
                <a:cxn ang="0">
                  <a:pos x="396" y="337"/>
                </a:cxn>
                <a:cxn ang="0">
                  <a:pos x="405" y="315"/>
                </a:cxn>
                <a:cxn ang="0">
                  <a:pos x="492" y="332"/>
                </a:cxn>
                <a:cxn ang="0">
                  <a:pos x="458" y="275"/>
                </a:cxn>
                <a:cxn ang="0">
                  <a:pos x="463" y="234"/>
                </a:cxn>
                <a:cxn ang="0">
                  <a:pos x="263" y="242"/>
                </a:cxn>
                <a:cxn ang="0">
                  <a:pos x="287" y="153"/>
                </a:cxn>
                <a:cxn ang="0">
                  <a:pos x="322" y="106"/>
                </a:cxn>
                <a:cxn ang="0">
                  <a:pos x="310" y="94"/>
                </a:cxn>
                <a:cxn ang="0">
                  <a:pos x="298" y="0"/>
                </a:cxn>
                <a:cxn ang="0">
                  <a:pos x="0" y="3"/>
                </a:cxn>
                <a:cxn ang="0">
                  <a:pos x="0" y="3"/>
                </a:cxn>
                <a:cxn ang="0">
                  <a:pos x="0" y="3"/>
                </a:cxn>
              </a:cxnLst>
              <a:rect l="0" t="0" r="r" b="b"/>
              <a:pathLst>
                <a:path w="567" h="478">
                  <a:moveTo>
                    <a:pt x="0" y="3"/>
                  </a:moveTo>
                  <a:lnTo>
                    <a:pt x="7" y="132"/>
                  </a:lnTo>
                  <a:lnTo>
                    <a:pt x="58" y="227"/>
                  </a:lnTo>
                  <a:lnTo>
                    <a:pt x="39" y="301"/>
                  </a:lnTo>
                  <a:lnTo>
                    <a:pt x="43" y="363"/>
                  </a:lnTo>
                  <a:lnTo>
                    <a:pt x="19" y="394"/>
                  </a:lnTo>
                  <a:lnTo>
                    <a:pt x="29" y="404"/>
                  </a:lnTo>
                  <a:lnTo>
                    <a:pt x="103" y="394"/>
                  </a:lnTo>
                  <a:lnTo>
                    <a:pt x="198" y="420"/>
                  </a:lnTo>
                  <a:lnTo>
                    <a:pt x="227" y="396"/>
                  </a:lnTo>
                  <a:lnTo>
                    <a:pt x="318" y="434"/>
                  </a:lnTo>
                  <a:lnTo>
                    <a:pt x="327" y="454"/>
                  </a:lnTo>
                  <a:lnTo>
                    <a:pt x="362" y="470"/>
                  </a:lnTo>
                  <a:lnTo>
                    <a:pt x="379" y="451"/>
                  </a:lnTo>
                  <a:lnTo>
                    <a:pt x="424" y="468"/>
                  </a:lnTo>
                  <a:lnTo>
                    <a:pt x="451" y="454"/>
                  </a:lnTo>
                  <a:lnTo>
                    <a:pt x="446" y="427"/>
                  </a:lnTo>
                  <a:lnTo>
                    <a:pt x="520" y="451"/>
                  </a:lnTo>
                  <a:lnTo>
                    <a:pt x="517" y="478"/>
                  </a:lnTo>
                  <a:lnTo>
                    <a:pt x="567" y="442"/>
                  </a:lnTo>
                  <a:lnTo>
                    <a:pt x="522" y="437"/>
                  </a:lnTo>
                  <a:lnTo>
                    <a:pt x="487" y="403"/>
                  </a:lnTo>
                  <a:lnTo>
                    <a:pt x="530" y="358"/>
                  </a:lnTo>
                  <a:lnTo>
                    <a:pt x="530" y="332"/>
                  </a:lnTo>
                  <a:lnTo>
                    <a:pt x="484" y="370"/>
                  </a:lnTo>
                  <a:lnTo>
                    <a:pt x="461" y="358"/>
                  </a:lnTo>
                  <a:lnTo>
                    <a:pt x="480" y="335"/>
                  </a:lnTo>
                  <a:lnTo>
                    <a:pt x="429" y="351"/>
                  </a:lnTo>
                  <a:lnTo>
                    <a:pt x="396" y="337"/>
                  </a:lnTo>
                  <a:lnTo>
                    <a:pt x="405" y="315"/>
                  </a:lnTo>
                  <a:lnTo>
                    <a:pt x="492" y="332"/>
                  </a:lnTo>
                  <a:lnTo>
                    <a:pt x="458" y="275"/>
                  </a:lnTo>
                  <a:lnTo>
                    <a:pt x="463" y="234"/>
                  </a:lnTo>
                  <a:lnTo>
                    <a:pt x="263" y="242"/>
                  </a:lnTo>
                  <a:lnTo>
                    <a:pt x="287" y="153"/>
                  </a:lnTo>
                  <a:lnTo>
                    <a:pt x="322" y="106"/>
                  </a:lnTo>
                  <a:lnTo>
                    <a:pt x="310" y="94"/>
                  </a:lnTo>
                  <a:lnTo>
                    <a:pt x="298" y="0"/>
                  </a:lnTo>
                  <a:lnTo>
                    <a:pt x="0" y="3"/>
                  </a:lnTo>
                  <a:lnTo>
                    <a:pt x="0" y="3"/>
                  </a:lnTo>
                  <a:lnTo>
                    <a:pt x="0" y="3"/>
                  </a:lnTo>
                  <a:close/>
                </a:path>
              </a:pathLst>
            </a:custGeom>
            <a:solidFill>
              <a:srgbClr val="000000"/>
            </a:solidFill>
            <a:ln w="9525">
              <a:noFill/>
              <a:round/>
              <a:headEnd/>
              <a:tailEnd/>
            </a:ln>
          </p:spPr>
          <p:txBody>
            <a:bodyPr>
              <a:prstTxWarp prst="textNoShape">
                <a:avLst/>
              </a:prstTxWarp>
            </a:bodyPr>
            <a:lstStyle/>
            <a:p>
              <a:endParaRPr lang="en-US"/>
            </a:p>
          </p:txBody>
        </p:sp>
        <p:sp>
          <p:nvSpPr>
            <p:cNvPr id="32803" name="Freeform 35"/>
            <p:cNvSpPr>
              <a:spLocks/>
            </p:cNvSpPr>
            <p:nvPr/>
          </p:nvSpPr>
          <p:spPr bwMode="auto">
            <a:xfrm>
              <a:off x="3921" y="1156"/>
              <a:ext cx="440" cy="219"/>
            </a:xfrm>
            <a:custGeom>
              <a:avLst/>
              <a:gdLst/>
              <a:ahLst/>
              <a:cxnLst>
                <a:cxn ang="0">
                  <a:pos x="204" y="184"/>
                </a:cxn>
                <a:cxn ang="0">
                  <a:pos x="212" y="202"/>
                </a:cxn>
                <a:cxn ang="0">
                  <a:pos x="231" y="207"/>
                </a:cxn>
                <a:cxn ang="0">
                  <a:pos x="259" y="281"/>
                </a:cxn>
                <a:cxn ang="0">
                  <a:pos x="309" y="179"/>
                </a:cxn>
                <a:cxn ang="0">
                  <a:pos x="335" y="183"/>
                </a:cxn>
                <a:cxn ang="0">
                  <a:pos x="366" y="167"/>
                </a:cxn>
                <a:cxn ang="0">
                  <a:pos x="421" y="167"/>
                </a:cxn>
                <a:cxn ang="0">
                  <a:pos x="440" y="143"/>
                </a:cxn>
                <a:cxn ang="0">
                  <a:pos x="545" y="147"/>
                </a:cxn>
                <a:cxn ang="0">
                  <a:pos x="564" y="131"/>
                </a:cxn>
                <a:cxn ang="0">
                  <a:pos x="531" y="91"/>
                </a:cxn>
                <a:cxn ang="0">
                  <a:pos x="466" y="93"/>
                </a:cxn>
                <a:cxn ang="0">
                  <a:pos x="416" y="86"/>
                </a:cxn>
                <a:cxn ang="0">
                  <a:pos x="350" y="86"/>
                </a:cxn>
                <a:cxn ang="0">
                  <a:pos x="328" y="119"/>
                </a:cxn>
                <a:cxn ang="0">
                  <a:pos x="295" y="100"/>
                </a:cxn>
                <a:cxn ang="0">
                  <a:pos x="261" y="103"/>
                </a:cxn>
                <a:cxn ang="0">
                  <a:pos x="247" y="69"/>
                </a:cxn>
                <a:cxn ang="0">
                  <a:pos x="174" y="64"/>
                </a:cxn>
                <a:cxn ang="0">
                  <a:pos x="166" y="50"/>
                </a:cxn>
                <a:cxn ang="0">
                  <a:pos x="199" y="16"/>
                </a:cxn>
                <a:cxn ang="0">
                  <a:pos x="224" y="12"/>
                </a:cxn>
                <a:cxn ang="0">
                  <a:pos x="199" y="0"/>
                </a:cxn>
                <a:cxn ang="0">
                  <a:pos x="157" y="10"/>
                </a:cxn>
                <a:cxn ang="0">
                  <a:pos x="88" y="79"/>
                </a:cxn>
                <a:cxn ang="0">
                  <a:pos x="54" y="86"/>
                </a:cxn>
                <a:cxn ang="0">
                  <a:pos x="0" y="121"/>
                </a:cxn>
                <a:cxn ang="0">
                  <a:pos x="204" y="184"/>
                </a:cxn>
                <a:cxn ang="0">
                  <a:pos x="204" y="184"/>
                </a:cxn>
              </a:cxnLst>
              <a:rect l="0" t="0" r="r" b="b"/>
              <a:pathLst>
                <a:path w="564" h="281">
                  <a:moveTo>
                    <a:pt x="204" y="184"/>
                  </a:moveTo>
                  <a:lnTo>
                    <a:pt x="212" y="202"/>
                  </a:lnTo>
                  <a:lnTo>
                    <a:pt x="231" y="207"/>
                  </a:lnTo>
                  <a:lnTo>
                    <a:pt x="259" y="281"/>
                  </a:lnTo>
                  <a:lnTo>
                    <a:pt x="309" y="179"/>
                  </a:lnTo>
                  <a:lnTo>
                    <a:pt x="335" y="183"/>
                  </a:lnTo>
                  <a:lnTo>
                    <a:pt x="366" y="167"/>
                  </a:lnTo>
                  <a:lnTo>
                    <a:pt x="421" y="167"/>
                  </a:lnTo>
                  <a:lnTo>
                    <a:pt x="440" y="143"/>
                  </a:lnTo>
                  <a:lnTo>
                    <a:pt x="545" y="147"/>
                  </a:lnTo>
                  <a:lnTo>
                    <a:pt x="564" y="131"/>
                  </a:lnTo>
                  <a:lnTo>
                    <a:pt x="531" y="91"/>
                  </a:lnTo>
                  <a:lnTo>
                    <a:pt x="466" y="93"/>
                  </a:lnTo>
                  <a:lnTo>
                    <a:pt x="416" y="86"/>
                  </a:lnTo>
                  <a:lnTo>
                    <a:pt x="350" y="86"/>
                  </a:lnTo>
                  <a:lnTo>
                    <a:pt x="328" y="119"/>
                  </a:lnTo>
                  <a:lnTo>
                    <a:pt x="295" y="100"/>
                  </a:lnTo>
                  <a:lnTo>
                    <a:pt x="261" y="103"/>
                  </a:lnTo>
                  <a:lnTo>
                    <a:pt x="247" y="69"/>
                  </a:lnTo>
                  <a:lnTo>
                    <a:pt x="174" y="64"/>
                  </a:lnTo>
                  <a:lnTo>
                    <a:pt x="166" y="50"/>
                  </a:lnTo>
                  <a:lnTo>
                    <a:pt x="199" y="16"/>
                  </a:lnTo>
                  <a:lnTo>
                    <a:pt x="224" y="12"/>
                  </a:lnTo>
                  <a:lnTo>
                    <a:pt x="199" y="0"/>
                  </a:lnTo>
                  <a:lnTo>
                    <a:pt x="157" y="10"/>
                  </a:lnTo>
                  <a:lnTo>
                    <a:pt x="88" y="79"/>
                  </a:lnTo>
                  <a:lnTo>
                    <a:pt x="54" y="86"/>
                  </a:lnTo>
                  <a:lnTo>
                    <a:pt x="0" y="121"/>
                  </a:lnTo>
                  <a:lnTo>
                    <a:pt x="204" y="184"/>
                  </a:lnTo>
                  <a:lnTo>
                    <a:pt x="204" y="184"/>
                  </a:lnTo>
                  <a:close/>
                </a:path>
              </a:pathLst>
            </a:custGeom>
            <a:solidFill>
              <a:srgbClr val="000000"/>
            </a:solidFill>
            <a:ln w="9525">
              <a:noFill/>
              <a:round/>
              <a:headEnd/>
              <a:tailEnd/>
            </a:ln>
          </p:spPr>
          <p:txBody>
            <a:bodyPr>
              <a:prstTxWarp prst="textNoShape">
                <a:avLst/>
              </a:prstTxWarp>
            </a:bodyPr>
            <a:lstStyle/>
            <a:p>
              <a:endParaRPr lang="en-US"/>
            </a:p>
          </p:txBody>
        </p:sp>
        <p:sp>
          <p:nvSpPr>
            <p:cNvPr id="32804" name="Freeform 36"/>
            <p:cNvSpPr>
              <a:spLocks/>
            </p:cNvSpPr>
            <p:nvPr/>
          </p:nvSpPr>
          <p:spPr bwMode="auto">
            <a:xfrm>
              <a:off x="4207" y="1292"/>
              <a:ext cx="295" cy="395"/>
            </a:xfrm>
            <a:custGeom>
              <a:avLst/>
              <a:gdLst/>
              <a:ahLst/>
              <a:cxnLst>
                <a:cxn ang="0">
                  <a:pos x="43" y="420"/>
                </a:cxn>
                <a:cxn ang="0">
                  <a:pos x="36" y="336"/>
                </a:cxn>
                <a:cxn ang="0">
                  <a:pos x="5" y="272"/>
                </a:cxn>
                <a:cxn ang="0">
                  <a:pos x="19" y="145"/>
                </a:cxn>
                <a:cxn ang="0">
                  <a:pos x="74" y="76"/>
                </a:cxn>
                <a:cxn ang="0">
                  <a:pos x="70" y="128"/>
                </a:cxn>
                <a:cxn ang="0">
                  <a:pos x="88" y="115"/>
                </a:cxn>
                <a:cxn ang="0">
                  <a:pos x="88" y="76"/>
                </a:cxn>
                <a:cxn ang="0">
                  <a:pos x="108" y="52"/>
                </a:cxn>
                <a:cxn ang="0">
                  <a:pos x="115" y="5"/>
                </a:cxn>
                <a:cxn ang="0">
                  <a:pos x="134" y="0"/>
                </a:cxn>
                <a:cxn ang="0">
                  <a:pos x="249" y="40"/>
                </a:cxn>
                <a:cxn ang="0">
                  <a:pos x="260" y="72"/>
                </a:cxn>
                <a:cxn ang="0">
                  <a:pos x="275" y="103"/>
                </a:cxn>
                <a:cxn ang="0">
                  <a:pos x="279" y="159"/>
                </a:cxn>
                <a:cxn ang="0">
                  <a:pos x="239" y="205"/>
                </a:cxn>
                <a:cxn ang="0">
                  <a:pos x="237" y="243"/>
                </a:cxn>
                <a:cxn ang="0">
                  <a:pos x="260" y="255"/>
                </a:cxn>
                <a:cxn ang="0">
                  <a:pos x="291" y="205"/>
                </a:cxn>
                <a:cxn ang="0">
                  <a:pos x="322" y="188"/>
                </a:cxn>
                <a:cxn ang="0">
                  <a:pos x="343" y="198"/>
                </a:cxn>
                <a:cxn ang="0">
                  <a:pos x="380" y="310"/>
                </a:cxn>
                <a:cxn ang="0">
                  <a:pos x="355" y="358"/>
                </a:cxn>
                <a:cxn ang="0">
                  <a:pos x="348" y="391"/>
                </a:cxn>
                <a:cxn ang="0">
                  <a:pos x="332" y="403"/>
                </a:cxn>
                <a:cxn ang="0">
                  <a:pos x="330" y="434"/>
                </a:cxn>
                <a:cxn ang="0">
                  <a:pos x="312" y="474"/>
                </a:cxn>
                <a:cxn ang="0">
                  <a:pos x="186" y="493"/>
                </a:cxn>
                <a:cxn ang="0">
                  <a:pos x="182" y="486"/>
                </a:cxn>
                <a:cxn ang="0">
                  <a:pos x="0" y="506"/>
                </a:cxn>
                <a:cxn ang="0">
                  <a:pos x="43" y="420"/>
                </a:cxn>
                <a:cxn ang="0">
                  <a:pos x="43" y="420"/>
                </a:cxn>
              </a:cxnLst>
              <a:rect l="0" t="0" r="r" b="b"/>
              <a:pathLst>
                <a:path w="380" h="506">
                  <a:moveTo>
                    <a:pt x="43" y="420"/>
                  </a:moveTo>
                  <a:lnTo>
                    <a:pt x="36" y="336"/>
                  </a:lnTo>
                  <a:lnTo>
                    <a:pt x="5" y="272"/>
                  </a:lnTo>
                  <a:lnTo>
                    <a:pt x="19" y="145"/>
                  </a:lnTo>
                  <a:lnTo>
                    <a:pt x="74" y="76"/>
                  </a:lnTo>
                  <a:lnTo>
                    <a:pt x="70" y="128"/>
                  </a:lnTo>
                  <a:lnTo>
                    <a:pt x="88" y="115"/>
                  </a:lnTo>
                  <a:lnTo>
                    <a:pt x="88" y="76"/>
                  </a:lnTo>
                  <a:lnTo>
                    <a:pt x="108" y="52"/>
                  </a:lnTo>
                  <a:lnTo>
                    <a:pt x="115" y="5"/>
                  </a:lnTo>
                  <a:lnTo>
                    <a:pt x="134" y="0"/>
                  </a:lnTo>
                  <a:lnTo>
                    <a:pt x="249" y="40"/>
                  </a:lnTo>
                  <a:lnTo>
                    <a:pt x="260" y="72"/>
                  </a:lnTo>
                  <a:lnTo>
                    <a:pt x="275" y="103"/>
                  </a:lnTo>
                  <a:lnTo>
                    <a:pt x="279" y="159"/>
                  </a:lnTo>
                  <a:lnTo>
                    <a:pt x="239" y="205"/>
                  </a:lnTo>
                  <a:lnTo>
                    <a:pt x="237" y="243"/>
                  </a:lnTo>
                  <a:lnTo>
                    <a:pt x="260" y="255"/>
                  </a:lnTo>
                  <a:lnTo>
                    <a:pt x="291" y="205"/>
                  </a:lnTo>
                  <a:lnTo>
                    <a:pt x="322" y="188"/>
                  </a:lnTo>
                  <a:lnTo>
                    <a:pt x="343" y="198"/>
                  </a:lnTo>
                  <a:lnTo>
                    <a:pt x="380" y="310"/>
                  </a:lnTo>
                  <a:lnTo>
                    <a:pt x="355" y="358"/>
                  </a:lnTo>
                  <a:lnTo>
                    <a:pt x="348" y="391"/>
                  </a:lnTo>
                  <a:lnTo>
                    <a:pt x="332" y="403"/>
                  </a:lnTo>
                  <a:lnTo>
                    <a:pt x="330" y="434"/>
                  </a:lnTo>
                  <a:lnTo>
                    <a:pt x="312" y="474"/>
                  </a:lnTo>
                  <a:lnTo>
                    <a:pt x="186" y="493"/>
                  </a:lnTo>
                  <a:lnTo>
                    <a:pt x="182" y="486"/>
                  </a:lnTo>
                  <a:lnTo>
                    <a:pt x="0" y="506"/>
                  </a:lnTo>
                  <a:lnTo>
                    <a:pt x="43" y="420"/>
                  </a:lnTo>
                  <a:lnTo>
                    <a:pt x="43" y="420"/>
                  </a:lnTo>
                  <a:close/>
                </a:path>
              </a:pathLst>
            </a:custGeom>
            <a:solidFill>
              <a:srgbClr val="000000"/>
            </a:solidFill>
            <a:ln w="9525">
              <a:noFill/>
              <a:round/>
              <a:headEnd/>
              <a:tailEnd/>
            </a:ln>
          </p:spPr>
          <p:txBody>
            <a:bodyPr>
              <a:prstTxWarp prst="textNoShape">
                <a:avLst/>
              </a:prstTxWarp>
            </a:bodyPr>
            <a:lstStyle/>
            <a:p>
              <a:endParaRPr lang="en-US"/>
            </a:p>
          </p:txBody>
        </p:sp>
        <p:sp>
          <p:nvSpPr>
            <p:cNvPr id="32805" name="Freeform 37"/>
            <p:cNvSpPr>
              <a:spLocks/>
            </p:cNvSpPr>
            <p:nvPr/>
          </p:nvSpPr>
          <p:spPr bwMode="auto">
            <a:xfrm>
              <a:off x="3756" y="1218"/>
              <a:ext cx="410" cy="417"/>
            </a:xfrm>
            <a:custGeom>
              <a:avLst/>
              <a:gdLst/>
              <a:ahLst/>
              <a:cxnLst>
                <a:cxn ang="0">
                  <a:pos x="13" y="203"/>
                </a:cxn>
                <a:cxn ang="0">
                  <a:pos x="12" y="268"/>
                </a:cxn>
                <a:cxn ang="0">
                  <a:pos x="75" y="308"/>
                </a:cxn>
                <a:cxn ang="0">
                  <a:pos x="101" y="335"/>
                </a:cxn>
                <a:cxn ang="0">
                  <a:pos x="151" y="373"/>
                </a:cxn>
                <a:cxn ang="0">
                  <a:pos x="160" y="416"/>
                </a:cxn>
                <a:cxn ang="0">
                  <a:pos x="168" y="478"/>
                </a:cxn>
                <a:cxn ang="0">
                  <a:pos x="218" y="535"/>
                </a:cxn>
                <a:cxn ang="0">
                  <a:pos x="478" y="520"/>
                </a:cxn>
                <a:cxn ang="0">
                  <a:pos x="463" y="437"/>
                </a:cxn>
                <a:cxn ang="0">
                  <a:pos x="487" y="311"/>
                </a:cxn>
                <a:cxn ang="0">
                  <a:pos x="485" y="277"/>
                </a:cxn>
                <a:cxn ang="0">
                  <a:pos x="525" y="179"/>
                </a:cxn>
                <a:cxn ang="0">
                  <a:pos x="515" y="175"/>
                </a:cxn>
                <a:cxn ang="0">
                  <a:pos x="491" y="232"/>
                </a:cxn>
                <a:cxn ang="0">
                  <a:pos x="470" y="236"/>
                </a:cxn>
                <a:cxn ang="0">
                  <a:pos x="460" y="260"/>
                </a:cxn>
                <a:cxn ang="0">
                  <a:pos x="439" y="275"/>
                </a:cxn>
                <a:cxn ang="0">
                  <a:pos x="454" y="224"/>
                </a:cxn>
                <a:cxn ang="0">
                  <a:pos x="470" y="203"/>
                </a:cxn>
                <a:cxn ang="0">
                  <a:pos x="442" y="129"/>
                </a:cxn>
                <a:cxn ang="0">
                  <a:pos x="423" y="124"/>
                </a:cxn>
                <a:cxn ang="0">
                  <a:pos x="415" y="106"/>
                </a:cxn>
                <a:cxn ang="0">
                  <a:pos x="211" y="43"/>
                </a:cxn>
                <a:cxn ang="0">
                  <a:pos x="187" y="31"/>
                </a:cxn>
                <a:cxn ang="0">
                  <a:pos x="172" y="43"/>
                </a:cxn>
                <a:cxn ang="0">
                  <a:pos x="167" y="39"/>
                </a:cxn>
                <a:cxn ang="0">
                  <a:pos x="175" y="17"/>
                </a:cxn>
                <a:cxn ang="0">
                  <a:pos x="180" y="3"/>
                </a:cxn>
                <a:cxn ang="0">
                  <a:pos x="174" y="0"/>
                </a:cxn>
                <a:cxn ang="0">
                  <a:pos x="91" y="34"/>
                </a:cxn>
                <a:cxn ang="0">
                  <a:pos x="81" y="34"/>
                </a:cxn>
                <a:cxn ang="0">
                  <a:pos x="65" y="27"/>
                </a:cxn>
                <a:cxn ang="0">
                  <a:pos x="50" y="38"/>
                </a:cxn>
                <a:cxn ang="0">
                  <a:pos x="53" y="100"/>
                </a:cxn>
                <a:cxn ang="0">
                  <a:pos x="0" y="162"/>
                </a:cxn>
                <a:cxn ang="0">
                  <a:pos x="13" y="203"/>
                </a:cxn>
                <a:cxn ang="0">
                  <a:pos x="13" y="203"/>
                </a:cxn>
              </a:cxnLst>
              <a:rect l="0" t="0" r="r" b="b"/>
              <a:pathLst>
                <a:path w="525" h="535">
                  <a:moveTo>
                    <a:pt x="13" y="203"/>
                  </a:moveTo>
                  <a:lnTo>
                    <a:pt x="12" y="268"/>
                  </a:lnTo>
                  <a:lnTo>
                    <a:pt x="75" y="308"/>
                  </a:lnTo>
                  <a:lnTo>
                    <a:pt x="101" y="335"/>
                  </a:lnTo>
                  <a:lnTo>
                    <a:pt x="151" y="373"/>
                  </a:lnTo>
                  <a:lnTo>
                    <a:pt x="160" y="416"/>
                  </a:lnTo>
                  <a:lnTo>
                    <a:pt x="168" y="478"/>
                  </a:lnTo>
                  <a:lnTo>
                    <a:pt x="218" y="535"/>
                  </a:lnTo>
                  <a:lnTo>
                    <a:pt x="478" y="520"/>
                  </a:lnTo>
                  <a:lnTo>
                    <a:pt x="463" y="437"/>
                  </a:lnTo>
                  <a:lnTo>
                    <a:pt x="487" y="311"/>
                  </a:lnTo>
                  <a:lnTo>
                    <a:pt x="485" y="277"/>
                  </a:lnTo>
                  <a:lnTo>
                    <a:pt x="525" y="179"/>
                  </a:lnTo>
                  <a:lnTo>
                    <a:pt x="515" y="175"/>
                  </a:lnTo>
                  <a:lnTo>
                    <a:pt x="491" y="232"/>
                  </a:lnTo>
                  <a:lnTo>
                    <a:pt x="470" y="236"/>
                  </a:lnTo>
                  <a:lnTo>
                    <a:pt x="460" y="260"/>
                  </a:lnTo>
                  <a:lnTo>
                    <a:pt x="439" y="275"/>
                  </a:lnTo>
                  <a:lnTo>
                    <a:pt x="454" y="224"/>
                  </a:lnTo>
                  <a:lnTo>
                    <a:pt x="470" y="203"/>
                  </a:lnTo>
                  <a:lnTo>
                    <a:pt x="442" y="129"/>
                  </a:lnTo>
                  <a:lnTo>
                    <a:pt x="423" y="124"/>
                  </a:lnTo>
                  <a:lnTo>
                    <a:pt x="415" y="106"/>
                  </a:lnTo>
                  <a:lnTo>
                    <a:pt x="211" y="43"/>
                  </a:lnTo>
                  <a:lnTo>
                    <a:pt x="187" y="31"/>
                  </a:lnTo>
                  <a:lnTo>
                    <a:pt x="172" y="43"/>
                  </a:lnTo>
                  <a:lnTo>
                    <a:pt x="167" y="39"/>
                  </a:lnTo>
                  <a:lnTo>
                    <a:pt x="175" y="17"/>
                  </a:lnTo>
                  <a:lnTo>
                    <a:pt x="180" y="3"/>
                  </a:lnTo>
                  <a:lnTo>
                    <a:pt x="174" y="0"/>
                  </a:lnTo>
                  <a:lnTo>
                    <a:pt x="91" y="34"/>
                  </a:lnTo>
                  <a:lnTo>
                    <a:pt x="81" y="34"/>
                  </a:lnTo>
                  <a:lnTo>
                    <a:pt x="65" y="27"/>
                  </a:lnTo>
                  <a:lnTo>
                    <a:pt x="50" y="38"/>
                  </a:lnTo>
                  <a:lnTo>
                    <a:pt x="53" y="100"/>
                  </a:lnTo>
                  <a:lnTo>
                    <a:pt x="0" y="162"/>
                  </a:lnTo>
                  <a:lnTo>
                    <a:pt x="13" y="203"/>
                  </a:lnTo>
                  <a:lnTo>
                    <a:pt x="13" y="203"/>
                  </a:lnTo>
                  <a:close/>
                </a:path>
              </a:pathLst>
            </a:custGeom>
            <a:solidFill>
              <a:srgbClr val="000000"/>
            </a:solidFill>
            <a:ln w="9525">
              <a:noFill/>
              <a:round/>
              <a:headEnd/>
              <a:tailEnd/>
            </a:ln>
          </p:spPr>
          <p:txBody>
            <a:bodyPr>
              <a:prstTxWarp prst="textNoShape">
                <a:avLst/>
              </a:prstTxWarp>
            </a:bodyPr>
            <a:lstStyle/>
            <a:p>
              <a:endParaRPr lang="en-US"/>
            </a:p>
          </p:txBody>
        </p:sp>
        <p:sp>
          <p:nvSpPr>
            <p:cNvPr id="32806" name="Freeform 38"/>
            <p:cNvSpPr>
              <a:spLocks/>
            </p:cNvSpPr>
            <p:nvPr/>
          </p:nvSpPr>
          <p:spPr bwMode="auto">
            <a:xfrm>
              <a:off x="3876" y="1622"/>
              <a:ext cx="302" cy="532"/>
            </a:xfrm>
            <a:custGeom>
              <a:avLst/>
              <a:gdLst/>
              <a:ahLst/>
              <a:cxnLst>
                <a:cxn ang="0">
                  <a:pos x="7" y="279"/>
                </a:cxn>
                <a:cxn ang="0">
                  <a:pos x="46" y="193"/>
                </a:cxn>
                <a:cxn ang="0">
                  <a:pos x="34" y="160"/>
                </a:cxn>
                <a:cxn ang="0">
                  <a:pos x="100" y="108"/>
                </a:cxn>
                <a:cxn ang="0">
                  <a:pos x="114" y="70"/>
                </a:cxn>
                <a:cxn ang="0">
                  <a:pos x="65" y="15"/>
                </a:cxn>
                <a:cxn ang="0">
                  <a:pos x="325" y="0"/>
                </a:cxn>
                <a:cxn ang="0">
                  <a:pos x="331" y="39"/>
                </a:cxn>
                <a:cxn ang="0">
                  <a:pos x="358" y="89"/>
                </a:cxn>
                <a:cxn ang="0">
                  <a:pos x="381" y="349"/>
                </a:cxn>
                <a:cxn ang="0">
                  <a:pos x="375" y="404"/>
                </a:cxn>
                <a:cxn ang="0">
                  <a:pos x="388" y="435"/>
                </a:cxn>
                <a:cxn ang="0">
                  <a:pos x="374" y="494"/>
                </a:cxn>
                <a:cxn ang="0">
                  <a:pos x="353" y="520"/>
                </a:cxn>
                <a:cxn ang="0">
                  <a:pos x="343" y="561"/>
                </a:cxn>
                <a:cxn ang="0">
                  <a:pos x="355" y="577"/>
                </a:cxn>
                <a:cxn ang="0">
                  <a:pos x="344" y="599"/>
                </a:cxn>
                <a:cxn ang="0">
                  <a:pos x="350" y="609"/>
                </a:cxn>
                <a:cxn ang="0">
                  <a:pos x="319" y="621"/>
                </a:cxn>
                <a:cxn ang="0">
                  <a:pos x="312" y="664"/>
                </a:cxn>
                <a:cxn ang="0">
                  <a:pos x="267" y="651"/>
                </a:cxn>
                <a:cxn ang="0">
                  <a:pos x="245" y="682"/>
                </a:cxn>
                <a:cxn ang="0">
                  <a:pos x="231" y="678"/>
                </a:cxn>
                <a:cxn ang="0">
                  <a:pos x="215" y="651"/>
                </a:cxn>
                <a:cxn ang="0">
                  <a:pos x="191" y="584"/>
                </a:cxn>
                <a:cxn ang="0">
                  <a:pos x="133" y="549"/>
                </a:cxn>
                <a:cxn ang="0">
                  <a:pos x="120" y="515"/>
                </a:cxn>
                <a:cxn ang="0">
                  <a:pos x="139" y="461"/>
                </a:cxn>
                <a:cxn ang="0">
                  <a:pos x="124" y="451"/>
                </a:cxn>
                <a:cxn ang="0">
                  <a:pos x="86" y="451"/>
                </a:cxn>
                <a:cxn ang="0">
                  <a:pos x="77" y="418"/>
                </a:cxn>
                <a:cxn ang="0">
                  <a:pos x="14" y="353"/>
                </a:cxn>
                <a:cxn ang="0">
                  <a:pos x="0" y="299"/>
                </a:cxn>
                <a:cxn ang="0">
                  <a:pos x="7" y="279"/>
                </a:cxn>
                <a:cxn ang="0">
                  <a:pos x="7" y="279"/>
                </a:cxn>
              </a:cxnLst>
              <a:rect l="0" t="0" r="r" b="b"/>
              <a:pathLst>
                <a:path w="388" h="682">
                  <a:moveTo>
                    <a:pt x="7" y="279"/>
                  </a:moveTo>
                  <a:lnTo>
                    <a:pt x="46" y="193"/>
                  </a:lnTo>
                  <a:lnTo>
                    <a:pt x="34" y="160"/>
                  </a:lnTo>
                  <a:lnTo>
                    <a:pt x="100" y="108"/>
                  </a:lnTo>
                  <a:lnTo>
                    <a:pt x="114" y="70"/>
                  </a:lnTo>
                  <a:lnTo>
                    <a:pt x="65" y="15"/>
                  </a:lnTo>
                  <a:lnTo>
                    <a:pt x="325" y="0"/>
                  </a:lnTo>
                  <a:lnTo>
                    <a:pt x="331" y="39"/>
                  </a:lnTo>
                  <a:lnTo>
                    <a:pt x="358" y="89"/>
                  </a:lnTo>
                  <a:lnTo>
                    <a:pt x="381" y="349"/>
                  </a:lnTo>
                  <a:lnTo>
                    <a:pt x="375" y="404"/>
                  </a:lnTo>
                  <a:lnTo>
                    <a:pt x="388" y="435"/>
                  </a:lnTo>
                  <a:lnTo>
                    <a:pt x="374" y="494"/>
                  </a:lnTo>
                  <a:lnTo>
                    <a:pt x="353" y="520"/>
                  </a:lnTo>
                  <a:lnTo>
                    <a:pt x="343" y="561"/>
                  </a:lnTo>
                  <a:lnTo>
                    <a:pt x="355" y="577"/>
                  </a:lnTo>
                  <a:lnTo>
                    <a:pt x="344" y="599"/>
                  </a:lnTo>
                  <a:lnTo>
                    <a:pt x="350" y="609"/>
                  </a:lnTo>
                  <a:lnTo>
                    <a:pt x="319" y="621"/>
                  </a:lnTo>
                  <a:lnTo>
                    <a:pt x="312" y="664"/>
                  </a:lnTo>
                  <a:lnTo>
                    <a:pt x="267" y="651"/>
                  </a:lnTo>
                  <a:lnTo>
                    <a:pt x="245" y="682"/>
                  </a:lnTo>
                  <a:lnTo>
                    <a:pt x="231" y="678"/>
                  </a:lnTo>
                  <a:lnTo>
                    <a:pt x="215" y="651"/>
                  </a:lnTo>
                  <a:lnTo>
                    <a:pt x="191" y="584"/>
                  </a:lnTo>
                  <a:lnTo>
                    <a:pt x="133" y="549"/>
                  </a:lnTo>
                  <a:lnTo>
                    <a:pt x="120" y="515"/>
                  </a:lnTo>
                  <a:lnTo>
                    <a:pt x="139" y="461"/>
                  </a:lnTo>
                  <a:lnTo>
                    <a:pt x="124" y="451"/>
                  </a:lnTo>
                  <a:lnTo>
                    <a:pt x="86" y="451"/>
                  </a:lnTo>
                  <a:lnTo>
                    <a:pt x="77" y="418"/>
                  </a:lnTo>
                  <a:lnTo>
                    <a:pt x="14" y="353"/>
                  </a:lnTo>
                  <a:lnTo>
                    <a:pt x="0" y="299"/>
                  </a:lnTo>
                  <a:lnTo>
                    <a:pt x="7" y="279"/>
                  </a:lnTo>
                  <a:lnTo>
                    <a:pt x="7" y="279"/>
                  </a:lnTo>
                  <a:close/>
                </a:path>
              </a:pathLst>
            </a:custGeom>
            <a:solidFill>
              <a:srgbClr val="000000"/>
            </a:solidFill>
            <a:ln w="9525">
              <a:noFill/>
              <a:round/>
              <a:headEnd/>
              <a:tailEnd/>
            </a:ln>
          </p:spPr>
          <p:txBody>
            <a:bodyPr>
              <a:prstTxWarp prst="textNoShape">
                <a:avLst/>
              </a:prstTxWarp>
            </a:bodyPr>
            <a:lstStyle/>
            <a:p>
              <a:endParaRPr lang="en-US"/>
            </a:p>
          </p:txBody>
        </p:sp>
        <p:sp>
          <p:nvSpPr>
            <p:cNvPr id="32807" name="Freeform 39"/>
            <p:cNvSpPr>
              <a:spLocks/>
            </p:cNvSpPr>
            <p:nvPr/>
          </p:nvSpPr>
          <p:spPr bwMode="auto">
            <a:xfrm>
              <a:off x="4143" y="1670"/>
              <a:ext cx="238" cy="399"/>
            </a:xfrm>
            <a:custGeom>
              <a:avLst/>
              <a:gdLst/>
              <a:ahLst/>
              <a:cxnLst>
                <a:cxn ang="0">
                  <a:pos x="10" y="511"/>
                </a:cxn>
                <a:cxn ang="0">
                  <a:pos x="19" y="497"/>
                </a:cxn>
                <a:cxn ang="0">
                  <a:pos x="77" y="494"/>
                </a:cxn>
                <a:cxn ang="0">
                  <a:pos x="125" y="478"/>
                </a:cxn>
                <a:cxn ang="0">
                  <a:pos x="172" y="449"/>
                </a:cxn>
                <a:cxn ang="0">
                  <a:pos x="212" y="447"/>
                </a:cxn>
                <a:cxn ang="0">
                  <a:pos x="258" y="373"/>
                </a:cxn>
                <a:cxn ang="0">
                  <a:pos x="272" y="379"/>
                </a:cxn>
                <a:cxn ang="0">
                  <a:pos x="306" y="353"/>
                </a:cxn>
                <a:cxn ang="0">
                  <a:pos x="298" y="334"/>
                </a:cxn>
                <a:cxn ang="0">
                  <a:pos x="301" y="322"/>
                </a:cxn>
                <a:cxn ang="0">
                  <a:pos x="267" y="7"/>
                </a:cxn>
                <a:cxn ang="0">
                  <a:pos x="263" y="0"/>
                </a:cxn>
                <a:cxn ang="0">
                  <a:pos x="81" y="20"/>
                </a:cxn>
                <a:cxn ang="0">
                  <a:pos x="46" y="38"/>
                </a:cxn>
                <a:cxn ang="0">
                  <a:pos x="15" y="27"/>
                </a:cxn>
                <a:cxn ang="0">
                  <a:pos x="38" y="287"/>
                </a:cxn>
                <a:cxn ang="0">
                  <a:pos x="32" y="342"/>
                </a:cxn>
                <a:cxn ang="0">
                  <a:pos x="45" y="373"/>
                </a:cxn>
                <a:cxn ang="0">
                  <a:pos x="31" y="432"/>
                </a:cxn>
                <a:cxn ang="0">
                  <a:pos x="10" y="458"/>
                </a:cxn>
                <a:cxn ang="0">
                  <a:pos x="0" y="499"/>
                </a:cxn>
                <a:cxn ang="0">
                  <a:pos x="10" y="511"/>
                </a:cxn>
                <a:cxn ang="0">
                  <a:pos x="10" y="511"/>
                </a:cxn>
              </a:cxnLst>
              <a:rect l="0" t="0" r="r" b="b"/>
              <a:pathLst>
                <a:path w="306" h="511">
                  <a:moveTo>
                    <a:pt x="10" y="511"/>
                  </a:moveTo>
                  <a:lnTo>
                    <a:pt x="19" y="497"/>
                  </a:lnTo>
                  <a:lnTo>
                    <a:pt x="77" y="494"/>
                  </a:lnTo>
                  <a:lnTo>
                    <a:pt x="125" y="478"/>
                  </a:lnTo>
                  <a:lnTo>
                    <a:pt x="172" y="449"/>
                  </a:lnTo>
                  <a:lnTo>
                    <a:pt x="212" y="447"/>
                  </a:lnTo>
                  <a:lnTo>
                    <a:pt x="258" y="373"/>
                  </a:lnTo>
                  <a:lnTo>
                    <a:pt x="272" y="379"/>
                  </a:lnTo>
                  <a:lnTo>
                    <a:pt x="306" y="353"/>
                  </a:lnTo>
                  <a:lnTo>
                    <a:pt x="298" y="334"/>
                  </a:lnTo>
                  <a:lnTo>
                    <a:pt x="301" y="322"/>
                  </a:lnTo>
                  <a:lnTo>
                    <a:pt x="267" y="7"/>
                  </a:lnTo>
                  <a:lnTo>
                    <a:pt x="263" y="0"/>
                  </a:lnTo>
                  <a:lnTo>
                    <a:pt x="81" y="20"/>
                  </a:lnTo>
                  <a:lnTo>
                    <a:pt x="46" y="38"/>
                  </a:lnTo>
                  <a:lnTo>
                    <a:pt x="15" y="27"/>
                  </a:lnTo>
                  <a:lnTo>
                    <a:pt x="38" y="287"/>
                  </a:lnTo>
                  <a:lnTo>
                    <a:pt x="32" y="342"/>
                  </a:lnTo>
                  <a:lnTo>
                    <a:pt x="45" y="373"/>
                  </a:lnTo>
                  <a:lnTo>
                    <a:pt x="31" y="432"/>
                  </a:lnTo>
                  <a:lnTo>
                    <a:pt x="10" y="458"/>
                  </a:lnTo>
                  <a:lnTo>
                    <a:pt x="0" y="499"/>
                  </a:lnTo>
                  <a:lnTo>
                    <a:pt x="10" y="511"/>
                  </a:lnTo>
                  <a:lnTo>
                    <a:pt x="10" y="511"/>
                  </a:lnTo>
                  <a:close/>
                </a:path>
              </a:pathLst>
            </a:custGeom>
            <a:solidFill>
              <a:srgbClr val="000000"/>
            </a:solidFill>
            <a:ln w="9525">
              <a:noFill/>
              <a:round/>
              <a:headEnd/>
              <a:tailEnd/>
            </a:ln>
          </p:spPr>
          <p:txBody>
            <a:bodyPr>
              <a:prstTxWarp prst="textNoShape">
                <a:avLst/>
              </a:prstTxWarp>
            </a:bodyPr>
            <a:lstStyle/>
            <a:p>
              <a:endParaRPr lang="en-US"/>
            </a:p>
          </p:txBody>
        </p:sp>
        <p:sp>
          <p:nvSpPr>
            <p:cNvPr id="32808" name="Freeform 40"/>
            <p:cNvSpPr>
              <a:spLocks/>
            </p:cNvSpPr>
            <p:nvPr/>
          </p:nvSpPr>
          <p:spPr bwMode="auto">
            <a:xfrm>
              <a:off x="4053" y="1922"/>
              <a:ext cx="561" cy="279"/>
            </a:xfrm>
            <a:custGeom>
              <a:avLst/>
              <a:gdLst/>
              <a:ahLst/>
              <a:cxnLst>
                <a:cxn ang="0">
                  <a:pos x="5" y="339"/>
                </a:cxn>
                <a:cxn ang="0">
                  <a:pos x="23" y="337"/>
                </a:cxn>
                <a:cxn ang="0">
                  <a:pos x="28" y="299"/>
                </a:cxn>
                <a:cxn ang="0">
                  <a:pos x="18" y="298"/>
                </a:cxn>
                <a:cxn ang="0">
                  <a:pos x="40" y="267"/>
                </a:cxn>
                <a:cxn ang="0">
                  <a:pos x="85" y="280"/>
                </a:cxn>
                <a:cxn ang="0">
                  <a:pos x="92" y="237"/>
                </a:cxn>
                <a:cxn ang="0">
                  <a:pos x="123" y="225"/>
                </a:cxn>
                <a:cxn ang="0">
                  <a:pos x="117" y="215"/>
                </a:cxn>
                <a:cxn ang="0">
                  <a:pos x="135" y="175"/>
                </a:cxn>
                <a:cxn ang="0">
                  <a:pos x="193" y="172"/>
                </a:cxn>
                <a:cxn ang="0">
                  <a:pos x="241" y="156"/>
                </a:cxn>
                <a:cxn ang="0">
                  <a:pos x="272" y="136"/>
                </a:cxn>
                <a:cxn ang="0">
                  <a:pos x="288" y="127"/>
                </a:cxn>
                <a:cxn ang="0">
                  <a:pos x="328" y="125"/>
                </a:cxn>
                <a:cxn ang="0">
                  <a:pos x="374" y="51"/>
                </a:cxn>
                <a:cxn ang="0">
                  <a:pos x="388" y="57"/>
                </a:cxn>
                <a:cxn ang="0">
                  <a:pos x="422" y="31"/>
                </a:cxn>
                <a:cxn ang="0">
                  <a:pos x="414" y="12"/>
                </a:cxn>
                <a:cxn ang="0">
                  <a:pos x="417" y="0"/>
                </a:cxn>
                <a:cxn ang="0">
                  <a:pos x="448" y="0"/>
                </a:cxn>
                <a:cxn ang="0">
                  <a:pos x="469" y="7"/>
                </a:cxn>
                <a:cxn ang="0">
                  <a:pos x="531" y="43"/>
                </a:cxn>
                <a:cxn ang="0">
                  <a:pos x="576" y="41"/>
                </a:cxn>
                <a:cxn ang="0">
                  <a:pos x="596" y="27"/>
                </a:cxn>
                <a:cxn ang="0">
                  <a:pos x="645" y="58"/>
                </a:cxn>
                <a:cxn ang="0">
                  <a:pos x="662" y="117"/>
                </a:cxn>
                <a:cxn ang="0">
                  <a:pos x="719" y="158"/>
                </a:cxn>
                <a:cxn ang="0">
                  <a:pos x="691" y="189"/>
                </a:cxn>
                <a:cxn ang="0">
                  <a:pos x="641" y="237"/>
                </a:cxn>
                <a:cxn ang="0">
                  <a:pos x="641" y="248"/>
                </a:cxn>
                <a:cxn ang="0">
                  <a:pos x="571" y="293"/>
                </a:cxn>
                <a:cxn ang="0">
                  <a:pos x="174" y="329"/>
                </a:cxn>
                <a:cxn ang="0">
                  <a:pos x="131" y="327"/>
                </a:cxn>
                <a:cxn ang="0">
                  <a:pos x="133" y="348"/>
                </a:cxn>
                <a:cxn ang="0">
                  <a:pos x="0" y="358"/>
                </a:cxn>
                <a:cxn ang="0">
                  <a:pos x="5" y="339"/>
                </a:cxn>
                <a:cxn ang="0">
                  <a:pos x="5" y="339"/>
                </a:cxn>
              </a:cxnLst>
              <a:rect l="0" t="0" r="r" b="b"/>
              <a:pathLst>
                <a:path w="719" h="358">
                  <a:moveTo>
                    <a:pt x="5" y="339"/>
                  </a:moveTo>
                  <a:lnTo>
                    <a:pt x="23" y="337"/>
                  </a:lnTo>
                  <a:lnTo>
                    <a:pt x="28" y="299"/>
                  </a:lnTo>
                  <a:lnTo>
                    <a:pt x="18" y="298"/>
                  </a:lnTo>
                  <a:lnTo>
                    <a:pt x="40" y="267"/>
                  </a:lnTo>
                  <a:lnTo>
                    <a:pt x="85" y="280"/>
                  </a:lnTo>
                  <a:lnTo>
                    <a:pt x="92" y="237"/>
                  </a:lnTo>
                  <a:lnTo>
                    <a:pt x="123" y="225"/>
                  </a:lnTo>
                  <a:lnTo>
                    <a:pt x="117" y="215"/>
                  </a:lnTo>
                  <a:lnTo>
                    <a:pt x="135" y="175"/>
                  </a:lnTo>
                  <a:lnTo>
                    <a:pt x="193" y="172"/>
                  </a:lnTo>
                  <a:lnTo>
                    <a:pt x="241" y="156"/>
                  </a:lnTo>
                  <a:lnTo>
                    <a:pt x="272" y="136"/>
                  </a:lnTo>
                  <a:lnTo>
                    <a:pt x="288" y="127"/>
                  </a:lnTo>
                  <a:lnTo>
                    <a:pt x="328" y="125"/>
                  </a:lnTo>
                  <a:lnTo>
                    <a:pt x="374" y="51"/>
                  </a:lnTo>
                  <a:lnTo>
                    <a:pt x="388" y="57"/>
                  </a:lnTo>
                  <a:lnTo>
                    <a:pt x="422" y="31"/>
                  </a:lnTo>
                  <a:lnTo>
                    <a:pt x="414" y="12"/>
                  </a:lnTo>
                  <a:lnTo>
                    <a:pt x="417" y="0"/>
                  </a:lnTo>
                  <a:lnTo>
                    <a:pt x="448" y="0"/>
                  </a:lnTo>
                  <a:lnTo>
                    <a:pt x="469" y="7"/>
                  </a:lnTo>
                  <a:lnTo>
                    <a:pt x="531" y="43"/>
                  </a:lnTo>
                  <a:lnTo>
                    <a:pt x="576" y="41"/>
                  </a:lnTo>
                  <a:lnTo>
                    <a:pt x="596" y="27"/>
                  </a:lnTo>
                  <a:lnTo>
                    <a:pt x="645" y="58"/>
                  </a:lnTo>
                  <a:lnTo>
                    <a:pt x="662" y="117"/>
                  </a:lnTo>
                  <a:lnTo>
                    <a:pt x="719" y="158"/>
                  </a:lnTo>
                  <a:lnTo>
                    <a:pt x="691" y="189"/>
                  </a:lnTo>
                  <a:lnTo>
                    <a:pt x="641" y="237"/>
                  </a:lnTo>
                  <a:lnTo>
                    <a:pt x="641" y="248"/>
                  </a:lnTo>
                  <a:lnTo>
                    <a:pt x="571" y="293"/>
                  </a:lnTo>
                  <a:lnTo>
                    <a:pt x="174" y="329"/>
                  </a:lnTo>
                  <a:lnTo>
                    <a:pt x="131" y="327"/>
                  </a:lnTo>
                  <a:lnTo>
                    <a:pt x="133" y="348"/>
                  </a:lnTo>
                  <a:lnTo>
                    <a:pt x="0" y="358"/>
                  </a:lnTo>
                  <a:lnTo>
                    <a:pt x="5" y="339"/>
                  </a:lnTo>
                  <a:lnTo>
                    <a:pt x="5" y="339"/>
                  </a:lnTo>
                  <a:close/>
                </a:path>
              </a:pathLst>
            </a:custGeom>
            <a:solidFill>
              <a:srgbClr val="000000"/>
            </a:solidFill>
            <a:ln w="9525">
              <a:noFill/>
              <a:round/>
              <a:headEnd/>
              <a:tailEnd/>
            </a:ln>
          </p:spPr>
          <p:txBody>
            <a:bodyPr>
              <a:prstTxWarp prst="textNoShape">
                <a:avLst/>
              </a:prstTxWarp>
            </a:bodyPr>
            <a:lstStyle/>
            <a:p>
              <a:endParaRPr lang="en-US"/>
            </a:p>
          </p:txBody>
        </p:sp>
        <p:sp>
          <p:nvSpPr>
            <p:cNvPr id="32809" name="Freeform 41"/>
            <p:cNvSpPr>
              <a:spLocks/>
            </p:cNvSpPr>
            <p:nvPr/>
          </p:nvSpPr>
          <p:spPr bwMode="auto">
            <a:xfrm>
              <a:off x="3993" y="2130"/>
              <a:ext cx="657" cy="217"/>
            </a:xfrm>
            <a:custGeom>
              <a:avLst/>
              <a:gdLst/>
              <a:ahLst/>
              <a:cxnLst>
                <a:cxn ang="0">
                  <a:pos x="15" y="229"/>
                </a:cxn>
                <a:cxn ang="0">
                  <a:pos x="10" y="225"/>
                </a:cxn>
                <a:cxn ang="0">
                  <a:pos x="34" y="206"/>
                </a:cxn>
                <a:cxn ang="0">
                  <a:pos x="57" y="163"/>
                </a:cxn>
                <a:cxn ang="0">
                  <a:pos x="50" y="153"/>
                </a:cxn>
                <a:cxn ang="0">
                  <a:pos x="62" y="132"/>
                </a:cxn>
                <a:cxn ang="0">
                  <a:pos x="62" y="108"/>
                </a:cxn>
                <a:cxn ang="0">
                  <a:pos x="77" y="91"/>
                </a:cxn>
                <a:cxn ang="0">
                  <a:pos x="210" y="81"/>
                </a:cxn>
                <a:cxn ang="0">
                  <a:pos x="208" y="60"/>
                </a:cxn>
                <a:cxn ang="0">
                  <a:pos x="251" y="62"/>
                </a:cxn>
                <a:cxn ang="0">
                  <a:pos x="648" y="26"/>
                </a:cxn>
                <a:cxn ang="0">
                  <a:pos x="844" y="0"/>
                </a:cxn>
                <a:cxn ang="0">
                  <a:pos x="809" y="67"/>
                </a:cxn>
                <a:cxn ang="0">
                  <a:pos x="754" y="79"/>
                </a:cxn>
                <a:cxn ang="0">
                  <a:pos x="730" y="112"/>
                </a:cxn>
                <a:cxn ang="0">
                  <a:pos x="634" y="168"/>
                </a:cxn>
                <a:cxn ang="0">
                  <a:pos x="629" y="189"/>
                </a:cxn>
                <a:cxn ang="0">
                  <a:pos x="604" y="201"/>
                </a:cxn>
                <a:cxn ang="0">
                  <a:pos x="604" y="229"/>
                </a:cxn>
                <a:cxn ang="0">
                  <a:pos x="474" y="243"/>
                </a:cxn>
                <a:cxn ang="0">
                  <a:pos x="212" y="267"/>
                </a:cxn>
                <a:cxn ang="0">
                  <a:pos x="0" y="279"/>
                </a:cxn>
                <a:cxn ang="0">
                  <a:pos x="15" y="229"/>
                </a:cxn>
                <a:cxn ang="0">
                  <a:pos x="15" y="229"/>
                </a:cxn>
              </a:cxnLst>
              <a:rect l="0" t="0" r="r" b="b"/>
              <a:pathLst>
                <a:path w="844" h="279">
                  <a:moveTo>
                    <a:pt x="15" y="229"/>
                  </a:moveTo>
                  <a:lnTo>
                    <a:pt x="10" y="225"/>
                  </a:lnTo>
                  <a:lnTo>
                    <a:pt x="34" y="206"/>
                  </a:lnTo>
                  <a:lnTo>
                    <a:pt x="57" y="163"/>
                  </a:lnTo>
                  <a:lnTo>
                    <a:pt x="50" y="153"/>
                  </a:lnTo>
                  <a:lnTo>
                    <a:pt x="62" y="132"/>
                  </a:lnTo>
                  <a:lnTo>
                    <a:pt x="62" y="108"/>
                  </a:lnTo>
                  <a:lnTo>
                    <a:pt x="77" y="91"/>
                  </a:lnTo>
                  <a:lnTo>
                    <a:pt x="210" y="81"/>
                  </a:lnTo>
                  <a:lnTo>
                    <a:pt x="208" y="60"/>
                  </a:lnTo>
                  <a:lnTo>
                    <a:pt x="251" y="62"/>
                  </a:lnTo>
                  <a:lnTo>
                    <a:pt x="648" y="26"/>
                  </a:lnTo>
                  <a:lnTo>
                    <a:pt x="844" y="0"/>
                  </a:lnTo>
                  <a:lnTo>
                    <a:pt x="809" y="67"/>
                  </a:lnTo>
                  <a:lnTo>
                    <a:pt x="754" y="79"/>
                  </a:lnTo>
                  <a:lnTo>
                    <a:pt x="730" y="112"/>
                  </a:lnTo>
                  <a:lnTo>
                    <a:pt x="634" y="168"/>
                  </a:lnTo>
                  <a:lnTo>
                    <a:pt x="629" y="189"/>
                  </a:lnTo>
                  <a:lnTo>
                    <a:pt x="604" y="201"/>
                  </a:lnTo>
                  <a:lnTo>
                    <a:pt x="604" y="229"/>
                  </a:lnTo>
                  <a:lnTo>
                    <a:pt x="474" y="243"/>
                  </a:lnTo>
                  <a:lnTo>
                    <a:pt x="212" y="267"/>
                  </a:lnTo>
                  <a:lnTo>
                    <a:pt x="0" y="279"/>
                  </a:lnTo>
                  <a:lnTo>
                    <a:pt x="15" y="229"/>
                  </a:lnTo>
                  <a:lnTo>
                    <a:pt x="15" y="229"/>
                  </a:lnTo>
                  <a:close/>
                </a:path>
              </a:pathLst>
            </a:custGeom>
            <a:solidFill>
              <a:srgbClr val="000000"/>
            </a:solidFill>
            <a:ln w="9525">
              <a:noFill/>
              <a:round/>
              <a:headEnd/>
              <a:tailEnd/>
            </a:ln>
          </p:spPr>
          <p:txBody>
            <a:bodyPr>
              <a:prstTxWarp prst="textNoShape">
                <a:avLst/>
              </a:prstTxWarp>
            </a:bodyPr>
            <a:lstStyle/>
            <a:p>
              <a:endParaRPr lang="en-US"/>
            </a:p>
          </p:txBody>
        </p:sp>
        <p:sp>
          <p:nvSpPr>
            <p:cNvPr id="32810" name="Freeform 42"/>
            <p:cNvSpPr>
              <a:spLocks/>
            </p:cNvSpPr>
            <p:nvPr/>
          </p:nvSpPr>
          <p:spPr bwMode="auto">
            <a:xfrm>
              <a:off x="3903" y="2338"/>
              <a:ext cx="273" cy="462"/>
            </a:xfrm>
            <a:custGeom>
              <a:avLst/>
              <a:gdLst/>
              <a:ahLst/>
              <a:cxnLst>
                <a:cxn ang="0">
                  <a:pos x="24" y="413"/>
                </a:cxn>
                <a:cxn ang="0">
                  <a:pos x="59" y="366"/>
                </a:cxn>
                <a:cxn ang="0">
                  <a:pos x="47" y="354"/>
                </a:cxn>
                <a:cxn ang="0">
                  <a:pos x="35" y="260"/>
                </a:cxn>
                <a:cxn ang="0">
                  <a:pos x="28" y="194"/>
                </a:cxn>
                <a:cxn ang="0">
                  <a:pos x="54" y="122"/>
                </a:cxn>
                <a:cxn ang="0">
                  <a:pos x="92" y="70"/>
                </a:cxn>
                <a:cxn ang="0">
                  <a:pos x="88" y="56"/>
                </a:cxn>
                <a:cxn ang="0">
                  <a:pos x="116" y="12"/>
                </a:cxn>
                <a:cxn ang="0">
                  <a:pos x="328" y="0"/>
                </a:cxn>
                <a:cxn ang="0">
                  <a:pos x="338" y="10"/>
                </a:cxn>
                <a:cxn ang="0">
                  <a:pos x="328" y="378"/>
                </a:cxn>
                <a:cxn ang="0">
                  <a:pos x="352" y="556"/>
                </a:cxn>
                <a:cxn ang="0">
                  <a:pos x="343" y="564"/>
                </a:cxn>
                <a:cxn ang="0">
                  <a:pos x="297" y="554"/>
                </a:cxn>
                <a:cxn ang="0">
                  <a:pos x="229" y="592"/>
                </a:cxn>
                <a:cxn ang="0">
                  <a:pos x="195" y="535"/>
                </a:cxn>
                <a:cxn ang="0">
                  <a:pos x="200" y="494"/>
                </a:cxn>
                <a:cxn ang="0">
                  <a:pos x="0" y="502"/>
                </a:cxn>
                <a:cxn ang="0">
                  <a:pos x="24" y="413"/>
                </a:cxn>
                <a:cxn ang="0">
                  <a:pos x="24" y="413"/>
                </a:cxn>
              </a:cxnLst>
              <a:rect l="0" t="0" r="r" b="b"/>
              <a:pathLst>
                <a:path w="352" h="592">
                  <a:moveTo>
                    <a:pt x="24" y="413"/>
                  </a:moveTo>
                  <a:lnTo>
                    <a:pt x="59" y="366"/>
                  </a:lnTo>
                  <a:lnTo>
                    <a:pt x="47" y="354"/>
                  </a:lnTo>
                  <a:lnTo>
                    <a:pt x="35" y="260"/>
                  </a:lnTo>
                  <a:lnTo>
                    <a:pt x="28" y="194"/>
                  </a:lnTo>
                  <a:lnTo>
                    <a:pt x="54" y="122"/>
                  </a:lnTo>
                  <a:lnTo>
                    <a:pt x="92" y="70"/>
                  </a:lnTo>
                  <a:lnTo>
                    <a:pt x="88" y="56"/>
                  </a:lnTo>
                  <a:lnTo>
                    <a:pt x="116" y="12"/>
                  </a:lnTo>
                  <a:lnTo>
                    <a:pt x="328" y="0"/>
                  </a:lnTo>
                  <a:lnTo>
                    <a:pt x="338" y="10"/>
                  </a:lnTo>
                  <a:lnTo>
                    <a:pt x="328" y="378"/>
                  </a:lnTo>
                  <a:lnTo>
                    <a:pt x="352" y="556"/>
                  </a:lnTo>
                  <a:lnTo>
                    <a:pt x="343" y="564"/>
                  </a:lnTo>
                  <a:lnTo>
                    <a:pt x="297" y="554"/>
                  </a:lnTo>
                  <a:lnTo>
                    <a:pt x="229" y="592"/>
                  </a:lnTo>
                  <a:lnTo>
                    <a:pt x="195" y="535"/>
                  </a:lnTo>
                  <a:lnTo>
                    <a:pt x="200" y="494"/>
                  </a:lnTo>
                  <a:lnTo>
                    <a:pt x="0" y="502"/>
                  </a:lnTo>
                  <a:lnTo>
                    <a:pt x="24" y="413"/>
                  </a:lnTo>
                  <a:lnTo>
                    <a:pt x="24" y="413"/>
                  </a:lnTo>
                  <a:close/>
                </a:path>
              </a:pathLst>
            </a:custGeom>
            <a:solidFill>
              <a:srgbClr val="000000"/>
            </a:solidFill>
            <a:ln w="9525">
              <a:noFill/>
              <a:round/>
              <a:headEnd/>
              <a:tailEnd/>
            </a:ln>
          </p:spPr>
          <p:txBody>
            <a:bodyPr>
              <a:prstTxWarp prst="textNoShape">
                <a:avLst/>
              </a:prstTxWarp>
            </a:bodyPr>
            <a:lstStyle/>
            <a:p>
              <a:endParaRPr lang="en-US"/>
            </a:p>
          </p:txBody>
        </p:sp>
        <p:sp>
          <p:nvSpPr>
            <p:cNvPr id="32811" name="Freeform 43"/>
            <p:cNvSpPr>
              <a:spLocks/>
            </p:cNvSpPr>
            <p:nvPr/>
          </p:nvSpPr>
          <p:spPr bwMode="auto">
            <a:xfrm>
              <a:off x="4158" y="2320"/>
              <a:ext cx="295" cy="467"/>
            </a:xfrm>
            <a:custGeom>
              <a:avLst/>
              <a:gdLst/>
              <a:ahLst/>
              <a:cxnLst>
                <a:cxn ang="0">
                  <a:pos x="10" y="34"/>
                </a:cxn>
                <a:cxn ang="0">
                  <a:pos x="0" y="402"/>
                </a:cxn>
                <a:cxn ang="0">
                  <a:pos x="24" y="580"/>
                </a:cxn>
                <a:cxn ang="0">
                  <a:pos x="50" y="587"/>
                </a:cxn>
                <a:cxn ang="0">
                  <a:pos x="72" y="573"/>
                </a:cxn>
                <a:cxn ang="0">
                  <a:pos x="88" y="587"/>
                </a:cxn>
                <a:cxn ang="0">
                  <a:pos x="65" y="599"/>
                </a:cxn>
                <a:cxn ang="0">
                  <a:pos x="119" y="585"/>
                </a:cxn>
                <a:cxn ang="0">
                  <a:pos x="129" y="568"/>
                </a:cxn>
                <a:cxn ang="0">
                  <a:pos x="122" y="559"/>
                </a:cxn>
                <a:cxn ang="0">
                  <a:pos x="125" y="544"/>
                </a:cxn>
                <a:cxn ang="0">
                  <a:pos x="100" y="521"/>
                </a:cxn>
                <a:cxn ang="0">
                  <a:pos x="101" y="501"/>
                </a:cxn>
                <a:cxn ang="0">
                  <a:pos x="377" y="477"/>
                </a:cxn>
                <a:cxn ang="0">
                  <a:pos x="353" y="384"/>
                </a:cxn>
                <a:cxn ang="0">
                  <a:pos x="368" y="327"/>
                </a:cxn>
                <a:cxn ang="0">
                  <a:pos x="332" y="253"/>
                </a:cxn>
                <a:cxn ang="0">
                  <a:pos x="262" y="0"/>
                </a:cxn>
                <a:cxn ang="0">
                  <a:pos x="0" y="24"/>
                </a:cxn>
                <a:cxn ang="0">
                  <a:pos x="10" y="34"/>
                </a:cxn>
                <a:cxn ang="0">
                  <a:pos x="10" y="34"/>
                </a:cxn>
              </a:cxnLst>
              <a:rect l="0" t="0" r="r" b="b"/>
              <a:pathLst>
                <a:path w="377" h="599">
                  <a:moveTo>
                    <a:pt x="10" y="34"/>
                  </a:moveTo>
                  <a:lnTo>
                    <a:pt x="0" y="402"/>
                  </a:lnTo>
                  <a:lnTo>
                    <a:pt x="24" y="580"/>
                  </a:lnTo>
                  <a:lnTo>
                    <a:pt x="50" y="587"/>
                  </a:lnTo>
                  <a:lnTo>
                    <a:pt x="72" y="573"/>
                  </a:lnTo>
                  <a:lnTo>
                    <a:pt x="88" y="587"/>
                  </a:lnTo>
                  <a:lnTo>
                    <a:pt x="65" y="599"/>
                  </a:lnTo>
                  <a:lnTo>
                    <a:pt x="119" y="585"/>
                  </a:lnTo>
                  <a:lnTo>
                    <a:pt x="129" y="568"/>
                  </a:lnTo>
                  <a:lnTo>
                    <a:pt x="122" y="559"/>
                  </a:lnTo>
                  <a:lnTo>
                    <a:pt x="125" y="544"/>
                  </a:lnTo>
                  <a:lnTo>
                    <a:pt x="100" y="521"/>
                  </a:lnTo>
                  <a:lnTo>
                    <a:pt x="101" y="501"/>
                  </a:lnTo>
                  <a:lnTo>
                    <a:pt x="377" y="477"/>
                  </a:lnTo>
                  <a:lnTo>
                    <a:pt x="353" y="384"/>
                  </a:lnTo>
                  <a:lnTo>
                    <a:pt x="368" y="327"/>
                  </a:lnTo>
                  <a:lnTo>
                    <a:pt x="332" y="253"/>
                  </a:lnTo>
                  <a:lnTo>
                    <a:pt x="262" y="0"/>
                  </a:lnTo>
                  <a:lnTo>
                    <a:pt x="0" y="24"/>
                  </a:lnTo>
                  <a:lnTo>
                    <a:pt x="10" y="34"/>
                  </a:lnTo>
                  <a:lnTo>
                    <a:pt x="10" y="34"/>
                  </a:lnTo>
                  <a:close/>
                </a:path>
              </a:pathLst>
            </a:custGeom>
            <a:solidFill>
              <a:srgbClr val="000000"/>
            </a:solidFill>
            <a:ln w="9525">
              <a:noFill/>
              <a:round/>
              <a:headEnd/>
              <a:tailEnd/>
            </a:ln>
          </p:spPr>
          <p:txBody>
            <a:bodyPr>
              <a:prstTxWarp prst="textNoShape">
                <a:avLst/>
              </a:prstTxWarp>
            </a:bodyPr>
            <a:lstStyle/>
            <a:p>
              <a:endParaRPr lang="en-US"/>
            </a:p>
          </p:txBody>
        </p:sp>
        <p:sp>
          <p:nvSpPr>
            <p:cNvPr id="32812" name="Freeform 44"/>
            <p:cNvSpPr>
              <a:spLocks/>
            </p:cNvSpPr>
            <p:nvPr/>
          </p:nvSpPr>
          <p:spPr bwMode="auto">
            <a:xfrm>
              <a:off x="4363" y="2296"/>
              <a:ext cx="414" cy="424"/>
            </a:xfrm>
            <a:custGeom>
              <a:avLst/>
              <a:gdLst/>
              <a:ahLst/>
              <a:cxnLst>
                <a:cxn ang="0">
                  <a:pos x="70" y="283"/>
                </a:cxn>
                <a:cxn ang="0">
                  <a:pos x="106" y="357"/>
                </a:cxn>
                <a:cxn ang="0">
                  <a:pos x="91" y="414"/>
                </a:cxn>
                <a:cxn ang="0">
                  <a:pos x="115" y="507"/>
                </a:cxn>
                <a:cxn ang="0">
                  <a:pos x="134" y="539"/>
                </a:cxn>
                <a:cxn ang="0">
                  <a:pos x="420" y="522"/>
                </a:cxn>
                <a:cxn ang="0">
                  <a:pos x="423" y="543"/>
                </a:cxn>
                <a:cxn ang="0">
                  <a:pos x="441" y="544"/>
                </a:cxn>
                <a:cxn ang="0">
                  <a:pos x="434" y="500"/>
                </a:cxn>
                <a:cxn ang="0">
                  <a:pos x="446" y="488"/>
                </a:cxn>
                <a:cxn ang="0">
                  <a:pos x="487" y="494"/>
                </a:cxn>
                <a:cxn ang="0">
                  <a:pos x="494" y="463"/>
                </a:cxn>
                <a:cxn ang="0">
                  <a:pos x="489" y="420"/>
                </a:cxn>
                <a:cxn ang="0">
                  <a:pos x="506" y="408"/>
                </a:cxn>
                <a:cxn ang="0">
                  <a:pos x="532" y="326"/>
                </a:cxn>
                <a:cxn ang="0">
                  <a:pos x="513" y="322"/>
                </a:cxn>
                <a:cxn ang="0">
                  <a:pos x="444" y="215"/>
                </a:cxn>
                <a:cxn ang="0">
                  <a:pos x="296" y="81"/>
                </a:cxn>
                <a:cxn ang="0">
                  <a:pos x="230" y="40"/>
                </a:cxn>
                <a:cxn ang="0">
                  <a:pos x="251" y="0"/>
                </a:cxn>
                <a:cxn ang="0">
                  <a:pos x="130" y="16"/>
                </a:cxn>
                <a:cxn ang="0">
                  <a:pos x="0" y="30"/>
                </a:cxn>
                <a:cxn ang="0">
                  <a:pos x="70" y="283"/>
                </a:cxn>
                <a:cxn ang="0">
                  <a:pos x="70" y="283"/>
                </a:cxn>
              </a:cxnLst>
              <a:rect l="0" t="0" r="r" b="b"/>
              <a:pathLst>
                <a:path w="532" h="544">
                  <a:moveTo>
                    <a:pt x="70" y="283"/>
                  </a:moveTo>
                  <a:lnTo>
                    <a:pt x="106" y="357"/>
                  </a:lnTo>
                  <a:lnTo>
                    <a:pt x="91" y="414"/>
                  </a:lnTo>
                  <a:lnTo>
                    <a:pt x="115" y="507"/>
                  </a:lnTo>
                  <a:lnTo>
                    <a:pt x="134" y="539"/>
                  </a:lnTo>
                  <a:lnTo>
                    <a:pt x="420" y="522"/>
                  </a:lnTo>
                  <a:lnTo>
                    <a:pt x="423" y="543"/>
                  </a:lnTo>
                  <a:lnTo>
                    <a:pt x="441" y="544"/>
                  </a:lnTo>
                  <a:lnTo>
                    <a:pt x="434" y="500"/>
                  </a:lnTo>
                  <a:lnTo>
                    <a:pt x="446" y="488"/>
                  </a:lnTo>
                  <a:lnTo>
                    <a:pt x="487" y="494"/>
                  </a:lnTo>
                  <a:lnTo>
                    <a:pt x="494" y="463"/>
                  </a:lnTo>
                  <a:lnTo>
                    <a:pt x="489" y="420"/>
                  </a:lnTo>
                  <a:lnTo>
                    <a:pt x="506" y="408"/>
                  </a:lnTo>
                  <a:lnTo>
                    <a:pt x="532" y="326"/>
                  </a:lnTo>
                  <a:lnTo>
                    <a:pt x="513" y="322"/>
                  </a:lnTo>
                  <a:lnTo>
                    <a:pt x="444" y="215"/>
                  </a:lnTo>
                  <a:lnTo>
                    <a:pt x="296" y="81"/>
                  </a:lnTo>
                  <a:lnTo>
                    <a:pt x="230" y="40"/>
                  </a:lnTo>
                  <a:lnTo>
                    <a:pt x="251" y="0"/>
                  </a:lnTo>
                  <a:lnTo>
                    <a:pt x="130" y="16"/>
                  </a:lnTo>
                  <a:lnTo>
                    <a:pt x="0" y="30"/>
                  </a:lnTo>
                  <a:lnTo>
                    <a:pt x="70" y="283"/>
                  </a:lnTo>
                  <a:lnTo>
                    <a:pt x="70" y="283"/>
                  </a:lnTo>
                  <a:close/>
                </a:path>
              </a:pathLst>
            </a:custGeom>
            <a:solidFill>
              <a:srgbClr val="000000"/>
            </a:solidFill>
            <a:ln w="9525">
              <a:noFill/>
              <a:round/>
              <a:headEnd/>
              <a:tailEnd/>
            </a:ln>
          </p:spPr>
          <p:txBody>
            <a:bodyPr>
              <a:prstTxWarp prst="textNoShape">
                <a:avLst/>
              </a:prstTxWarp>
            </a:bodyPr>
            <a:lstStyle/>
            <a:p>
              <a:endParaRPr lang="en-US"/>
            </a:p>
          </p:txBody>
        </p:sp>
        <p:sp>
          <p:nvSpPr>
            <p:cNvPr id="32813" name="Freeform 45"/>
            <p:cNvSpPr>
              <a:spLocks/>
            </p:cNvSpPr>
            <p:nvPr/>
          </p:nvSpPr>
          <p:spPr bwMode="auto">
            <a:xfrm>
              <a:off x="4236" y="2677"/>
              <a:ext cx="700" cy="514"/>
            </a:xfrm>
            <a:custGeom>
              <a:avLst/>
              <a:gdLst/>
              <a:ahLst/>
              <a:cxnLst>
                <a:cxn ang="0">
                  <a:pos x="0" y="63"/>
                </a:cxn>
                <a:cxn ang="0">
                  <a:pos x="25" y="86"/>
                </a:cxn>
                <a:cxn ang="0">
                  <a:pos x="22" y="101"/>
                </a:cxn>
                <a:cxn ang="0">
                  <a:pos x="29" y="110"/>
                </a:cxn>
                <a:cxn ang="0">
                  <a:pos x="19" y="127"/>
                </a:cxn>
                <a:cxn ang="0">
                  <a:pos x="124" y="91"/>
                </a:cxn>
                <a:cxn ang="0">
                  <a:pos x="258" y="175"/>
                </a:cxn>
                <a:cxn ang="0">
                  <a:pos x="368" y="117"/>
                </a:cxn>
                <a:cxn ang="0">
                  <a:pos x="432" y="130"/>
                </a:cxn>
                <a:cxn ang="0">
                  <a:pos x="513" y="210"/>
                </a:cxn>
                <a:cxn ang="0">
                  <a:pos x="541" y="210"/>
                </a:cxn>
                <a:cxn ang="0">
                  <a:pos x="568" y="265"/>
                </a:cxn>
                <a:cxn ang="0">
                  <a:pos x="561" y="370"/>
                </a:cxn>
                <a:cxn ang="0">
                  <a:pos x="580" y="382"/>
                </a:cxn>
                <a:cxn ang="0">
                  <a:pos x="584" y="363"/>
                </a:cxn>
                <a:cxn ang="0">
                  <a:pos x="609" y="363"/>
                </a:cxn>
                <a:cxn ang="0">
                  <a:pos x="584" y="413"/>
                </a:cxn>
                <a:cxn ang="0">
                  <a:pos x="653" y="482"/>
                </a:cxn>
                <a:cxn ang="0">
                  <a:pos x="663" y="461"/>
                </a:cxn>
                <a:cxn ang="0">
                  <a:pos x="668" y="511"/>
                </a:cxn>
                <a:cxn ang="0">
                  <a:pos x="690" y="521"/>
                </a:cxn>
                <a:cxn ang="0">
                  <a:pos x="715" y="580"/>
                </a:cxn>
                <a:cxn ang="0">
                  <a:pos x="737" y="580"/>
                </a:cxn>
                <a:cxn ang="0">
                  <a:pos x="790" y="635"/>
                </a:cxn>
                <a:cxn ang="0">
                  <a:pos x="820" y="639"/>
                </a:cxn>
                <a:cxn ang="0">
                  <a:pos x="820" y="647"/>
                </a:cxn>
                <a:cxn ang="0">
                  <a:pos x="799" y="661"/>
                </a:cxn>
                <a:cxn ang="0">
                  <a:pos x="845" y="656"/>
                </a:cxn>
                <a:cxn ang="0">
                  <a:pos x="875" y="642"/>
                </a:cxn>
                <a:cxn ang="0">
                  <a:pos x="890" y="566"/>
                </a:cxn>
                <a:cxn ang="0">
                  <a:pos x="899" y="570"/>
                </a:cxn>
                <a:cxn ang="0">
                  <a:pos x="890" y="463"/>
                </a:cxn>
                <a:cxn ang="0">
                  <a:pos x="880" y="432"/>
                </a:cxn>
                <a:cxn ang="0">
                  <a:pos x="783" y="277"/>
                </a:cxn>
                <a:cxn ang="0">
                  <a:pos x="708" y="130"/>
                </a:cxn>
                <a:cxn ang="0">
                  <a:pos x="661" y="10"/>
                </a:cxn>
                <a:cxn ang="0">
                  <a:pos x="649" y="6"/>
                </a:cxn>
                <a:cxn ang="0">
                  <a:pos x="608" y="0"/>
                </a:cxn>
                <a:cxn ang="0">
                  <a:pos x="596" y="12"/>
                </a:cxn>
                <a:cxn ang="0">
                  <a:pos x="603" y="56"/>
                </a:cxn>
                <a:cxn ang="0">
                  <a:pos x="585" y="55"/>
                </a:cxn>
                <a:cxn ang="0">
                  <a:pos x="582" y="34"/>
                </a:cxn>
                <a:cxn ang="0">
                  <a:pos x="296" y="51"/>
                </a:cxn>
                <a:cxn ang="0">
                  <a:pos x="277" y="19"/>
                </a:cxn>
                <a:cxn ang="0">
                  <a:pos x="1" y="43"/>
                </a:cxn>
                <a:cxn ang="0">
                  <a:pos x="0" y="63"/>
                </a:cxn>
                <a:cxn ang="0">
                  <a:pos x="0" y="63"/>
                </a:cxn>
              </a:cxnLst>
              <a:rect l="0" t="0" r="r" b="b"/>
              <a:pathLst>
                <a:path w="899" h="661">
                  <a:moveTo>
                    <a:pt x="0" y="63"/>
                  </a:moveTo>
                  <a:lnTo>
                    <a:pt x="25" y="86"/>
                  </a:lnTo>
                  <a:lnTo>
                    <a:pt x="22" y="101"/>
                  </a:lnTo>
                  <a:lnTo>
                    <a:pt x="29" y="110"/>
                  </a:lnTo>
                  <a:lnTo>
                    <a:pt x="19" y="127"/>
                  </a:lnTo>
                  <a:lnTo>
                    <a:pt x="124" y="91"/>
                  </a:lnTo>
                  <a:lnTo>
                    <a:pt x="258" y="175"/>
                  </a:lnTo>
                  <a:lnTo>
                    <a:pt x="368" y="117"/>
                  </a:lnTo>
                  <a:lnTo>
                    <a:pt x="432" y="130"/>
                  </a:lnTo>
                  <a:lnTo>
                    <a:pt x="513" y="210"/>
                  </a:lnTo>
                  <a:lnTo>
                    <a:pt x="541" y="210"/>
                  </a:lnTo>
                  <a:lnTo>
                    <a:pt x="568" y="265"/>
                  </a:lnTo>
                  <a:lnTo>
                    <a:pt x="561" y="370"/>
                  </a:lnTo>
                  <a:lnTo>
                    <a:pt x="580" y="382"/>
                  </a:lnTo>
                  <a:lnTo>
                    <a:pt x="584" y="363"/>
                  </a:lnTo>
                  <a:lnTo>
                    <a:pt x="609" y="363"/>
                  </a:lnTo>
                  <a:lnTo>
                    <a:pt x="584" y="413"/>
                  </a:lnTo>
                  <a:lnTo>
                    <a:pt x="653" y="482"/>
                  </a:lnTo>
                  <a:lnTo>
                    <a:pt x="663" y="461"/>
                  </a:lnTo>
                  <a:lnTo>
                    <a:pt x="668" y="511"/>
                  </a:lnTo>
                  <a:lnTo>
                    <a:pt x="690" y="521"/>
                  </a:lnTo>
                  <a:lnTo>
                    <a:pt x="715" y="580"/>
                  </a:lnTo>
                  <a:lnTo>
                    <a:pt x="737" y="580"/>
                  </a:lnTo>
                  <a:lnTo>
                    <a:pt x="790" y="635"/>
                  </a:lnTo>
                  <a:lnTo>
                    <a:pt x="820" y="639"/>
                  </a:lnTo>
                  <a:lnTo>
                    <a:pt x="820" y="647"/>
                  </a:lnTo>
                  <a:lnTo>
                    <a:pt x="799" y="661"/>
                  </a:lnTo>
                  <a:lnTo>
                    <a:pt x="845" y="656"/>
                  </a:lnTo>
                  <a:lnTo>
                    <a:pt x="875" y="642"/>
                  </a:lnTo>
                  <a:lnTo>
                    <a:pt x="890" y="566"/>
                  </a:lnTo>
                  <a:lnTo>
                    <a:pt x="899" y="570"/>
                  </a:lnTo>
                  <a:lnTo>
                    <a:pt x="890" y="463"/>
                  </a:lnTo>
                  <a:lnTo>
                    <a:pt x="880" y="432"/>
                  </a:lnTo>
                  <a:lnTo>
                    <a:pt x="783" y="277"/>
                  </a:lnTo>
                  <a:lnTo>
                    <a:pt x="708" y="130"/>
                  </a:lnTo>
                  <a:lnTo>
                    <a:pt x="661" y="10"/>
                  </a:lnTo>
                  <a:lnTo>
                    <a:pt x="649" y="6"/>
                  </a:lnTo>
                  <a:lnTo>
                    <a:pt x="608" y="0"/>
                  </a:lnTo>
                  <a:lnTo>
                    <a:pt x="596" y="12"/>
                  </a:lnTo>
                  <a:lnTo>
                    <a:pt x="603" y="56"/>
                  </a:lnTo>
                  <a:lnTo>
                    <a:pt x="585" y="55"/>
                  </a:lnTo>
                  <a:lnTo>
                    <a:pt x="582" y="34"/>
                  </a:lnTo>
                  <a:lnTo>
                    <a:pt x="296" y="51"/>
                  </a:lnTo>
                  <a:lnTo>
                    <a:pt x="277" y="19"/>
                  </a:lnTo>
                  <a:lnTo>
                    <a:pt x="1" y="43"/>
                  </a:lnTo>
                  <a:lnTo>
                    <a:pt x="0" y="63"/>
                  </a:lnTo>
                  <a:lnTo>
                    <a:pt x="0" y="63"/>
                  </a:lnTo>
                  <a:close/>
                </a:path>
              </a:pathLst>
            </a:custGeom>
            <a:solidFill>
              <a:srgbClr val="000000"/>
            </a:solidFill>
            <a:ln w="9525">
              <a:noFill/>
              <a:round/>
              <a:headEnd/>
              <a:tailEnd/>
            </a:ln>
          </p:spPr>
          <p:txBody>
            <a:bodyPr>
              <a:prstTxWarp prst="textNoShape">
                <a:avLst/>
              </a:prstTxWarp>
            </a:bodyPr>
            <a:lstStyle/>
            <a:p>
              <a:endParaRPr lang="en-US"/>
            </a:p>
          </p:txBody>
        </p:sp>
        <p:sp>
          <p:nvSpPr>
            <p:cNvPr id="32814" name="Freeform 46"/>
            <p:cNvSpPr>
              <a:spLocks/>
            </p:cNvSpPr>
            <p:nvPr/>
          </p:nvSpPr>
          <p:spPr bwMode="auto">
            <a:xfrm>
              <a:off x="4812" y="3235"/>
              <a:ext cx="38" cy="22"/>
            </a:xfrm>
            <a:custGeom>
              <a:avLst/>
              <a:gdLst/>
              <a:ahLst/>
              <a:cxnLst>
                <a:cxn ang="0">
                  <a:pos x="0" y="26"/>
                </a:cxn>
                <a:cxn ang="0">
                  <a:pos x="5" y="14"/>
                </a:cxn>
                <a:cxn ang="0">
                  <a:pos x="19" y="10"/>
                </a:cxn>
                <a:cxn ang="0">
                  <a:pos x="41" y="0"/>
                </a:cxn>
                <a:cxn ang="0">
                  <a:pos x="48" y="9"/>
                </a:cxn>
                <a:cxn ang="0">
                  <a:pos x="24" y="16"/>
                </a:cxn>
                <a:cxn ang="0">
                  <a:pos x="15" y="16"/>
                </a:cxn>
                <a:cxn ang="0">
                  <a:pos x="15" y="28"/>
                </a:cxn>
                <a:cxn ang="0">
                  <a:pos x="0" y="26"/>
                </a:cxn>
                <a:cxn ang="0">
                  <a:pos x="0" y="26"/>
                </a:cxn>
              </a:cxnLst>
              <a:rect l="0" t="0" r="r" b="b"/>
              <a:pathLst>
                <a:path w="48" h="28">
                  <a:moveTo>
                    <a:pt x="0" y="26"/>
                  </a:moveTo>
                  <a:lnTo>
                    <a:pt x="5" y="14"/>
                  </a:lnTo>
                  <a:lnTo>
                    <a:pt x="19" y="10"/>
                  </a:lnTo>
                  <a:lnTo>
                    <a:pt x="41" y="0"/>
                  </a:lnTo>
                  <a:lnTo>
                    <a:pt x="48" y="9"/>
                  </a:lnTo>
                  <a:lnTo>
                    <a:pt x="24" y="16"/>
                  </a:lnTo>
                  <a:lnTo>
                    <a:pt x="15" y="16"/>
                  </a:lnTo>
                  <a:lnTo>
                    <a:pt x="15" y="28"/>
                  </a:lnTo>
                  <a:lnTo>
                    <a:pt x="0" y="26"/>
                  </a:lnTo>
                  <a:lnTo>
                    <a:pt x="0" y="26"/>
                  </a:lnTo>
                  <a:close/>
                </a:path>
              </a:pathLst>
            </a:custGeom>
            <a:solidFill>
              <a:srgbClr val="000000"/>
            </a:solidFill>
            <a:ln w="9525">
              <a:noFill/>
              <a:round/>
              <a:headEnd/>
              <a:tailEnd/>
            </a:ln>
          </p:spPr>
          <p:txBody>
            <a:bodyPr>
              <a:prstTxWarp prst="textNoShape">
                <a:avLst/>
              </a:prstTxWarp>
            </a:bodyPr>
            <a:lstStyle/>
            <a:p>
              <a:endParaRPr lang="en-US"/>
            </a:p>
          </p:txBody>
        </p:sp>
        <p:sp>
          <p:nvSpPr>
            <p:cNvPr id="32815" name="Freeform 47"/>
            <p:cNvSpPr>
              <a:spLocks/>
            </p:cNvSpPr>
            <p:nvPr/>
          </p:nvSpPr>
          <p:spPr bwMode="auto">
            <a:xfrm>
              <a:off x="4859" y="3207"/>
              <a:ext cx="48" cy="32"/>
            </a:xfrm>
            <a:custGeom>
              <a:avLst/>
              <a:gdLst/>
              <a:ahLst/>
              <a:cxnLst>
                <a:cxn ang="0">
                  <a:pos x="5" y="41"/>
                </a:cxn>
                <a:cxn ang="0">
                  <a:pos x="62" y="0"/>
                </a:cxn>
                <a:cxn ang="0">
                  <a:pos x="0" y="36"/>
                </a:cxn>
                <a:cxn ang="0">
                  <a:pos x="5" y="41"/>
                </a:cxn>
                <a:cxn ang="0">
                  <a:pos x="5" y="41"/>
                </a:cxn>
              </a:cxnLst>
              <a:rect l="0" t="0" r="r" b="b"/>
              <a:pathLst>
                <a:path w="62" h="41">
                  <a:moveTo>
                    <a:pt x="5" y="41"/>
                  </a:moveTo>
                  <a:lnTo>
                    <a:pt x="62" y="0"/>
                  </a:lnTo>
                  <a:lnTo>
                    <a:pt x="0" y="36"/>
                  </a:lnTo>
                  <a:lnTo>
                    <a:pt x="5" y="41"/>
                  </a:lnTo>
                  <a:lnTo>
                    <a:pt x="5" y="41"/>
                  </a:lnTo>
                  <a:close/>
                </a:path>
              </a:pathLst>
            </a:custGeom>
            <a:solidFill>
              <a:srgbClr val="000000"/>
            </a:solidFill>
            <a:ln w="9525">
              <a:noFill/>
              <a:round/>
              <a:headEnd/>
              <a:tailEnd/>
            </a:ln>
          </p:spPr>
          <p:txBody>
            <a:bodyPr>
              <a:prstTxWarp prst="textNoShape">
                <a:avLst/>
              </a:prstTxWarp>
            </a:bodyPr>
            <a:lstStyle/>
            <a:p>
              <a:endParaRPr lang="en-US"/>
            </a:p>
          </p:txBody>
        </p:sp>
        <p:sp>
          <p:nvSpPr>
            <p:cNvPr id="32816" name="Freeform 48"/>
            <p:cNvSpPr>
              <a:spLocks/>
            </p:cNvSpPr>
            <p:nvPr/>
          </p:nvSpPr>
          <p:spPr bwMode="auto">
            <a:xfrm>
              <a:off x="4910" y="3178"/>
              <a:ext cx="13" cy="27"/>
            </a:xfrm>
            <a:custGeom>
              <a:avLst/>
              <a:gdLst/>
              <a:ahLst/>
              <a:cxnLst>
                <a:cxn ang="0">
                  <a:pos x="5" y="36"/>
                </a:cxn>
                <a:cxn ang="0">
                  <a:pos x="12" y="26"/>
                </a:cxn>
                <a:cxn ang="0">
                  <a:pos x="17" y="0"/>
                </a:cxn>
                <a:cxn ang="0">
                  <a:pos x="8" y="24"/>
                </a:cxn>
                <a:cxn ang="0">
                  <a:pos x="0" y="33"/>
                </a:cxn>
                <a:cxn ang="0">
                  <a:pos x="5" y="36"/>
                </a:cxn>
                <a:cxn ang="0">
                  <a:pos x="5" y="36"/>
                </a:cxn>
              </a:cxnLst>
              <a:rect l="0" t="0" r="r" b="b"/>
              <a:pathLst>
                <a:path w="17" h="36">
                  <a:moveTo>
                    <a:pt x="5" y="36"/>
                  </a:moveTo>
                  <a:lnTo>
                    <a:pt x="12" y="26"/>
                  </a:lnTo>
                  <a:lnTo>
                    <a:pt x="17" y="0"/>
                  </a:lnTo>
                  <a:lnTo>
                    <a:pt x="8" y="24"/>
                  </a:lnTo>
                  <a:lnTo>
                    <a:pt x="0" y="33"/>
                  </a:lnTo>
                  <a:lnTo>
                    <a:pt x="5" y="36"/>
                  </a:lnTo>
                  <a:lnTo>
                    <a:pt x="5" y="36"/>
                  </a:lnTo>
                  <a:close/>
                </a:path>
              </a:pathLst>
            </a:custGeom>
            <a:solidFill>
              <a:srgbClr val="000000"/>
            </a:solidFill>
            <a:ln w="9525">
              <a:noFill/>
              <a:round/>
              <a:headEnd/>
              <a:tailEnd/>
            </a:ln>
          </p:spPr>
          <p:txBody>
            <a:bodyPr>
              <a:prstTxWarp prst="textNoShape">
                <a:avLst/>
              </a:prstTxWarp>
            </a:bodyPr>
            <a:lstStyle/>
            <a:p>
              <a:endParaRPr lang="en-US"/>
            </a:p>
          </p:txBody>
        </p:sp>
        <p:sp>
          <p:nvSpPr>
            <p:cNvPr id="32817" name="Freeform 49"/>
            <p:cNvSpPr>
              <a:spLocks/>
            </p:cNvSpPr>
            <p:nvPr/>
          </p:nvSpPr>
          <p:spPr bwMode="auto">
            <a:xfrm>
              <a:off x="4351" y="1612"/>
              <a:ext cx="324" cy="355"/>
            </a:xfrm>
            <a:custGeom>
              <a:avLst/>
              <a:gdLst/>
              <a:ahLst/>
              <a:cxnLst>
                <a:cxn ang="0">
                  <a:pos x="0" y="83"/>
                </a:cxn>
                <a:cxn ang="0">
                  <a:pos x="34" y="398"/>
                </a:cxn>
                <a:cxn ang="0">
                  <a:pos x="86" y="405"/>
                </a:cxn>
                <a:cxn ang="0">
                  <a:pos x="148" y="441"/>
                </a:cxn>
                <a:cxn ang="0">
                  <a:pos x="193" y="439"/>
                </a:cxn>
                <a:cxn ang="0">
                  <a:pos x="213" y="425"/>
                </a:cxn>
                <a:cxn ang="0">
                  <a:pos x="262" y="456"/>
                </a:cxn>
                <a:cxn ang="0">
                  <a:pos x="293" y="429"/>
                </a:cxn>
                <a:cxn ang="0">
                  <a:pos x="298" y="381"/>
                </a:cxn>
                <a:cxn ang="0">
                  <a:pos x="318" y="389"/>
                </a:cxn>
                <a:cxn ang="0">
                  <a:pos x="327" y="350"/>
                </a:cxn>
                <a:cxn ang="0">
                  <a:pos x="398" y="289"/>
                </a:cxn>
                <a:cxn ang="0">
                  <a:pos x="410" y="189"/>
                </a:cxn>
                <a:cxn ang="0">
                  <a:pos x="401" y="169"/>
                </a:cxn>
                <a:cxn ang="0">
                  <a:pos x="415" y="158"/>
                </a:cxn>
                <a:cxn ang="0">
                  <a:pos x="389" y="0"/>
                </a:cxn>
                <a:cxn ang="0">
                  <a:pos x="318" y="36"/>
                </a:cxn>
                <a:cxn ang="0">
                  <a:pos x="282" y="74"/>
                </a:cxn>
                <a:cxn ang="0">
                  <a:pos x="256" y="76"/>
                </a:cxn>
                <a:cxn ang="0">
                  <a:pos x="217" y="96"/>
                </a:cxn>
                <a:cxn ang="0">
                  <a:pos x="126" y="64"/>
                </a:cxn>
                <a:cxn ang="0">
                  <a:pos x="0" y="83"/>
                </a:cxn>
                <a:cxn ang="0">
                  <a:pos x="0" y="83"/>
                </a:cxn>
              </a:cxnLst>
              <a:rect l="0" t="0" r="r" b="b"/>
              <a:pathLst>
                <a:path w="415" h="456">
                  <a:moveTo>
                    <a:pt x="0" y="83"/>
                  </a:moveTo>
                  <a:lnTo>
                    <a:pt x="34" y="398"/>
                  </a:lnTo>
                  <a:lnTo>
                    <a:pt x="86" y="405"/>
                  </a:lnTo>
                  <a:lnTo>
                    <a:pt x="148" y="441"/>
                  </a:lnTo>
                  <a:lnTo>
                    <a:pt x="193" y="439"/>
                  </a:lnTo>
                  <a:lnTo>
                    <a:pt x="213" y="425"/>
                  </a:lnTo>
                  <a:lnTo>
                    <a:pt x="262" y="456"/>
                  </a:lnTo>
                  <a:lnTo>
                    <a:pt x="293" y="429"/>
                  </a:lnTo>
                  <a:lnTo>
                    <a:pt x="298" y="381"/>
                  </a:lnTo>
                  <a:lnTo>
                    <a:pt x="318" y="389"/>
                  </a:lnTo>
                  <a:lnTo>
                    <a:pt x="327" y="350"/>
                  </a:lnTo>
                  <a:lnTo>
                    <a:pt x="398" y="289"/>
                  </a:lnTo>
                  <a:lnTo>
                    <a:pt x="410" y="189"/>
                  </a:lnTo>
                  <a:lnTo>
                    <a:pt x="401" y="169"/>
                  </a:lnTo>
                  <a:lnTo>
                    <a:pt x="415" y="158"/>
                  </a:lnTo>
                  <a:lnTo>
                    <a:pt x="389" y="0"/>
                  </a:lnTo>
                  <a:lnTo>
                    <a:pt x="318" y="36"/>
                  </a:lnTo>
                  <a:lnTo>
                    <a:pt x="282" y="74"/>
                  </a:lnTo>
                  <a:lnTo>
                    <a:pt x="256" y="76"/>
                  </a:lnTo>
                  <a:lnTo>
                    <a:pt x="217" y="96"/>
                  </a:lnTo>
                  <a:lnTo>
                    <a:pt x="126" y="64"/>
                  </a:lnTo>
                  <a:lnTo>
                    <a:pt x="0" y="83"/>
                  </a:lnTo>
                  <a:lnTo>
                    <a:pt x="0" y="83"/>
                  </a:lnTo>
                  <a:close/>
                </a:path>
              </a:pathLst>
            </a:custGeom>
            <a:solidFill>
              <a:srgbClr val="000000"/>
            </a:solidFill>
            <a:ln w="9525">
              <a:noFill/>
              <a:round/>
              <a:headEnd/>
              <a:tailEnd/>
            </a:ln>
          </p:spPr>
          <p:txBody>
            <a:bodyPr>
              <a:prstTxWarp prst="textNoShape">
                <a:avLst/>
              </a:prstTxWarp>
            </a:bodyPr>
            <a:lstStyle/>
            <a:p>
              <a:endParaRPr lang="en-US"/>
            </a:p>
          </p:txBody>
        </p:sp>
        <p:sp>
          <p:nvSpPr>
            <p:cNvPr id="32818" name="Freeform 50"/>
            <p:cNvSpPr>
              <a:spLocks/>
            </p:cNvSpPr>
            <p:nvPr/>
          </p:nvSpPr>
          <p:spPr bwMode="auto">
            <a:xfrm>
              <a:off x="4556" y="1735"/>
              <a:ext cx="345" cy="334"/>
            </a:xfrm>
            <a:custGeom>
              <a:avLst/>
              <a:gdLst/>
              <a:ahLst/>
              <a:cxnLst>
                <a:cxn ang="0">
                  <a:pos x="0" y="298"/>
                </a:cxn>
                <a:cxn ang="0">
                  <a:pos x="17" y="357"/>
                </a:cxn>
                <a:cxn ang="0">
                  <a:pos x="74" y="398"/>
                </a:cxn>
                <a:cxn ang="0">
                  <a:pos x="101" y="429"/>
                </a:cxn>
                <a:cxn ang="0">
                  <a:pos x="186" y="396"/>
                </a:cxn>
                <a:cxn ang="0">
                  <a:pos x="224" y="390"/>
                </a:cxn>
                <a:cxn ang="0">
                  <a:pos x="244" y="365"/>
                </a:cxn>
                <a:cxn ang="0">
                  <a:pos x="277" y="236"/>
                </a:cxn>
                <a:cxn ang="0">
                  <a:pos x="313" y="252"/>
                </a:cxn>
                <a:cxn ang="0">
                  <a:pos x="382" y="111"/>
                </a:cxn>
                <a:cxn ang="0">
                  <a:pos x="435" y="142"/>
                </a:cxn>
                <a:cxn ang="0">
                  <a:pos x="444" y="116"/>
                </a:cxn>
                <a:cxn ang="0">
                  <a:pos x="406" y="86"/>
                </a:cxn>
                <a:cxn ang="0">
                  <a:pos x="377" y="90"/>
                </a:cxn>
                <a:cxn ang="0">
                  <a:pos x="367" y="105"/>
                </a:cxn>
                <a:cxn ang="0">
                  <a:pos x="313" y="121"/>
                </a:cxn>
                <a:cxn ang="0">
                  <a:pos x="279" y="159"/>
                </a:cxn>
                <a:cxn ang="0">
                  <a:pos x="267" y="97"/>
                </a:cxn>
                <a:cxn ang="0">
                  <a:pos x="172" y="114"/>
                </a:cxn>
                <a:cxn ang="0">
                  <a:pos x="153" y="0"/>
                </a:cxn>
                <a:cxn ang="0">
                  <a:pos x="139" y="11"/>
                </a:cxn>
                <a:cxn ang="0">
                  <a:pos x="148" y="31"/>
                </a:cxn>
                <a:cxn ang="0">
                  <a:pos x="136" y="131"/>
                </a:cxn>
                <a:cxn ang="0">
                  <a:pos x="65" y="192"/>
                </a:cxn>
                <a:cxn ang="0">
                  <a:pos x="56" y="231"/>
                </a:cxn>
                <a:cxn ang="0">
                  <a:pos x="36" y="223"/>
                </a:cxn>
                <a:cxn ang="0">
                  <a:pos x="31" y="271"/>
                </a:cxn>
                <a:cxn ang="0">
                  <a:pos x="0" y="298"/>
                </a:cxn>
                <a:cxn ang="0">
                  <a:pos x="0" y="298"/>
                </a:cxn>
                <a:cxn ang="0">
                  <a:pos x="0" y="298"/>
                </a:cxn>
              </a:cxnLst>
              <a:rect l="0" t="0" r="r" b="b"/>
              <a:pathLst>
                <a:path w="444" h="429">
                  <a:moveTo>
                    <a:pt x="0" y="298"/>
                  </a:moveTo>
                  <a:lnTo>
                    <a:pt x="17" y="357"/>
                  </a:lnTo>
                  <a:lnTo>
                    <a:pt x="74" y="398"/>
                  </a:lnTo>
                  <a:lnTo>
                    <a:pt x="101" y="429"/>
                  </a:lnTo>
                  <a:lnTo>
                    <a:pt x="186" y="396"/>
                  </a:lnTo>
                  <a:lnTo>
                    <a:pt x="224" y="390"/>
                  </a:lnTo>
                  <a:lnTo>
                    <a:pt x="244" y="365"/>
                  </a:lnTo>
                  <a:lnTo>
                    <a:pt x="277" y="236"/>
                  </a:lnTo>
                  <a:lnTo>
                    <a:pt x="313" y="252"/>
                  </a:lnTo>
                  <a:lnTo>
                    <a:pt x="382" y="111"/>
                  </a:lnTo>
                  <a:lnTo>
                    <a:pt x="435" y="142"/>
                  </a:lnTo>
                  <a:lnTo>
                    <a:pt x="444" y="116"/>
                  </a:lnTo>
                  <a:lnTo>
                    <a:pt x="406" y="86"/>
                  </a:lnTo>
                  <a:lnTo>
                    <a:pt x="377" y="90"/>
                  </a:lnTo>
                  <a:lnTo>
                    <a:pt x="367" y="105"/>
                  </a:lnTo>
                  <a:lnTo>
                    <a:pt x="313" y="121"/>
                  </a:lnTo>
                  <a:lnTo>
                    <a:pt x="279" y="159"/>
                  </a:lnTo>
                  <a:lnTo>
                    <a:pt x="267" y="97"/>
                  </a:lnTo>
                  <a:lnTo>
                    <a:pt x="172" y="114"/>
                  </a:lnTo>
                  <a:lnTo>
                    <a:pt x="153" y="0"/>
                  </a:lnTo>
                  <a:lnTo>
                    <a:pt x="139" y="11"/>
                  </a:lnTo>
                  <a:lnTo>
                    <a:pt x="148" y="31"/>
                  </a:lnTo>
                  <a:lnTo>
                    <a:pt x="136" y="131"/>
                  </a:lnTo>
                  <a:lnTo>
                    <a:pt x="65" y="192"/>
                  </a:lnTo>
                  <a:lnTo>
                    <a:pt x="56" y="231"/>
                  </a:lnTo>
                  <a:lnTo>
                    <a:pt x="36" y="223"/>
                  </a:lnTo>
                  <a:lnTo>
                    <a:pt x="31" y="271"/>
                  </a:lnTo>
                  <a:lnTo>
                    <a:pt x="0" y="298"/>
                  </a:lnTo>
                  <a:lnTo>
                    <a:pt x="0" y="298"/>
                  </a:lnTo>
                  <a:lnTo>
                    <a:pt x="0" y="298"/>
                  </a:lnTo>
                  <a:close/>
                </a:path>
              </a:pathLst>
            </a:custGeom>
            <a:solidFill>
              <a:srgbClr val="000000"/>
            </a:solidFill>
            <a:ln w="9525">
              <a:noFill/>
              <a:round/>
              <a:headEnd/>
              <a:tailEnd/>
            </a:ln>
          </p:spPr>
          <p:txBody>
            <a:bodyPr>
              <a:prstTxWarp prst="textNoShape">
                <a:avLst/>
              </a:prstTxWarp>
            </a:bodyPr>
            <a:lstStyle/>
            <a:p>
              <a:endParaRPr lang="en-US"/>
            </a:p>
          </p:txBody>
        </p:sp>
        <p:sp>
          <p:nvSpPr>
            <p:cNvPr id="32819" name="Freeform 51"/>
            <p:cNvSpPr>
              <a:spLocks/>
            </p:cNvSpPr>
            <p:nvPr/>
          </p:nvSpPr>
          <p:spPr bwMode="auto">
            <a:xfrm>
              <a:off x="4764" y="1761"/>
              <a:ext cx="351" cy="169"/>
            </a:xfrm>
            <a:custGeom>
              <a:avLst/>
              <a:gdLst/>
              <a:ahLst/>
              <a:cxnLst>
                <a:cxn ang="0">
                  <a:pos x="0" y="64"/>
                </a:cxn>
                <a:cxn ang="0">
                  <a:pos x="12" y="126"/>
                </a:cxn>
                <a:cxn ang="0">
                  <a:pos x="46" y="88"/>
                </a:cxn>
                <a:cxn ang="0">
                  <a:pos x="100" y="72"/>
                </a:cxn>
                <a:cxn ang="0">
                  <a:pos x="110" y="57"/>
                </a:cxn>
                <a:cxn ang="0">
                  <a:pos x="139" y="53"/>
                </a:cxn>
                <a:cxn ang="0">
                  <a:pos x="177" y="83"/>
                </a:cxn>
                <a:cxn ang="0">
                  <a:pos x="203" y="90"/>
                </a:cxn>
                <a:cxn ang="0">
                  <a:pos x="251" y="134"/>
                </a:cxn>
                <a:cxn ang="0">
                  <a:pos x="234" y="176"/>
                </a:cxn>
                <a:cxn ang="0">
                  <a:pos x="241" y="195"/>
                </a:cxn>
                <a:cxn ang="0">
                  <a:pos x="261" y="186"/>
                </a:cxn>
                <a:cxn ang="0">
                  <a:pos x="280" y="186"/>
                </a:cxn>
                <a:cxn ang="0">
                  <a:pos x="291" y="198"/>
                </a:cxn>
                <a:cxn ang="0">
                  <a:pos x="313" y="198"/>
                </a:cxn>
                <a:cxn ang="0">
                  <a:pos x="322" y="195"/>
                </a:cxn>
                <a:cxn ang="0">
                  <a:pos x="306" y="157"/>
                </a:cxn>
                <a:cxn ang="0">
                  <a:pos x="305" y="88"/>
                </a:cxn>
                <a:cxn ang="0">
                  <a:pos x="286" y="78"/>
                </a:cxn>
                <a:cxn ang="0">
                  <a:pos x="322" y="45"/>
                </a:cxn>
                <a:cxn ang="0">
                  <a:pos x="324" y="26"/>
                </a:cxn>
                <a:cxn ang="0">
                  <a:pos x="344" y="28"/>
                </a:cxn>
                <a:cxn ang="0">
                  <a:pos x="318" y="71"/>
                </a:cxn>
                <a:cxn ang="0">
                  <a:pos x="334" y="121"/>
                </a:cxn>
                <a:cxn ang="0">
                  <a:pos x="341" y="136"/>
                </a:cxn>
                <a:cxn ang="0">
                  <a:pos x="351" y="143"/>
                </a:cxn>
                <a:cxn ang="0">
                  <a:pos x="330" y="141"/>
                </a:cxn>
                <a:cxn ang="0">
                  <a:pos x="337" y="172"/>
                </a:cxn>
                <a:cxn ang="0">
                  <a:pos x="373" y="195"/>
                </a:cxn>
                <a:cxn ang="0">
                  <a:pos x="382" y="198"/>
                </a:cxn>
                <a:cxn ang="0">
                  <a:pos x="392" y="198"/>
                </a:cxn>
                <a:cxn ang="0">
                  <a:pos x="387" y="217"/>
                </a:cxn>
                <a:cxn ang="0">
                  <a:pos x="432" y="195"/>
                </a:cxn>
                <a:cxn ang="0">
                  <a:pos x="441" y="167"/>
                </a:cxn>
                <a:cxn ang="0">
                  <a:pos x="451" y="138"/>
                </a:cxn>
                <a:cxn ang="0">
                  <a:pos x="387" y="150"/>
                </a:cxn>
                <a:cxn ang="0">
                  <a:pos x="346" y="0"/>
                </a:cxn>
                <a:cxn ang="0">
                  <a:pos x="0" y="64"/>
                </a:cxn>
                <a:cxn ang="0">
                  <a:pos x="0" y="64"/>
                </a:cxn>
                <a:cxn ang="0">
                  <a:pos x="0" y="64"/>
                </a:cxn>
              </a:cxnLst>
              <a:rect l="0" t="0" r="r" b="b"/>
              <a:pathLst>
                <a:path w="451" h="217">
                  <a:moveTo>
                    <a:pt x="0" y="64"/>
                  </a:moveTo>
                  <a:lnTo>
                    <a:pt x="12" y="126"/>
                  </a:lnTo>
                  <a:lnTo>
                    <a:pt x="46" y="88"/>
                  </a:lnTo>
                  <a:lnTo>
                    <a:pt x="100" y="72"/>
                  </a:lnTo>
                  <a:lnTo>
                    <a:pt x="110" y="57"/>
                  </a:lnTo>
                  <a:lnTo>
                    <a:pt x="139" y="53"/>
                  </a:lnTo>
                  <a:lnTo>
                    <a:pt x="177" y="83"/>
                  </a:lnTo>
                  <a:lnTo>
                    <a:pt x="203" y="90"/>
                  </a:lnTo>
                  <a:lnTo>
                    <a:pt x="251" y="134"/>
                  </a:lnTo>
                  <a:lnTo>
                    <a:pt x="234" y="176"/>
                  </a:lnTo>
                  <a:lnTo>
                    <a:pt x="241" y="195"/>
                  </a:lnTo>
                  <a:lnTo>
                    <a:pt x="261" y="186"/>
                  </a:lnTo>
                  <a:lnTo>
                    <a:pt x="280" y="186"/>
                  </a:lnTo>
                  <a:lnTo>
                    <a:pt x="291" y="198"/>
                  </a:lnTo>
                  <a:lnTo>
                    <a:pt x="313" y="198"/>
                  </a:lnTo>
                  <a:lnTo>
                    <a:pt x="322" y="195"/>
                  </a:lnTo>
                  <a:lnTo>
                    <a:pt x="306" y="157"/>
                  </a:lnTo>
                  <a:lnTo>
                    <a:pt x="305" y="88"/>
                  </a:lnTo>
                  <a:lnTo>
                    <a:pt x="286" y="78"/>
                  </a:lnTo>
                  <a:lnTo>
                    <a:pt x="322" y="45"/>
                  </a:lnTo>
                  <a:lnTo>
                    <a:pt x="324" y="26"/>
                  </a:lnTo>
                  <a:lnTo>
                    <a:pt x="344" y="28"/>
                  </a:lnTo>
                  <a:lnTo>
                    <a:pt x="318" y="71"/>
                  </a:lnTo>
                  <a:lnTo>
                    <a:pt x="334" y="121"/>
                  </a:lnTo>
                  <a:lnTo>
                    <a:pt x="341" y="136"/>
                  </a:lnTo>
                  <a:lnTo>
                    <a:pt x="351" y="143"/>
                  </a:lnTo>
                  <a:lnTo>
                    <a:pt x="330" y="141"/>
                  </a:lnTo>
                  <a:lnTo>
                    <a:pt x="337" y="172"/>
                  </a:lnTo>
                  <a:lnTo>
                    <a:pt x="373" y="195"/>
                  </a:lnTo>
                  <a:lnTo>
                    <a:pt x="382" y="198"/>
                  </a:lnTo>
                  <a:lnTo>
                    <a:pt x="392" y="198"/>
                  </a:lnTo>
                  <a:lnTo>
                    <a:pt x="387" y="217"/>
                  </a:lnTo>
                  <a:lnTo>
                    <a:pt x="432" y="195"/>
                  </a:lnTo>
                  <a:lnTo>
                    <a:pt x="441" y="167"/>
                  </a:lnTo>
                  <a:lnTo>
                    <a:pt x="451" y="138"/>
                  </a:lnTo>
                  <a:lnTo>
                    <a:pt x="387" y="150"/>
                  </a:lnTo>
                  <a:lnTo>
                    <a:pt x="346" y="0"/>
                  </a:lnTo>
                  <a:lnTo>
                    <a:pt x="0" y="64"/>
                  </a:lnTo>
                  <a:lnTo>
                    <a:pt x="0" y="64"/>
                  </a:lnTo>
                  <a:lnTo>
                    <a:pt x="0" y="64"/>
                  </a:lnTo>
                  <a:close/>
                </a:path>
              </a:pathLst>
            </a:custGeom>
            <a:solidFill>
              <a:srgbClr val="000000"/>
            </a:solidFill>
            <a:ln w="9525">
              <a:noFill/>
              <a:round/>
              <a:headEnd/>
              <a:tailEnd/>
            </a:ln>
          </p:spPr>
          <p:txBody>
            <a:bodyPr>
              <a:prstTxWarp prst="textNoShape">
                <a:avLst/>
              </a:prstTxWarp>
            </a:bodyPr>
            <a:lstStyle/>
            <a:p>
              <a:endParaRPr lang="en-US"/>
            </a:p>
          </p:txBody>
        </p:sp>
        <p:sp>
          <p:nvSpPr>
            <p:cNvPr id="32820" name="Freeform 52"/>
            <p:cNvSpPr>
              <a:spLocks/>
            </p:cNvSpPr>
            <p:nvPr/>
          </p:nvSpPr>
          <p:spPr bwMode="auto">
            <a:xfrm>
              <a:off x="4498" y="1822"/>
              <a:ext cx="595" cy="329"/>
            </a:xfrm>
            <a:custGeom>
              <a:avLst/>
              <a:gdLst/>
              <a:ahLst/>
              <a:cxnLst>
                <a:cxn ang="0">
                  <a:pos x="70" y="377"/>
                </a:cxn>
                <a:cxn ang="0">
                  <a:pos x="70" y="366"/>
                </a:cxn>
                <a:cxn ang="0">
                  <a:pos x="120" y="318"/>
                </a:cxn>
                <a:cxn ang="0">
                  <a:pos x="148" y="287"/>
                </a:cxn>
                <a:cxn ang="0">
                  <a:pos x="175" y="318"/>
                </a:cxn>
                <a:cxn ang="0">
                  <a:pos x="260" y="285"/>
                </a:cxn>
                <a:cxn ang="0">
                  <a:pos x="298" y="279"/>
                </a:cxn>
                <a:cxn ang="0">
                  <a:pos x="318" y="254"/>
                </a:cxn>
                <a:cxn ang="0">
                  <a:pos x="351" y="125"/>
                </a:cxn>
                <a:cxn ang="0">
                  <a:pos x="387" y="141"/>
                </a:cxn>
                <a:cxn ang="0">
                  <a:pos x="456" y="0"/>
                </a:cxn>
                <a:cxn ang="0">
                  <a:pos x="509" y="31"/>
                </a:cxn>
                <a:cxn ang="0">
                  <a:pos x="518" y="5"/>
                </a:cxn>
                <a:cxn ang="0">
                  <a:pos x="544" y="12"/>
                </a:cxn>
                <a:cxn ang="0">
                  <a:pos x="592" y="56"/>
                </a:cxn>
                <a:cxn ang="0">
                  <a:pos x="575" y="98"/>
                </a:cxn>
                <a:cxn ang="0">
                  <a:pos x="582" y="117"/>
                </a:cxn>
                <a:cxn ang="0">
                  <a:pos x="602" y="108"/>
                </a:cxn>
                <a:cxn ang="0">
                  <a:pos x="618" y="127"/>
                </a:cxn>
                <a:cxn ang="0">
                  <a:pos x="692" y="151"/>
                </a:cxn>
                <a:cxn ang="0">
                  <a:pos x="623" y="148"/>
                </a:cxn>
                <a:cxn ang="0">
                  <a:pos x="696" y="211"/>
                </a:cxn>
                <a:cxn ang="0">
                  <a:pos x="649" y="205"/>
                </a:cxn>
                <a:cxn ang="0">
                  <a:pos x="742" y="263"/>
                </a:cxn>
                <a:cxn ang="0">
                  <a:pos x="764" y="303"/>
                </a:cxn>
                <a:cxn ang="0">
                  <a:pos x="749" y="298"/>
                </a:cxn>
                <a:cxn ang="0">
                  <a:pos x="745" y="308"/>
                </a:cxn>
                <a:cxn ang="0">
                  <a:pos x="444" y="365"/>
                </a:cxn>
                <a:cxn ang="0">
                  <a:pos x="196" y="396"/>
                </a:cxn>
                <a:cxn ang="0">
                  <a:pos x="0" y="422"/>
                </a:cxn>
                <a:cxn ang="0">
                  <a:pos x="70" y="377"/>
                </a:cxn>
                <a:cxn ang="0">
                  <a:pos x="70" y="377"/>
                </a:cxn>
              </a:cxnLst>
              <a:rect l="0" t="0" r="r" b="b"/>
              <a:pathLst>
                <a:path w="764" h="422">
                  <a:moveTo>
                    <a:pt x="70" y="377"/>
                  </a:moveTo>
                  <a:lnTo>
                    <a:pt x="70" y="366"/>
                  </a:lnTo>
                  <a:lnTo>
                    <a:pt x="120" y="318"/>
                  </a:lnTo>
                  <a:lnTo>
                    <a:pt x="148" y="287"/>
                  </a:lnTo>
                  <a:lnTo>
                    <a:pt x="175" y="318"/>
                  </a:lnTo>
                  <a:lnTo>
                    <a:pt x="260" y="285"/>
                  </a:lnTo>
                  <a:lnTo>
                    <a:pt x="298" y="279"/>
                  </a:lnTo>
                  <a:lnTo>
                    <a:pt x="318" y="254"/>
                  </a:lnTo>
                  <a:lnTo>
                    <a:pt x="351" y="125"/>
                  </a:lnTo>
                  <a:lnTo>
                    <a:pt x="387" y="141"/>
                  </a:lnTo>
                  <a:lnTo>
                    <a:pt x="456" y="0"/>
                  </a:lnTo>
                  <a:lnTo>
                    <a:pt x="509" y="31"/>
                  </a:lnTo>
                  <a:lnTo>
                    <a:pt x="518" y="5"/>
                  </a:lnTo>
                  <a:lnTo>
                    <a:pt x="544" y="12"/>
                  </a:lnTo>
                  <a:lnTo>
                    <a:pt x="592" y="56"/>
                  </a:lnTo>
                  <a:lnTo>
                    <a:pt x="575" y="98"/>
                  </a:lnTo>
                  <a:lnTo>
                    <a:pt x="582" y="117"/>
                  </a:lnTo>
                  <a:lnTo>
                    <a:pt x="602" y="108"/>
                  </a:lnTo>
                  <a:lnTo>
                    <a:pt x="618" y="127"/>
                  </a:lnTo>
                  <a:lnTo>
                    <a:pt x="692" y="151"/>
                  </a:lnTo>
                  <a:lnTo>
                    <a:pt x="623" y="148"/>
                  </a:lnTo>
                  <a:lnTo>
                    <a:pt x="696" y="211"/>
                  </a:lnTo>
                  <a:lnTo>
                    <a:pt x="649" y="205"/>
                  </a:lnTo>
                  <a:lnTo>
                    <a:pt x="742" y="263"/>
                  </a:lnTo>
                  <a:lnTo>
                    <a:pt x="764" y="303"/>
                  </a:lnTo>
                  <a:lnTo>
                    <a:pt x="749" y="298"/>
                  </a:lnTo>
                  <a:lnTo>
                    <a:pt x="745" y="308"/>
                  </a:lnTo>
                  <a:lnTo>
                    <a:pt x="444" y="365"/>
                  </a:lnTo>
                  <a:lnTo>
                    <a:pt x="196" y="396"/>
                  </a:lnTo>
                  <a:lnTo>
                    <a:pt x="0" y="422"/>
                  </a:lnTo>
                  <a:lnTo>
                    <a:pt x="70" y="377"/>
                  </a:lnTo>
                  <a:lnTo>
                    <a:pt x="70" y="377"/>
                  </a:lnTo>
                  <a:close/>
                </a:path>
              </a:pathLst>
            </a:custGeom>
            <a:solidFill>
              <a:srgbClr val="000000"/>
            </a:solidFill>
            <a:ln w="9525">
              <a:noFill/>
              <a:round/>
              <a:headEnd/>
              <a:tailEnd/>
            </a:ln>
          </p:spPr>
          <p:txBody>
            <a:bodyPr>
              <a:prstTxWarp prst="textNoShape">
                <a:avLst/>
              </a:prstTxWarp>
            </a:bodyPr>
            <a:lstStyle/>
            <a:p>
              <a:endParaRPr lang="en-US"/>
            </a:p>
          </p:txBody>
        </p:sp>
        <p:sp>
          <p:nvSpPr>
            <p:cNvPr id="32821" name="Freeform 53"/>
            <p:cNvSpPr>
              <a:spLocks/>
            </p:cNvSpPr>
            <p:nvPr/>
          </p:nvSpPr>
          <p:spPr bwMode="auto">
            <a:xfrm>
              <a:off x="5068" y="1912"/>
              <a:ext cx="33" cy="82"/>
            </a:xfrm>
            <a:custGeom>
              <a:avLst/>
              <a:gdLst/>
              <a:ahLst/>
              <a:cxnLst>
                <a:cxn ang="0">
                  <a:pos x="0" y="105"/>
                </a:cxn>
                <a:cxn ang="0">
                  <a:pos x="13" y="75"/>
                </a:cxn>
                <a:cxn ang="0">
                  <a:pos x="29" y="58"/>
                </a:cxn>
                <a:cxn ang="0">
                  <a:pos x="41" y="0"/>
                </a:cxn>
                <a:cxn ang="0">
                  <a:pos x="15" y="13"/>
                </a:cxn>
                <a:cxn ang="0">
                  <a:pos x="0" y="69"/>
                </a:cxn>
                <a:cxn ang="0">
                  <a:pos x="0" y="105"/>
                </a:cxn>
                <a:cxn ang="0">
                  <a:pos x="0" y="105"/>
                </a:cxn>
              </a:cxnLst>
              <a:rect l="0" t="0" r="r" b="b"/>
              <a:pathLst>
                <a:path w="41" h="105">
                  <a:moveTo>
                    <a:pt x="0" y="105"/>
                  </a:moveTo>
                  <a:lnTo>
                    <a:pt x="13" y="75"/>
                  </a:lnTo>
                  <a:lnTo>
                    <a:pt x="29" y="58"/>
                  </a:lnTo>
                  <a:lnTo>
                    <a:pt x="41" y="0"/>
                  </a:lnTo>
                  <a:lnTo>
                    <a:pt x="15" y="13"/>
                  </a:lnTo>
                  <a:lnTo>
                    <a:pt x="0" y="69"/>
                  </a:lnTo>
                  <a:lnTo>
                    <a:pt x="0" y="105"/>
                  </a:lnTo>
                  <a:lnTo>
                    <a:pt x="0" y="105"/>
                  </a:lnTo>
                  <a:close/>
                </a:path>
              </a:pathLst>
            </a:custGeom>
            <a:solidFill>
              <a:srgbClr val="000000"/>
            </a:solidFill>
            <a:ln w="9525">
              <a:noFill/>
              <a:round/>
              <a:headEnd/>
              <a:tailEnd/>
            </a:ln>
          </p:spPr>
          <p:txBody>
            <a:bodyPr>
              <a:prstTxWarp prst="textNoShape">
                <a:avLst/>
              </a:prstTxWarp>
            </a:bodyPr>
            <a:lstStyle/>
            <a:p>
              <a:endParaRPr lang="en-US"/>
            </a:p>
          </p:txBody>
        </p:sp>
        <p:sp>
          <p:nvSpPr>
            <p:cNvPr id="32822" name="Freeform 54"/>
            <p:cNvSpPr>
              <a:spLocks/>
            </p:cNvSpPr>
            <p:nvPr/>
          </p:nvSpPr>
          <p:spPr bwMode="auto">
            <a:xfrm>
              <a:off x="4464" y="2062"/>
              <a:ext cx="659" cy="286"/>
            </a:xfrm>
            <a:custGeom>
              <a:avLst/>
              <a:gdLst/>
              <a:ahLst/>
              <a:cxnLst>
                <a:cxn ang="0">
                  <a:pos x="0" y="317"/>
                </a:cxn>
                <a:cxn ang="0">
                  <a:pos x="121" y="301"/>
                </a:cxn>
                <a:cxn ang="0">
                  <a:pos x="193" y="267"/>
                </a:cxn>
                <a:cxn ang="0">
                  <a:pos x="328" y="253"/>
                </a:cxn>
                <a:cxn ang="0">
                  <a:pos x="383" y="287"/>
                </a:cxn>
                <a:cxn ang="0">
                  <a:pos x="471" y="275"/>
                </a:cxn>
                <a:cxn ang="0">
                  <a:pos x="603" y="368"/>
                </a:cxn>
                <a:cxn ang="0">
                  <a:pos x="655" y="356"/>
                </a:cxn>
                <a:cxn ang="0">
                  <a:pos x="729" y="250"/>
                </a:cxn>
                <a:cxn ang="0">
                  <a:pos x="789" y="227"/>
                </a:cxn>
                <a:cxn ang="0">
                  <a:pos x="807" y="196"/>
                </a:cxn>
                <a:cxn ang="0">
                  <a:pos x="743" y="207"/>
                </a:cxn>
                <a:cxn ang="0">
                  <a:pos x="726" y="186"/>
                </a:cxn>
                <a:cxn ang="0">
                  <a:pos x="765" y="176"/>
                </a:cxn>
                <a:cxn ang="0">
                  <a:pos x="764" y="162"/>
                </a:cxn>
                <a:cxn ang="0">
                  <a:pos x="721" y="146"/>
                </a:cxn>
                <a:cxn ang="0">
                  <a:pos x="777" y="126"/>
                </a:cxn>
                <a:cxn ang="0">
                  <a:pos x="774" y="148"/>
                </a:cxn>
                <a:cxn ang="0">
                  <a:pos x="810" y="148"/>
                </a:cxn>
                <a:cxn ang="0">
                  <a:pos x="831" y="108"/>
                </a:cxn>
                <a:cxn ang="0">
                  <a:pos x="845" y="107"/>
                </a:cxn>
                <a:cxn ang="0">
                  <a:pos x="836" y="74"/>
                </a:cxn>
                <a:cxn ang="0">
                  <a:pos x="810" y="107"/>
                </a:cxn>
                <a:cxn ang="0">
                  <a:pos x="784" y="33"/>
                </a:cxn>
                <a:cxn ang="0">
                  <a:pos x="802" y="29"/>
                </a:cxn>
                <a:cxn ang="0">
                  <a:pos x="826" y="50"/>
                </a:cxn>
                <a:cxn ang="0">
                  <a:pos x="808" y="15"/>
                </a:cxn>
                <a:cxn ang="0">
                  <a:pos x="789" y="0"/>
                </a:cxn>
                <a:cxn ang="0">
                  <a:pos x="488" y="57"/>
                </a:cxn>
                <a:cxn ang="0">
                  <a:pos x="240" y="88"/>
                </a:cxn>
                <a:cxn ang="0">
                  <a:pos x="205" y="155"/>
                </a:cxn>
                <a:cxn ang="0">
                  <a:pos x="150" y="167"/>
                </a:cxn>
                <a:cxn ang="0">
                  <a:pos x="126" y="200"/>
                </a:cxn>
                <a:cxn ang="0">
                  <a:pos x="30" y="256"/>
                </a:cxn>
                <a:cxn ang="0">
                  <a:pos x="25" y="277"/>
                </a:cxn>
                <a:cxn ang="0">
                  <a:pos x="0" y="289"/>
                </a:cxn>
                <a:cxn ang="0">
                  <a:pos x="0" y="317"/>
                </a:cxn>
                <a:cxn ang="0">
                  <a:pos x="0" y="317"/>
                </a:cxn>
              </a:cxnLst>
              <a:rect l="0" t="0" r="r" b="b"/>
              <a:pathLst>
                <a:path w="845" h="368">
                  <a:moveTo>
                    <a:pt x="0" y="317"/>
                  </a:moveTo>
                  <a:lnTo>
                    <a:pt x="121" y="301"/>
                  </a:lnTo>
                  <a:lnTo>
                    <a:pt x="193" y="267"/>
                  </a:lnTo>
                  <a:lnTo>
                    <a:pt x="328" y="253"/>
                  </a:lnTo>
                  <a:lnTo>
                    <a:pt x="383" y="287"/>
                  </a:lnTo>
                  <a:lnTo>
                    <a:pt x="471" y="275"/>
                  </a:lnTo>
                  <a:lnTo>
                    <a:pt x="603" y="368"/>
                  </a:lnTo>
                  <a:lnTo>
                    <a:pt x="655" y="356"/>
                  </a:lnTo>
                  <a:lnTo>
                    <a:pt x="729" y="250"/>
                  </a:lnTo>
                  <a:lnTo>
                    <a:pt x="789" y="227"/>
                  </a:lnTo>
                  <a:lnTo>
                    <a:pt x="807" y="196"/>
                  </a:lnTo>
                  <a:lnTo>
                    <a:pt x="743" y="207"/>
                  </a:lnTo>
                  <a:lnTo>
                    <a:pt x="726" y="186"/>
                  </a:lnTo>
                  <a:lnTo>
                    <a:pt x="765" y="176"/>
                  </a:lnTo>
                  <a:lnTo>
                    <a:pt x="764" y="162"/>
                  </a:lnTo>
                  <a:lnTo>
                    <a:pt x="721" y="146"/>
                  </a:lnTo>
                  <a:lnTo>
                    <a:pt x="777" y="126"/>
                  </a:lnTo>
                  <a:lnTo>
                    <a:pt x="774" y="148"/>
                  </a:lnTo>
                  <a:lnTo>
                    <a:pt x="810" y="148"/>
                  </a:lnTo>
                  <a:lnTo>
                    <a:pt x="831" y="108"/>
                  </a:lnTo>
                  <a:lnTo>
                    <a:pt x="845" y="107"/>
                  </a:lnTo>
                  <a:lnTo>
                    <a:pt x="836" y="74"/>
                  </a:lnTo>
                  <a:lnTo>
                    <a:pt x="810" y="107"/>
                  </a:lnTo>
                  <a:lnTo>
                    <a:pt x="784" y="33"/>
                  </a:lnTo>
                  <a:lnTo>
                    <a:pt x="802" y="29"/>
                  </a:lnTo>
                  <a:lnTo>
                    <a:pt x="826" y="50"/>
                  </a:lnTo>
                  <a:lnTo>
                    <a:pt x="808" y="15"/>
                  </a:lnTo>
                  <a:lnTo>
                    <a:pt x="789" y="0"/>
                  </a:lnTo>
                  <a:lnTo>
                    <a:pt x="488" y="57"/>
                  </a:lnTo>
                  <a:lnTo>
                    <a:pt x="240" y="88"/>
                  </a:lnTo>
                  <a:lnTo>
                    <a:pt x="205" y="155"/>
                  </a:lnTo>
                  <a:lnTo>
                    <a:pt x="150" y="167"/>
                  </a:lnTo>
                  <a:lnTo>
                    <a:pt x="126" y="200"/>
                  </a:lnTo>
                  <a:lnTo>
                    <a:pt x="30" y="256"/>
                  </a:lnTo>
                  <a:lnTo>
                    <a:pt x="25" y="277"/>
                  </a:lnTo>
                  <a:lnTo>
                    <a:pt x="0" y="289"/>
                  </a:lnTo>
                  <a:lnTo>
                    <a:pt x="0" y="317"/>
                  </a:lnTo>
                  <a:lnTo>
                    <a:pt x="0" y="317"/>
                  </a:lnTo>
                  <a:close/>
                </a:path>
              </a:pathLst>
            </a:custGeom>
            <a:solidFill>
              <a:srgbClr val="000000"/>
            </a:solidFill>
            <a:ln w="9525">
              <a:noFill/>
              <a:round/>
              <a:headEnd/>
              <a:tailEnd/>
            </a:ln>
          </p:spPr>
          <p:txBody>
            <a:bodyPr>
              <a:prstTxWarp prst="textNoShape">
                <a:avLst/>
              </a:prstTxWarp>
            </a:bodyPr>
            <a:lstStyle/>
            <a:p>
              <a:endParaRPr lang="en-US"/>
            </a:p>
          </p:txBody>
        </p:sp>
        <p:sp>
          <p:nvSpPr>
            <p:cNvPr id="32823" name="Freeform 55"/>
            <p:cNvSpPr>
              <a:spLocks/>
            </p:cNvSpPr>
            <p:nvPr/>
          </p:nvSpPr>
          <p:spPr bwMode="auto">
            <a:xfrm>
              <a:off x="4542" y="2259"/>
              <a:ext cx="392" cy="291"/>
            </a:xfrm>
            <a:custGeom>
              <a:avLst/>
              <a:gdLst/>
              <a:ahLst/>
              <a:cxnLst>
                <a:cxn ang="0">
                  <a:pos x="21" y="48"/>
                </a:cxn>
                <a:cxn ang="0">
                  <a:pos x="93" y="14"/>
                </a:cxn>
                <a:cxn ang="0">
                  <a:pos x="228" y="0"/>
                </a:cxn>
                <a:cxn ang="0">
                  <a:pos x="283" y="34"/>
                </a:cxn>
                <a:cxn ang="0">
                  <a:pos x="371" y="22"/>
                </a:cxn>
                <a:cxn ang="0">
                  <a:pos x="503" y="115"/>
                </a:cxn>
                <a:cxn ang="0">
                  <a:pos x="445" y="186"/>
                </a:cxn>
                <a:cxn ang="0">
                  <a:pos x="448" y="217"/>
                </a:cxn>
                <a:cxn ang="0">
                  <a:pos x="347" y="308"/>
                </a:cxn>
                <a:cxn ang="0">
                  <a:pos x="331" y="312"/>
                </a:cxn>
                <a:cxn ang="0">
                  <a:pos x="323" y="339"/>
                </a:cxn>
                <a:cxn ang="0">
                  <a:pos x="302" y="324"/>
                </a:cxn>
                <a:cxn ang="0">
                  <a:pos x="321" y="348"/>
                </a:cxn>
                <a:cxn ang="0">
                  <a:pos x="302" y="374"/>
                </a:cxn>
                <a:cxn ang="0">
                  <a:pos x="283" y="370"/>
                </a:cxn>
                <a:cxn ang="0">
                  <a:pos x="214" y="263"/>
                </a:cxn>
                <a:cxn ang="0">
                  <a:pos x="66" y="129"/>
                </a:cxn>
                <a:cxn ang="0">
                  <a:pos x="0" y="88"/>
                </a:cxn>
                <a:cxn ang="0">
                  <a:pos x="21" y="48"/>
                </a:cxn>
                <a:cxn ang="0">
                  <a:pos x="21" y="48"/>
                </a:cxn>
              </a:cxnLst>
              <a:rect l="0" t="0" r="r" b="b"/>
              <a:pathLst>
                <a:path w="503" h="374">
                  <a:moveTo>
                    <a:pt x="21" y="48"/>
                  </a:moveTo>
                  <a:lnTo>
                    <a:pt x="93" y="14"/>
                  </a:lnTo>
                  <a:lnTo>
                    <a:pt x="228" y="0"/>
                  </a:lnTo>
                  <a:lnTo>
                    <a:pt x="283" y="34"/>
                  </a:lnTo>
                  <a:lnTo>
                    <a:pt x="371" y="22"/>
                  </a:lnTo>
                  <a:lnTo>
                    <a:pt x="503" y="115"/>
                  </a:lnTo>
                  <a:lnTo>
                    <a:pt x="445" y="186"/>
                  </a:lnTo>
                  <a:lnTo>
                    <a:pt x="448" y="217"/>
                  </a:lnTo>
                  <a:lnTo>
                    <a:pt x="347" y="308"/>
                  </a:lnTo>
                  <a:lnTo>
                    <a:pt x="331" y="312"/>
                  </a:lnTo>
                  <a:lnTo>
                    <a:pt x="323" y="339"/>
                  </a:lnTo>
                  <a:lnTo>
                    <a:pt x="302" y="324"/>
                  </a:lnTo>
                  <a:lnTo>
                    <a:pt x="321" y="348"/>
                  </a:lnTo>
                  <a:lnTo>
                    <a:pt x="302" y="374"/>
                  </a:lnTo>
                  <a:lnTo>
                    <a:pt x="283" y="370"/>
                  </a:lnTo>
                  <a:lnTo>
                    <a:pt x="214" y="263"/>
                  </a:lnTo>
                  <a:lnTo>
                    <a:pt x="66" y="129"/>
                  </a:lnTo>
                  <a:lnTo>
                    <a:pt x="0" y="88"/>
                  </a:lnTo>
                  <a:lnTo>
                    <a:pt x="21" y="48"/>
                  </a:lnTo>
                  <a:lnTo>
                    <a:pt x="21" y="48"/>
                  </a:lnTo>
                  <a:close/>
                </a:path>
              </a:pathLst>
            </a:custGeom>
            <a:solidFill>
              <a:srgbClr val="000000"/>
            </a:solidFill>
            <a:ln w="9525">
              <a:noFill/>
              <a:round/>
              <a:headEnd/>
              <a:tailEnd/>
            </a:ln>
          </p:spPr>
          <p:txBody>
            <a:bodyPr>
              <a:prstTxWarp prst="textNoShape">
                <a:avLst/>
              </a:prstTxWarp>
            </a:bodyPr>
            <a:lstStyle/>
            <a:p>
              <a:endParaRPr lang="en-US"/>
            </a:p>
          </p:txBody>
        </p:sp>
        <p:sp>
          <p:nvSpPr>
            <p:cNvPr id="32824" name="Freeform 56"/>
            <p:cNvSpPr>
              <a:spLocks/>
            </p:cNvSpPr>
            <p:nvPr/>
          </p:nvSpPr>
          <p:spPr bwMode="auto">
            <a:xfrm>
              <a:off x="5033" y="1749"/>
              <a:ext cx="82" cy="128"/>
            </a:xfrm>
            <a:custGeom>
              <a:avLst/>
              <a:gdLst/>
              <a:ahLst/>
              <a:cxnLst>
                <a:cxn ang="0">
                  <a:pos x="0" y="15"/>
                </a:cxn>
                <a:cxn ang="0">
                  <a:pos x="14" y="0"/>
                </a:cxn>
                <a:cxn ang="0">
                  <a:pos x="34" y="0"/>
                </a:cxn>
                <a:cxn ang="0">
                  <a:pos x="27" y="15"/>
                </a:cxn>
                <a:cxn ang="0">
                  <a:pos x="22" y="22"/>
                </a:cxn>
                <a:cxn ang="0">
                  <a:pos x="26" y="41"/>
                </a:cxn>
                <a:cxn ang="0">
                  <a:pos x="52" y="67"/>
                </a:cxn>
                <a:cxn ang="0">
                  <a:pos x="55" y="86"/>
                </a:cxn>
                <a:cxn ang="0">
                  <a:pos x="76" y="110"/>
                </a:cxn>
                <a:cxn ang="0">
                  <a:pos x="93" y="115"/>
                </a:cxn>
                <a:cxn ang="0">
                  <a:pos x="100" y="130"/>
                </a:cxn>
                <a:cxn ang="0">
                  <a:pos x="86" y="143"/>
                </a:cxn>
                <a:cxn ang="0">
                  <a:pos x="100" y="141"/>
                </a:cxn>
                <a:cxn ang="0">
                  <a:pos x="105" y="153"/>
                </a:cxn>
                <a:cxn ang="0">
                  <a:pos x="41" y="165"/>
                </a:cxn>
                <a:cxn ang="0">
                  <a:pos x="0" y="15"/>
                </a:cxn>
                <a:cxn ang="0">
                  <a:pos x="0" y="15"/>
                </a:cxn>
              </a:cxnLst>
              <a:rect l="0" t="0" r="r" b="b"/>
              <a:pathLst>
                <a:path w="105" h="165">
                  <a:moveTo>
                    <a:pt x="0" y="15"/>
                  </a:moveTo>
                  <a:lnTo>
                    <a:pt x="14" y="0"/>
                  </a:lnTo>
                  <a:lnTo>
                    <a:pt x="34" y="0"/>
                  </a:lnTo>
                  <a:lnTo>
                    <a:pt x="27" y="15"/>
                  </a:lnTo>
                  <a:lnTo>
                    <a:pt x="22" y="22"/>
                  </a:lnTo>
                  <a:lnTo>
                    <a:pt x="26" y="41"/>
                  </a:lnTo>
                  <a:lnTo>
                    <a:pt x="52" y="67"/>
                  </a:lnTo>
                  <a:lnTo>
                    <a:pt x="55" y="86"/>
                  </a:lnTo>
                  <a:lnTo>
                    <a:pt x="76" y="110"/>
                  </a:lnTo>
                  <a:lnTo>
                    <a:pt x="93" y="115"/>
                  </a:lnTo>
                  <a:lnTo>
                    <a:pt x="100" y="130"/>
                  </a:lnTo>
                  <a:lnTo>
                    <a:pt x="86" y="143"/>
                  </a:lnTo>
                  <a:lnTo>
                    <a:pt x="100" y="141"/>
                  </a:lnTo>
                  <a:lnTo>
                    <a:pt x="105" y="153"/>
                  </a:lnTo>
                  <a:lnTo>
                    <a:pt x="41" y="165"/>
                  </a:lnTo>
                  <a:lnTo>
                    <a:pt x="0" y="15"/>
                  </a:lnTo>
                  <a:lnTo>
                    <a:pt x="0" y="15"/>
                  </a:lnTo>
                  <a:close/>
                </a:path>
              </a:pathLst>
            </a:custGeom>
            <a:solidFill>
              <a:srgbClr val="000000"/>
            </a:solidFill>
            <a:ln w="9525">
              <a:noFill/>
              <a:round/>
              <a:headEnd/>
              <a:tailEnd/>
            </a:ln>
          </p:spPr>
          <p:txBody>
            <a:bodyPr>
              <a:prstTxWarp prst="textNoShape">
                <a:avLst/>
              </a:prstTxWarp>
            </a:bodyPr>
            <a:lstStyle/>
            <a:p>
              <a:endParaRPr lang="en-US"/>
            </a:p>
          </p:txBody>
        </p:sp>
        <p:sp>
          <p:nvSpPr>
            <p:cNvPr id="32825" name="Freeform 57"/>
            <p:cNvSpPr>
              <a:spLocks/>
            </p:cNvSpPr>
            <p:nvPr/>
          </p:nvSpPr>
          <p:spPr bwMode="auto">
            <a:xfrm>
              <a:off x="4654" y="1543"/>
              <a:ext cx="448" cy="281"/>
            </a:xfrm>
            <a:custGeom>
              <a:avLst/>
              <a:gdLst/>
              <a:ahLst/>
              <a:cxnLst>
                <a:cxn ang="0">
                  <a:pos x="45" y="360"/>
                </a:cxn>
                <a:cxn ang="0">
                  <a:pos x="140" y="343"/>
                </a:cxn>
                <a:cxn ang="0">
                  <a:pos x="486" y="279"/>
                </a:cxn>
                <a:cxn ang="0">
                  <a:pos x="500" y="264"/>
                </a:cxn>
                <a:cxn ang="0">
                  <a:pos x="520" y="264"/>
                </a:cxn>
                <a:cxn ang="0">
                  <a:pos x="543" y="248"/>
                </a:cxn>
                <a:cxn ang="0">
                  <a:pos x="574" y="207"/>
                </a:cxn>
                <a:cxn ang="0">
                  <a:pos x="519" y="162"/>
                </a:cxn>
                <a:cxn ang="0">
                  <a:pos x="517" y="121"/>
                </a:cxn>
                <a:cxn ang="0">
                  <a:pos x="543" y="62"/>
                </a:cxn>
                <a:cxn ang="0">
                  <a:pos x="505" y="41"/>
                </a:cxn>
                <a:cxn ang="0">
                  <a:pos x="464" y="0"/>
                </a:cxn>
                <a:cxn ang="0">
                  <a:pos x="81" y="71"/>
                </a:cxn>
                <a:cxn ang="0">
                  <a:pos x="62" y="41"/>
                </a:cxn>
                <a:cxn ang="0">
                  <a:pos x="0" y="88"/>
                </a:cxn>
                <a:cxn ang="0">
                  <a:pos x="45" y="360"/>
                </a:cxn>
                <a:cxn ang="0">
                  <a:pos x="45" y="360"/>
                </a:cxn>
              </a:cxnLst>
              <a:rect l="0" t="0" r="r" b="b"/>
              <a:pathLst>
                <a:path w="574" h="360">
                  <a:moveTo>
                    <a:pt x="45" y="360"/>
                  </a:moveTo>
                  <a:lnTo>
                    <a:pt x="140" y="343"/>
                  </a:lnTo>
                  <a:lnTo>
                    <a:pt x="486" y="279"/>
                  </a:lnTo>
                  <a:lnTo>
                    <a:pt x="500" y="264"/>
                  </a:lnTo>
                  <a:lnTo>
                    <a:pt x="520" y="264"/>
                  </a:lnTo>
                  <a:lnTo>
                    <a:pt x="543" y="248"/>
                  </a:lnTo>
                  <a:lnTo>
                    <a:pt x="574" y="207"/>
                  </a:lnTo>
                  <a:lnTo>
                    <a:pt x="519" y="162"/>
                  </a:lnTo>
                  <a:lnTo>
                    <a:pt x="517" y="121"/>
                  </a:lnTo>
                  <a:lnTo>
                    <a:pt x="543" y="62"/>
                  </a:lnTo>
                  <a:lnTo>
                    <a:pt x="505" y="41"/>
                  </a:lnTo>
                  <a:lnTo>
                    <a:pt x="464" y="0"/>
                  </a:lnTo>
                  <a:lnTo>
                    <a:pt x="81" y="71"/>
                  </a:lnTo>
                  <a:lnTo>
                    <a:pt x="62" y="41"/>
                  </a:lnTo>
                  <a:lnTo>
                    <a:pt x="0" y="88"/>
                  </a:lnTo>
                  <a:lnTo>
                    <a:pt x="45" y="360"/>
                  </a:lnTo>
                  <a:lnTo>
                    <a:pt x="45" y="360"/>
                  </a:lnTo>
                  <a:close/>
                </a:path>
              </a:pathLst>
            </a:custGeom>
            <a:solidFill>
              <a:srgbClr val="000000"/>
            </a:solidFill>
            <a:ln w="9525">
              <a:noFill/>
              <a:round/>
              <a:headEnd/>
              <a:tailEnd/>
            </a:ln>
          </p:spPr>
          <p:txBody>
            <a:bodyPr>
              <a:prstTxWarp prst="textNoShape">
                <a:avLst/>
              </a:prstTxWarp>
            </a:bodyPr>
            <a:lstStyle/>
            <a:p>
              <a:endParaRPr lang="en-US"/>
            </a:p>
          </p:txBody>
        </p:sp>
        <p:sp>
          <p:nvSpPr>
            <p:cNvPr id="32826" name="Freeform 58"/>
            <p:cNvSpPr>
              <a:spLocks/>
            </p:cNvSpPr>
            <p:nvPr/>
          </p:nvSpPr>
          <p:spPr bwMode="auto">
            <a:xfrm>
              <a:off x="5055" y="1592"/>
              <a:ext cx="97" cy="230"/>
            </a:xfrm>
            <a:custGeom>
              <a:avLst/>
              <a:gdLst/>
              <a:ahLst/>
              <a:cxnLst>
                <a:cxn ang="0">
                  <a:pos x="7" y="202"/>
                </a:cxn>
                <a:cxn ang="0">
                  <a:pos x="30" y="186"/>
                </a:cxn>
                <a:cxn ang="0">
                  <a:pos x="61" y="145"/>
                </a:cxn>
                <a:cxn ang="0">
                  <a:pos x="6" y="100"/>
                </a:cxn>
                <a:cxn ang="0">
                  <a:pos x="4" y="59"/>
                </a:cxn>
                <a:cxn ang="0">
                  <a:pos x="30" y="0"/>
                </a:cxn>
                <a:cxn ang="0">
                  <a:pos x="114" y="28"/>
                </a:cxn>
                <a:cxn ang="0">
                  <a:pos x="114" y="40"/>
                </a:cxn>
                <a:cxn ang="0">
                  <a:pos x="106" y="72"/>
                </a:cxn>
                <a:cxn ang="0">
                  <a:pos x="97" y="79"/>
                </a:cxn>
                <a:cxn ang="0">
                  <a:pos x="94" y="97"/>
                </a:cxn>
                <a:cxn ang="0">
                  <a:pos x="104" y="102"/>
                </a:cxn>
                <a:cxn ang="0">
                  <a:pos x="125" y="97"/>
                </a:cxn>
                <a:cxn ang="0">
                  <a:pos x="125" y="146"/>
                </a:cxn>
                <a:cxn ang="0">
                  <a:pos x="125" y="177"/>
                </a:cxn>
                <a:cxn ang="0">
                  <a:pos x="125" y="195"/>
                </a:cxn>
                <a:cxn ang="0">
                  <a:pos x="118" y="210"/>
                </a:cxn>
                <a:cxn ang="0">
                  <a:pos x="109" y="210"/>
                </a:cxn>
                <a:cxn ang="0">
                  <a:pos x="112" y="226"/>
                </a:cxn>
                <a:cxn ang="0">
                  <a:pos x="81" y="295"/>
                </a:cxn>
                <a:cxn ang="0">
                  <a:pos x="73" y="295"/>
                </a:cxn>
                <a:cxn ang="0">
                  <a:pos x="71" y="269"/>
                </a:cxn>
                <a:cxn ang="0">
                  <a:pos x="49" y="269"/>
                </a:cxn>
                <a:cxn ang="0">
                  <a:pos x="6" y="241"/>
                </a:cxn>
                <a:cxn ang="0">
                  <a:pos x="0" y="217"/>
                </a:cxn>
                <a:cxn ang="0">
                  <a:pos x="7" y="202"/>
                </a:cxn>
                <a:cxn ang="0">
                  <a:pos x="7" y="202"/>
                </a:cxn>
              </a:cxnLst>
              <a:rect l="0" t="0" r="r" b="b"/>
              <a:pathLst>
                <a:path w="125" h="295">
                  <a:moveTo>
                    <a:pt x="7" y="202"/>
                  </a:moveTo>
                  <a:lnTo>
                    <a:pt x="30" y="186"/>
                  </a:lnTo>
                  <a:lnTo>
                    <a:pt x="61" y="145"/>
                  </a:lnTo>
                  <a:lnTo>
                    <a:pt x="6" y="100"/>
                  </a:lnTo>
                  <a:lnTo>
                    <a:pt x="4" y="59"/>
                  </a:lnTo>
                  <a:lnTo>
                    <a:pt x="30" y="0"/>
                  </a:lnTo>
                  <a:lnTo>
                    <a:pt x="114" y="28"/>
                  </a:lnTo>
                  <a:lnTo>
                    <a:pt x="114" y="40"/>
                  </a:lnTo>
                  <a:lnTo>
                    <a:pt x="106" y="72"/>
                  </a:lnTo>
                  <a:lnTo>
                    <a:pt x="97" y="79"/>
                  </a:lnTo>
                  <a:lnTo>
                    <a:pt x="94" y="97"/>
                  </a:lnTo>
                  <a:lnTo>
                    <a:pt x="104" y="102"/>
                  </a:lnTo>
                  <a:lnTo>
                    <a:pt x="125" y="97"/>
                  </a:lnTo>
                  <a:lnTo>
                    <a:pt x="125" y="146"/>
                  </a:lnTo>
                  <a:lnTo>
                    <a:pt x="125" y="177"/>
                  </a:lnTo>
                  <a:lnTo>
                    <a:pt x="125" y="195"/>
                  </a:lnTo>
                  <a:lnTo>
                    <a:pt x="118" y="210"/>
                  </a:lnTo>
                  <a:lnTo>
                    <a:pt x="109" y="210"/>
                  </a:lnTo>
                  <a:lnTo>
                    <a:pt x="112" y="226"/>
                  </a:lnTo>
                  <a:lnTo>
                    <a:pt x="81" y="295"/>
                  </a:lnTo>
                  <a:lnTo>
                    <a:pt x="73" y="295"/>
                  </a:lnTo>
                  <a:lnTo>
                    <a:pt x="71" y="269"/>
                  </a:lnTo>
                  <a:lnTo>
                    <a:pt x="49" y="269"/>
                  </a:lnTo>
                  <a:lnTo>
                    <a:pt x="6" y="241"/>
                  </a:lnTo>
                  <a:lnTo>
                    <a:pt x="0" y="217"/>
                  </a:lnTo>
                  <a:lnTo>
                    <a:pt x="7" y="202"/>
                  </a:lnTo>
                  <a:lnTo>
                    <a:pt x="7" y="202"/>
                  </a:lnTo>
                  <a:close/>
                </a:path>
              </a:pathLst>
            </a:custGeom>
            <a:solidFill>
              <a:srgbClr val="000000"/>
            </a:solidFill>
            <a:ln w="9525">
              <a:noFill/>
              <a:round/>
              <a:headEnd/>
              <a:tailEnd/>
            </a:ln>
          </p:spPr>
          <p:txBody>
            <a:bodyPr>
              <a:prstTxWarp prst="textNoShape">
                <a:avLst/>
              </a:prstTxWarp>
            </a:bodyPr>
            <a:lstStyle/>
            <a:p>
              <a:endParaRPr lang="en-US"/>
            </a:p>
          </p:txBody>
        </p:sp>
        <p:sp>
          <p:nvSpPr>
            <p:cNvPr id="32827" name="Freeform 59"/>
            <p:cNvSpPr>
              <a:spLocks/>
            </p:cNvSpPr>
            <p:nvPr/>
          </p:nvSpPr>
          <p:spPr bwMode="auto">
            <a:xfrm>
              <a:off x="4704" y="1233"/>
              <a:ext cx="458" cy="399"/>
            </a:xfrm>
            <a:custGeom>
              <a:avLst/>
              <a:gdLst/>
              <a:ahLst/>
              <a:cxnLst>
                <a:cxn ang="0">
                  <a:pos x="19" y="469"/>
                </a:cxn>
                <a:cxn ang="0">
                  <a:pos x="402" y="398"/>
                </a:cxn>
                <a:cxn ang="0">
                  <a:pos x="443" y="439"/>
                </a:cxn>
                <a:cxn ang="0">
                  <a:pos x="481" y="460"/>
                </a:cxn>
                <a:cxn ang="0">
                  <a:pos x="565" y="488"/>
                </a:cxn>
                <a:cxn ang="0">
                  <a:pos x="572" y="512"/>
                </a:cxn>
                <a:cxn ang="0">
                  <a:pos x="586" y="481"/>
                </a:cxn>
                <a:cxn ang="0">
                  <a:pos x="588" y="436"/>
                </a:cxn>
                <a:cxn ang="0">
                  <a:pos x="572" y="355"/>
                </a:cxn>
                <a:cxn ang="0">
                  <a:pos x="570" y="269"/>
                </a:cxn>
                <a:cxn ang="0">
                  <a:pos x="531" y="143"/>
                </a:cxn>
                <a:cxn ang="0">
                  <a:pos x="524" y="88"/>
                </a:cxn>
                <a:cxn ang="0">
                  <a:pos x="498" y="0"/>
                </a:cxn>
                <a:cxn ang="0">
                  <a:pos x="374" y="28"/>
                </a:cxn>
                <a:cxn ang="0">
                  <a:pos x="305" y="102"/>
                </a:cxn>
                <a:cxn ang="0">
                  <a:pos x="302" y="121"/>
                </a:cxn>
                <a:cxn ang="0">
                  <a:pos x="262" y="164"/>
                </a:cxn>
                <a:cxn ang="0">
                  <a:pos x="272" y="179"/>
                </a:cxn>
                <a:cxn ang="0">
                  <a:pos x="279" y="191"/>
                </a:cxn>
                <a:cxn ang="0">
                  <a:pos x="274" y="195"/>
                </a:cxn>
                <a:cxn ang="0">
                  <a:pos x="286" y="212"/>
                </a:cxn>
                <a:cxn ang="0">
                  <a:pos x="288" y="228"/>
                </a:cxn>
                <a:cxn ang="0">
                  <a:pos x="250" y="262"/>
                </a:cxn>
                <a:cxn ang="0">
                  <a:pos x="193" y="279"/>
                </a:cxn>
                <a:cxn ang="0">
                  <a:pos x="179" y="290"/>
                </a:cxn>
                <a:cxn ang="0">
                  <a:pos x="157" y="281"/>
                </a:cxn>
                <a:cxn ang="0">
                  <a:pos x="95" y="288"/>
                </a:cxn>
                <a:cxn ang="0">
                  <a:pos x="47" y="307"/>
                </a:cxn>
                <a:cxn ang="0">
                  <a:pos x="47" y="329"/>
                </a:cxn>
                <a:cxn ang="0">
                  <a:pos x="57" y="346"/>
                </a:cxn>
                <a:cxn ang="0">
                  <a:pos x="64" y="345"/>
                </a:cxn>
                <a:cxn ang="0">
                  <a:pos x="71" y="365"/>
                </a:cxn>
                <a:cxn ang="0">
                  <a:pos x="59" y="374"/>
                </a:cxn>
                <a:cxn ang="0">
                  <a:pos x="52" y="391"/>
                </a:cxn>
                <a:cxn ang="0">
                  <a:pos x="0" y="439"/>
                </a:cxn>
                <a:cxn ang="0">
                  <a:pos x="19" y="469"/>
                </a:cxn>
                <a:cxn ang="0">
                  <a:pos x="19" y="469"/>
                </a:cxn>
              </a:cxnLst>
              <a:rect l="0" t="0" r="r" b="b"/>
              <a:pathLst>
                <a:path w="588" h="512">
                  <a:moveTo>
                    <a:pt x="19" y="469"/>
                  </a:moveTo>
                  <a:lnTo>
                    <a:pt x="402" y="398"/>
                  </a:lnTo>
                  <a:lnTo>
                    <a:pt x="443" y="439"/>
                  </a:lnTo>
                  <a:lnTo>
                    <a:pt x="481" y="460"/>
                  </a:lnTo>
                  <a:lnTo>
                    <a:pt x="565" y="488"/>
                  </a:lnTo>
                  <a:lnTo>
                    <a:pt x="572" y="512"/>
                  </a:lnTo>
                  <a:lnTo>
                    <a:pt x="586" y="481"/>
                  </a:lnTo>
                  <a:lnTo>
                    <a:pt x="588" y="436"/>
                  </a:lnTo>
                  <a:lnTo>
                    <a:pt x="572" y="355"/>
                  </a:lnTo>
                  <a:lnTo>
                    <a:pt x="570" y="269"/>
                  </a:lnTo>
                  <a:lnTo>
                    <a:pt x="531" y="143"/>
                  </a:lnTo>
                  <a:lnTo>
                    <a:pt x="524" y="88"/>
                  </a:lnTo>
                  <a:lnTo>
                    <a:pt x="498" y="0"/>
                  </a:lnTo>
                  <a:lnTo>
                    <a:pt x="374" y="28"/>
                  </a:lnTo>
                  <a:lnTo>
                    <a:pt x="305" y="102"/>
                  </a:lnTo>
                  <a:lnTo>
                    <a:pt x="302" y="121"/>
                  </a:lnTo>
                  <a:lnTo>
                    <a:pt x="262" y="164"/>
                  </a:lnTo>
                  <a:lnTo>
                    <a:pt x="272" y="179"/>
                  </a:lnTo>
                  <a:lnTo>
                    <a:pt x="279" y="191"/>
                  </a:lnTo>
                  <a:lnTo>
                    <a:pt x="274" y="195"/>
                  </a:lnTo>
                  <a:lnTo>
                    <a:pt x="286" y="212"/>
                  </a:lnTo>
                  <a:lnTo>
                    <a:pt x="288" y="228"/>
                  </a:lnTo>
                  <a:lnTo>
                    <a:pt x="250" y="262"/>
                  </a:lnTo>
                  <a:lnTo>
                    <a:pt x="193" y="279"/>
                  </a:lnTo>
                  <a:lnTo>
                    <a:pt x="179" y="290"/>
                  </a:lnTo>
                  <a:lnTo>
                    <a:pt x="157" y="281"/>
                  </a:lnTo>
                  <a:lnTo>
                    <a:pt x="95" y="288"/>
                  </a:lnTo>
                  <a:lnTo>
                    <a:pt x="47" y="307"/>
                  </a:lnTo>
                  <a:lnTo>
                    <a:pt x="47" y="329"/>
                  </a:lnTo>
                  <a:lnTo>
                    <a:pt x="57" y="346"/>
                  </a:lnTo>
                  <a:lnTo>
                    <a:pt x="64" y="345"/>
                  </a:lnTo>
                  <a:lnTo>
                    <a:pt x="71" y="365"/>
                  </a:lnTo>
                  <a:lnTo>
                    <a:pt x="59" y="374"/>
                  </a:lnTo>
                  <a:lnTo>
                    <a:pt x="52" y="391"/>
                  </a:lnTo>
                  <a:lnTo>
                    <a:pt x="0" y="439"/>
                  </a:lnTo>
                  <a:lnTo>
                    <a:pt x="19" y="469"/>
                  </a:lnTo>
                  <a:lnTo>
                    <a:pt x="19" y="469"/>
                  </a:lnTo>
                  <a:close/>
                </a:path>
              </a:pathLst>
            </a:custGeom>
            <a:solidFill>
              <a:srgbClr val="000000"/>
            </a:solidFill>
            <a:ln w="9525">
              <a:noFill/>
              <a:round/>
              <a:headEnd/>
              <a:tailEnd/>
            </a:ln>
          </p:spPr>
          <p:txBody>
            <a:bodyPr>
              <a:prstTxWarp prst="textNoShape">
                <a:avLst/>
              </a:prstTxWarp>
            </a:bodyPr>
            <a:lstStyle/>
            <a:p>
              <a:endParaRPr lang="en-US"/>
            </a:p>
          </p:txBody>
        </p:sp>
        <p:sp>
          <p:nvSpPr>
            <p:cNvPr id="32828" name="Freeform 60"/>
            <p:cNvSpPr>
              <a:spLocks/>
            </p:cNvSpPr>
            <p:nvPr/>
          </p:nvSpPr>
          <p:spPr bwMode="auto">
            <a:xfrm>
              <a:off x="5128" y="1648"/>
              <a:ext cx="13" cy="19"/>
            </a:xfrm>
            <a:custGeom>
              <a:avLst/>
              <a:gdLst/>
              <a:ahLst/>
              <a:cxnLst>
                <a:cxn ang="0">
                  <a:pos x="0" y="25"/>
                </a:cxn>
                <a:cxn ang="0">
                  <a:pos x="3" y="7"/>
                </a:cxn>
                <a:cxn ang="0">
                  <a:pos x="12" y="0"/>
                </a:cxn>
                <a:cxn ang="0">
                  <a:pos x="17" y="6"/>
                </a:cxn>
                <a:cxn ang="0">
                  <a:pos x="0" y="25"/>
                </a:cxn>
                <a:cxn ang="0">
                  <a:pos x="0" y="25"/>
                </a:cxn>
                <a:cxn ang="0">
                  <a:pos x="0" y="25"/>
                </a:cxn>
              </a:cxnLst>
              <a:rect l="0" t="0" r="r" b="b"/>
              <a:pathLst>
                <a:path w="17" h="25">
                  <a:moveTo>
                    <a:pt x="0" y="25"/>
                  </a:moveTo>
                  <a:lnTo>
                    <a:pt x="3" y="7"/>
                  </a:lnTo>
                  <a:lnTo>
                    <a:pt x="12" y="0"/>
                  </a:lnTo>
                  <a:lnTo>
                    <a:pt x="17" y="6"/>
                  </a:lnTo>
                  <a:lnTo>
                    <a:pt x="0" y="25"/>
                  </a:lnTo>
                  <a:lnTo>
                    <a:pt x="0" y="25"/>
                  </a:lnTo>
                  <a:lnTo>
                    <a:pt x="0" y="25"/>
                  </a:lnTo>
                  <a:close/>
                </a:path>
              </a:pathLst>
            </a:custGeom>
            <a:solidFill>
              <a:srgbClr val="000000"/>
            </a:solidFill>
            <a:ln w="9525">
              <a:noFill/>
              <a:round/>
              <a:headEnd/>
              <a:tailEnd/>
            </a:ln>
          </p:spPr>
          <p:txBody>
            <a:bodyPr>
              <a:prstTxWarp prst="textNoShape">
                <a:avLst/>
              </a:prstTxWarp>
            </a:bodyPr>
            <a:lstStyle/>
            <a:p>
              <a:endParaRPr lang="en-US"/>
            </a:p>
          </p:txBody>
        </p:sp>
        <p:sp>
          <p:nvSpPr>
            <p:cNvPr id="32829" name="Freeform 61"/>
            <p:cNvSpPr>
              <a:spLocks/>
            </p:cNvSpPr>
            <p:nvPr/>
          </p:nvSpPr>
          <p:spPr bwMode="auto">
            <a:xfrm>
              <a:off x="5141" y="1572"/>
              <a:ext cx="144" cy="83"/>
            </a:xfrm>
            <a:custGeom>
              <a:avLst/>
              <a:gdLst/>
              <a:ahLst/>
              <a:cxnLst>
                <a:cxn ang="0">
                  <a:pos x="14" y="105"/>
                </a:cxn>
                <a:cxn ang="0">
                  <a:pos x="78" y="69"/>
                </a:cxn>
                <a:cxn ang="0">
                  <a:pos x="121" y="48"/>
                </a:cxn>
                <a:cxn ang="0">
                  <a:pos x="76" y="81"/>
                </a:cxn>
                <a:cxn ang="0">
                  <a:pos x="80" y="83"/>
                </a:cxn>
                <a:cxn ang="0">
                  <a:pos x="149" y="36"/>
                </a:cxn>
                <a:cxn ang="0">
                  <a:pos x="183" y="5"/>
                </a:cxn>
                <a:cxn ang="0">
                  <a:pos x="180" y="0"/>
                </a:cxn>
                <a:cxn ang="0">
                  <a:pos x="149" y="17"/>
                </a:cxn>
                <a:cxn ang="0">
                  <a:pos x="145" y="16"/>
                </a:cxn>
                <a:cxn ang="0">
                  <a:pos x="130" y="36"/>
                </a:cxn>
                <a:cxn ang="0">
                  <a:pos x="119" y="36"/>
                </a:cxn>
                <a:cxn ang="0">
                  <a:pos x="143" y="0"/>
                </a:cxn>
                <a:cxn ang="0">
                  <a:pos x="119" y="26"/>
                </a:cxn>
                <a:cxn ang="0">
                  <a:pos x="37" y="55"/>
                </a:cxn>
                <a:cxn ang="0">
                  <a:pos x="21" y="76"/>
                </a:cxn>
                <a:cxn ang="0">
                  <a:pos x="7" y="79"/>
                </a:cxn>
                <a:cxn ang="0">
                  <a:pos x="0" y="95"/>
                </a:cxn>
                <a:cxn ang="0">
                  <a:pos x="14" y="105"/>
                </a:cxn>
                <a:cxn ang="0">
                  <a:pos x="14" y="105"/>
                </a:cxn>
              </a:cxnLst>
              <a:rect l="0" t="0" r="r" b="b"/>
              <a:pathLst>
                <a:path w="183" h="105">
                  <a:moveTo>
                    <a:pt x="14" y="105"/>
                  </a:moveTo>
                  <a:lnTo>
                    <a:pt x="78" y="69"/>
                  </a:lnTo>
                  <a:lnTo>
                    <a:pt x="121" y="48"/>
                  </a:lnTo>
                  <a:lnTo>
                    <a:pt x="76" y="81"/>
                  </a:lnTo>
                  <a:lnTo>
                    <a:pt x="80" y="83"/>
                  </a:lnTo>
                  <a:lnTo>
                    <a:pt x="149" y="36"/>
                  </a:lnTo>
                  <a:lnTo>
                    <a:pt x="183" y="5"/>
                  </a:lnTo>
                  <a:lnTo>
                    <a:pt x="180" y="0"/>
                  </a:lnTo>
                  <a:lnTo>
                    <a:pt x="149" y="17"/>
                  </a:lnTo>
                  <a:lnTo>
                    <a:pt x="145" y="16"/>
                  </a:lnTo>
                  <a:lnTo>
                    <a:pt x="130" y="36"/>
                  </a:lnTo>
                  <a:lnTo>
                    <a:pt x="119" y="36"/>
                  </a:lnTo>
                  <a:lnTo>
                    <a:pt x="143" y="0"/>
                  </a:lnTo>
                  <a:lnTo>
                    <a:pt x="119" y="26"/>
                  </a:lnTo>
                  <a:lnTo>
                    <a:pt x="37" y="55"/>
                  </a:lnTo>
                  <a:lnTo>
                    <a:pt x="21" y="76"/>
                  </a:lnTo>
                  <a:lnTo>
                    <a:pt x="7" y="79"/>
                  </a:lnTo>
                  <a:lnTo>
                    <a:pt x="0" y="95"/>
                  </a:lnTo>
                  <a:lnTo>
                    <a:pt x="14" y="105"/>
                  </a:lnTo>
                  <a:lnTo>
                    <a:pt x="14" y="105"/>
                  </a:lnTo>
                  <a:close/>
                </a:path>
              </a:pathLst>
            </a:custGeom>
            <a:solidFill>
              <a:srgbClr val="000000"/>
            </a:solidFill>
            <a:ln w="9525">
              <a:noFill/>
              <a:round/>
              <a:headEnd/>
              <a:tailEnd/>
            </a:ln>
          </p:spPr>
          <p:txBody>
            <a:bodyPr>
              <a:prstTxWarp prst="textNoShape">
                <a:avLst/>
              </a:prstTxWarp>
            </a:bodyPr>
            <a:lstStyle/>
            <a:p>
              <a:endParaRPr lang="en-US"/>
            </a:p>
          </p:txBody>
        </p:sp>
        <p:sp>
          <p:nvSpPr>
            <p:cNvPr id="32830" name="Freeform 62"/>
            <p:cNvSpPr>
              <a:spLocks/>
            </p:cNvSpPr>
            <p:nvPr/>
          </p:nvSpPr>
          <p:spPr bwMode="auto">
            <a:xfrm>
              <a:off x="5149" y="1484"/>
              <a:ext cx="133" cy="124"/>
            </a:xfrm>
            <a:custGeom>
              <a:avLst/>
              <a:gdLst/>
              <a:ahLst/>
              <a:cxnLst>
                <a:cxn ang="0">
                  <a:pos x="16" y="114"/>
                </a:cxn>
                <a:cxn ang="0">
                  <a:pos x="14" y="159"/>
                </a:cxn>
                <a:cxn ang="0">
                  <a:pos x="28" y="155"/>
                </a:cxn>
                <a:cxn ang="0">
                  <a:pos x="60" y="131"/>
                </a:cxn>
                <a:cxn ang="0">
                  <a:pos x="71" y="111"/>
                </a:cxn>
                <a:cxn ang="0">
                  <a:pos x="78" y="114"/>
                </a:cxn>
                <a:cxn ang="0">
                  <a:pos x="122" y="102"/>
                </a:cxn>
                <a:cxn ang="0">
                  <a:pos x="122" y="95"/>
                </a:cxn>
                <a:cxn ang="0">
                  <a:pos x="131" y="99"/>
                </a:cxn>
                <a:cxn ang="0">
                  <a:pos x="140" y="92"/>
                </a:cxn>
                <a:cxn ang="0">
                  <a:pos x="152" y="90"/>
                </a:cxn>
                <a:cxn ang="0">
                  <a:pos x="171" y="81"/>
                </a:cxn>
                <a:cxn ang="0">
                  <a:pos x="153" y="0"/>
                </a:cxn>
                <a:cxn ang="0">
                  <a:pos x="0" y="33"/>
                </a:cxn>
                <a:cxn ang="0">
                  <a:pos x="16" y="114"/>
                </a:cxn>
                <a:cxn ang="0">
                  <a:pos x="16" y="114"/>
                </a:cxn>
              </a:cxnLst>
              <a:rect l="0" t="0" r="r" b="b"/>
              <a:pathLst>
                <a:path w="171" h="159">
                  <a:moveTo>
                    <a:pt x="16" y="114"/>
                  </a:moveTo>
                  <a:lnTo>
                    <a:pt x="14" y="159"/>
                  </a:lnTo>
                  <a:lnTo>
                    <a:pt x="28" y="155"/>
                  </a:lnTo>
                  <a:lnTo>
                    <a:pt x="60" y="131"/>
                  </a:lnTo>
                  <a:lnTo>
                    <a:pt x="71" y="111"/>
                  </a:lnTo>
                  <a:lnTo>
                    <a:pt x="78" y="114"/>
                  </a:lnTo>
                  <a:lnTo>
                    <a:pt x="122" y="102"/>
                  </a:lnTo>
                  <a:lnTo>
                    <a:pt x="122" y="95"/>
                  </a:lnTo>
                  <a:lnTo>
                    <a:pt x="131" y="99"/>
                  </a:lnTo>
                  <a:lnTo>
                    <a:pt x="140" y="92"/>
                  </a:lnTo>
                  <a:lnTo>
                    <a:pt x="152" y="90"/>
                  </a:lnTo>
                  <a:lnTo>
                    <a:pt x="171" y="81"/>
                  </a:lnTo>
                  <a:lnTo>
                    <a:pt x="153" y="0"/>
                  </a:lnTo>
                  <a:lnTo>
                    <a:pt x="0" y="33"/>
                  </a:lnTo>
                  <a:lnTo>
                    <a:pt x="16" y="114"/>
                  </a:lnTo>
                  <a:lnTo>
                    <a:pt x="16" y="114"/>
                  </a:lnTo>
                  <a:close/>
                </a:path>
              </a:pathLst>
            </a:custGeom>
            <a:solidFill>
              <a:srgbClr val="000000"/>
            </a:solidFill>
            <a:ln w="9525">
              <a:noFill/>
              <a:round/>
              <a:headEnd/>
              <a:tailEnd/>
            </a:ln>
          </p:spPr>
          <p:txBody>
            <a:bodyPr>
              <a:prstTxWarp prst="textNoShape">
                <a:avLst/>
              </a:prstTxWarp>
            </a:bodyPr>
            <a:lstStyle/>
            <a:p>
              <a:endParaRPr lang="en-US"/>
            </a:p>
          </p:txBody>
        </p:sp>
        <p:sp>
          <p:nvSpPr>
            <p:cNvPr id="32831" name="Freeform 63"/>
            <p:cNvSpPr>
              <a:spLocks/>
            </p:cNvSpPr>
            <p:nvPr/>
          </p:nvSpPr>
          <p:spPr bwMode="auto">
            <a:xfrm>
              <a:off x="5268" y="1478"/>
              <a:ext cx="59" cy="69"/>
            </a:xfrm>
            <a:custGeom>
              <a:avLst/>
              <a:gdLst/>
              <a:ahLst/>
              <a:cxnLst>
                <a:cxn ang="0">
                  <a:pos x="18" y="89"/>
                </a:cxn>
                <a:cxn ang="0">
                  <a:pos x="49" y="77"/>
                </a:cxn>
                <a:cxn ang="0">
                  <a:pos x="50" y="41"/>
                </a:cxn>
                <a:cxn ang="0">
                  <a:pos x="59" y="50"/>
                </a:cxn>
                <a:cxn ang="0">
                  <a:pos x="61" y="67"/>
                </a:cxn>
                <a:cxn ang="0">
                  <a:pos x="68" y="65"/>
                </a:cxn>
                <a:cxn ang="0">
                  <a:pos x="76" y="50"/>
                </a:cxn>
                <a:cxn ang="0">
                  <a:pos x="68" y="31"/>
                </a:cxn>
                <a:cxn ang="0">
                  <a:pos x="50" y="27"/>
                </a:cxn>
                <a:cxn ang="0">
                  <a:pos x="38" y="3"/>
                </a:cxn>
                <a:cxn ang="0">
                  <a:pos x="28" y="0"/>
                </a:cxn>
                <a:cxn ang="0">
                  <a:pos x="0" y="8"/>
                </a:cxn>
                <a:cxn ang="0">
                  <a:pos x="18" y="89"/>
                </a:cxn>
                <a:cxn ang="0">
                  <a:pos x="18" y="89"/>
                </a:cxn>
              </a:cxnLst>
              <a:rect l="0" t="0" r="r" b="b"/>
              <a:pathLst>
                <a:path w="76" h="89">
                  <a:moveTo>
                    <a:pt x="18" y="89"/>
                  </a:moveTo>
                  <a:lnTo>
                    <a:pt x="49" y="77"/>
                  </a:lnTo>
                  <a:lnTo>
                    <a:pt x="50" y="41"/>
                  </a:lnTo>
                  <a:lnTo>
                    <a:pt x="59" y="50"/>
                  </a:lnTo>
                  <a:lnTo>
                    <a:pt x="61" y="67"/>
                  </a:lnTo>
                  <a:lnTo>
                    <a:pt x="68" y="65"/>
                  </a:lnTo>
                  <a:lnTo>
                    <a:pt x="76" y="50"/>
                  </a:lnTo>
                  <a:lnTo>
                    <a:pt x="68" y="31"/>
                  </a:lnTo>
                  <a:lnTo>
                    <a:pt x="50" y="27"/>
                  </a:lnTo>
                  <a:lnTo>
                    <a:pt x="38" y="3"/>
                  </a:lnTo>
                  <a:lnTo>
                    <a:pt x="28" y="0"/>
                  </a:lnTo>
                  <a:lnTo>
                    <a:pt x="0" y="8"/>
                  </a:lnTo>
                  <a:lnTo>
                    <a:pt x="18" y="89"/>
                  </a:lnTo>
                  <a:lnTo>
                    <a:pt x="18" y="89"/>
                  </a:lnTo>
                  <a:close/>
                </a:path>
              </a:pathLst>
            </a:custGeom>
            <a:solidFill>
              <a:srgbClr val="000000"/>
            </a:solidFill>
            <a:ln w="9525">
              <a:noFill/>
              <a:round/>
              <a:headEnd/>
              <a:tailEnd/>
            </a:ln>
          </p:spPr>
          <p:txBody>
            <a:bodyPr>
              <a:prstTxWarp prst="textNoShape">
                <a:avLst/>
              </a:prstTxWarp>
            </a:bodyPr>
            <a:lstStyle/>
            <a:p>
              <a:endParaRPr lang="en-US"/>
            </a:p>
          </p:txBody>
        </p:sp>
        <p:sp>
          <p:nvSpPr>
            <p:cNvPr id="32832" name="Freeform 64"/>
            <p:cNvSpPr>
              <a:spLocks/>
            </p:cNvSpPr>
            <p:nvPr/>
          </p:nvSpPr>
          <p:spPr bwMode="auto">
            <a:xfrm>
              <a:off x="5147" y="1390"/>
              <a:ext cx="258" cy="127"/>
            </a:xfrm>
            <a:custGeom>
              <a:avLst/>
              <a:gdLst/>
              <a:ahLst/>
              <a:cxnLst>
                <a:cxn ang="0">
                  <a:pos x="2" y="153"/>
                </a:cxn>
                <a:cxn ang="0">
                  <a:pos x="155" y="120"/>
                </a:cxn>
                <a:cxn ang="0">
                  <a:pos x="183" y="112"/>
                </a:cxn>
                <a:cxn ang="0">
                  <a:pos x="193" y="115"/>
                </a:cxn>
                <a:cxn ang="0">
                  <a:pos x="205" y="139"/>
                </a:cxn>
                <a:cxn ang="0">
                  <a:pos x="223" y="143"/>
                </a:cxn>
                <a:cxn ang="0">
                  <a:pos x="231" y="162"/>
                </a:cxn>
                <a:cxn ang="0">
                  <a:pos x="243" y="162"/>
                </a:cxn>
                <a:cxn ang="0">
                  <a:pos x="255" y="144"/>
                </a:cxn>
                <a:cxn ang="0">
                  <a:pos x="259" y="129"/>
                </a:cxn>
                <a:cxn ang="0">
                  <a:pos x="273" y="150"/>
                </a:cxn>
                <a:cxn ang="0">
                  <a:pos x="331" y="131"/>
                </a:cxn>
                <a:cxn ang="0">
                  <a:pos x="329" y="108"/>
                </a:cxn>
                <a:cxn ang="0">
                  <a:pos x="312" y="79"/>
                </a:cxn>
                <a:cxn ang="0">
                  <a:pos x="302" y="76"/>
                </a:cxn>
                <a:cxn ang="0">
                  <a:pos x="293" y="76"/>
                </a:cxn>
                <a:cxn ang="0">
                  <a:pos x="295" y="82"/>
                </a:cxn>
                <a:cxn ang="0">
                  <a:pos x="309" y="84"/>
                </a:cxn>
                <a:cxn ang="0">
                  <a:pos x="314" y="112"/>
                </a:cxn>
                <a:cxn ang="0">
                  <a:pos x="290" y="122"/>
                </a:cxn>
                <a:cxn ang="0">
                  <a:pos x="255" y="100"/>
                </a:cxn>
                <a:cxn ang="0">
                  <a:pos x="243" y="76"/>
                </a:cxn>
                <a:cxn ang="0">
                  <a:pos x="228" y="67"/>
                </a:cxn>
                <a:cxn ang="0">
                  <a:pos x="226" y="76"/>
                </a:cxn>
                <a:cxn ang="0">
                  <a:pos x="212" y="62"/>
                </a:cxn>
                <a:cxn ang="0">
                  <a:pos x="224" y="45"/>
                </a:cxn>
                <a:cxn ang="0">
                  <a:pos x="235" y="27"/>
                </a:cxn>
                <a:cxn ang="0">
                  <a:pos x="214" y="0"/>
                </a:cxn>
                <a:cxn ang="0">
                  <a:pos x="183" y="22"/>
                </a:cxn>
                <a:cxn ang="0">
                  <a:pos x="73" y="51"/>
                </a:cxn>
                <a:cxn ang="0">
                  <a:pos x="0" y="67"/>
                </a:cxn>
                <a:cxn ang="0">
                  <a:pos x="2" y="153"/>
                </a:cxn>
                <a:cxn ang="0">
                  <a:pos x="2" y="153"/>
                </a:cxn>
              </a:cxnLst>
              <a:rect l="0" t="0" r="r" b="b"/>
              <a:pathLst>
                <a:path w="331" h="162">
                  <a:moveTo>
                    <a:pt x="2" y="153"/>
                  </a:moveTo>
                  <a:lnTo>
                    <a:pt x="155" y="120"/>
                  </a:lnTo>
                  <a:lnTo>
                    <a:pt x="183" y="112"/>
                  </a:lnTo>
                  <a:lnTo>
                    <a:pt x="193" y="115"/>
                  </a:lnTo>
                  <a:lnTo>
                    <a:pt x="205" y="139"/>
                  </a:lnTo>
                  <a:lnTo>
                    <a:pt x="223" y="143"/>
                  </a:lnTo>
                  <a:lnTo>
                    <a:pt x="231" y="162"/>
                  </a:lnTo>
                  <a:lnTo>
                    <a:pt x="243" y="162"/>
                  </a:lnTo>
                  <a:lnTo>
                    <a:pt x="255" y="144"/>
                  </a:lnTo>
                  <a:lnTo>
                    <a:pt x="259" y="129"/>
                  </a:lnTo>
                  <a:lnTo>
                    <a:pt x="273" y="150"/>
                  </a:lnTo>
                  <a:lnTo>
                    <a:pt x="331" y="131"/>
                  </a:lnTo>
                  <a:lnTo>
                    <a:pt x="329" y="108"/>
                  </a:lnTo>
                  <a:lnTo>
                    <a:pt x="312" y="79"/>
                  </a:lnTo>
                  <a:lnTo>
                    <a:pt x="302" y="76"/>
                  </a:lnTo>
                  <a:lnTo>
                    <a:pt x="293" y="76"/>
                  </a:lnTo>
                  <a:lnTo>
                    <a:pt x="295" y="82"/>
                  </a:lnTo>
                  <a:lnTo>
                    <a:pt x="309" y="84"/>
                  </a:lnTo>
                  <a:lnTo>
                    <a:pt x="314" y="112"/>
                  </a:lnTo>
                  <a:lnTo>
                    <a:pt x="290" y="122"/>
                  </a:lnTo>
                  <a:lnTo>
                    <a:pt x="255" y="100"/>
                  </a:lnTo>
                  <a:lnTo>
                    <a:pt x="243" y="76"/>
                  </a:lnTo>
                  <a:lnTo>
                    <a:pt x="228" y="67"/>
                  </a:lnTo>
                  <a:lnTo>
                    <a:pt x="226" y="76"/>
                  </a:lnTo>
                  <a:lnTo>
                    <a:pt x="212" y="62"/>
                  </a:lnTo>
                  <a:lnTo>
                    <a:pt x="224" y="45"/>
                  </a:lnTo>
                  <a:lnTo>
                    <a:pt x="235" y="27"/>
                  </a:lnTo>
                  <a:lnTo>
                    <a:pt x="214" y="0"/>
                  </a:lnTo>
                  <a:lnTo>
                    <a:pt x="183" y="22"/>
                  </a:lnTo>
                  <a:lnTo>
                    <a:pt x="73" y="51"/>
                  </a:lnTo>
                  <a:lnTo>
                    <a:pt x="0" y="67"/>
                  </a:lnTo>
                  <a:lnTo>
                    <a:pt x="2" y="153"/>
                  </a:lnTo>
                  <a:lnTo>
                    <a:pt x="2" y="153"/>
                  </a:lnTo>
                  <a:close/>
                </a:path>
              </a:pathLst>
            </a:custGeom>
            <a:solidFill>
              <a:srgbClr val="000000"/>
            </a:solidFill>
            <a:ln w="9525">
              <a:noFill/>
              <a:round/>
              <a:headEnd/>
              <a:tailEnd/>
            </a:ln>
          </p:spPr>
          <p:txBody>
            <a:bodyPr>
              <a:prstTxWarp prst="textNoShape">
                <a:avLst/>
              </a:prstTxWarp>
            </a:bodyPr>
            <a:lstStyle/>
            <a:p>
              <a:endParaRPr lang="en-US"/>
            </a:p>
          </p:txBody>
        </p:sp>
        <p:sp>
          <p:nvSpPr>
            <p:cNvPr id="32833" name="Freeform 65"/>
            <p:cNvSpPr>
              <a:spLocks/>
            </p:cNvSpPr>
            <p:nvPr/>
          </p:nvSpPr>
          <p:spPr bwMode="auto">
            <a:xfrm>
              <a:off x="5355" y="1514"/>
              <a:ext cx="23" cy="18"/>
            </a:xfrm>
            <a:custGeom>
              <a:avLst/>
              <a:gdLst/>
              <a:ahLst/>
              <a:cxnLst>
                <a:cxn ang="0">
                  <a:pos x="0" y="23"/>
                </a:cxn>
                <a:cxn ang="0">
                  <a:pos x="12" y="0"/>
                </a:cxn>
                <a:cxn ang="0">
                  <a:pos x="29" y="11"/>
                </a:cxn>
                <a:cxn ang="0">
                  <a:pos x="0" y="23"/>
                </a:cxn>
                <a:cxn ang="0">
                  <a:pos x="0" y="23"/>
                </a:cxn>
                <a:cxn ang="0">
                  <a:pos x="0" y="23"/>
                </a:cxn>
              </a:cxnLst>
              <a:rect l="0" t="0" r="r" b="b"/>
              <a:pathLst>
                <a:path w="29" h="23">
                  <a:moveTo>
                    <a:pt x="0" y="23"/>
                  </a:moveTo>
                  <a:lnTo>
                    <a:pt x="12" y="0"/>
                  </a:lnTo>
                  <a:lnTo>
                    <a:pt x="29" y="11"/>
                  </a:lnTo>
                  <a:lnTo>
                    <a:pt x="0" y="23"/>
                  </a:lnTo>
                  <a:lnTo>
                    <a:pt x="0" y="23"/>
                  </a:lnTo>
                  <a:lnTo>
                    <a:pt x="0" y="23"/>
                  </a:lnTo>
                  <a:close/>
                </a:path>
              </a:pathLst>
            </a:custGeom>
            <a:solidFill>
              <a:srgbClr val="000000"/>
            </a:solidFill>
            <a:ln w="9525">
              <a:noFill/>
              <a:round/>
              <a:headEnd/>
              <a:tailEnd/>
            </a:ln>
          </p:spPr>
          <p:txBody>
            <a:bodyPr>
              <a:prstTxWarp prst="textNoShape">
                <a:avLst/>
              </a:prstTxWarp>
            </a:bodyPr>
            <a:lstStyle/>
            <a:p>
              <a:endParaRPr lang="en-US"/>
            </a:p>
          </p:txBody>
        </p:sp>
        <p:sp>
          <p:nvSpPr>
            <p:cNvPr id="32834" name="Freeform 66"/>
            <p:cNvSpPr>
              <a:spLocks/>
            </p:cNvSpPr>
            <p:nvPr/>
          </p:nvSpPr>
          <p:spPr bwMode="auto">
            <a:xfrm>
              <a:off x="5397" y="1511"/>
              <a:ext cx="20" cy="13"/>
            </a:xfrm>
            <a:custGeom>
              <a:avLst/>
              <a:gdLst/>
              <a:ahLst/>
              <a:cxnLst>
                <a:cxn ang="0">
                  <a:pos x="0" y="17"/>
                </a:cxn>
                <a:cxn ang="0">
                  <a:pos x="14" y="0"/>
                </a:cxn>
                <a:cxn ang="0">
                  <a:pos x="24" y="12"/>
                </a:cxn>
                <a:cxn ang="0">
                  <a:pos x="0" y="17"/>
                </a:cxn>
                <a:cxn ang="0">
                  <a:pos x="0" y="17"/>
                </a:cxn>
                <a:cxn ang="0">
                  <a:pos x="0" y="17"/>
                </a:cxn>
              </a:cxnLst>
              <a:rect l="0" t="0" r="r" b="b"/>
              <a:pathLst>
                <a:path w="24" h="17">
                  <a:moveTo>
                    <a:pt x="0" y="17"/>
                  </a:moveTo>
                  <a:lnTo>
                    <a:pt x="14" y="0"/>
                  </a:lnTo>
                  <a:lnTo>
                    <a:pt x="24" y="12"/>
                  </a:lnTo>
                  <a:lnTo>
                    <a:pt x="0" y="17"/>
                  </a:lnTo>
                  <a:lnTo>
                    <a:pt x="0" y="17"/>
                  </a:lnTo>
                  <a:lnTo>
                    <a:pt x="0" y="17"/>
                  </a:lnTo>
                  <a:close/>
                </a:path>
              </a:pathLst>
            </a:custGeom>
            <a:solidFill>
              <a:srgbClr val="000000"/>
            </a:solidFill>
            <a:ln w="9525">
              <a:noFill/>
              <a:round/>
              <a:headEnd/>
              <a:tailEnd/>
            </a:ln>
          </p:spPr>
          <p:txBody>
            <a:bodyPr>
              <a:prstTxWarp prst="textNoShape">
                <a:avLst/>
              </a:prstTxWarp>
            </a:bodyPr>
            <a:lstStyle/>
            <a:p>
              <a:endParaRPr lang="en-US"/>
            </a:p>
          </p:txBody>
        </p:sp>
        <p:sp>
          <p:nvSpPr>
            <p:cNvPr id="32835" name="Freeform 67"/>
            <p:cNvSpPr>
              <a:spLocks/>
            </p:cNvSpPr>
            <p:nvPr/>
          </p:nvSpPr>
          <p:spPr bwMode="auto">
            <a:xfrm>
              <a:off x="5092" y="1203"/>
              <a:ext cx="124" cy="239"/>
            </a:xfrm>
            <a:custGeom>
              <a:avLst/>
              <a:gdLst/>
              <a:ahLst/>
              <a:cxnLst>
                <a:cxn ang="0">
                  <a:pos x="26" y="126"/>
                </a:cxn>
                <a:cxn ang="0">
                  <a:pos x="33" y="181"/>
                </a:cxn>
                <a:cxn ang="0">
                  <a:pos x="72" y="307"/>
                </a:cxn>
                <a:cxn ang="0">
                  <a:pos x="145" y="291"/>
                </a:cxn>
                <a:cxn ang="0">
                  <a:pos x="140" y="112"/>
                </a:cxn>
                <a:cxn ang="0">
                  <a:pos x="157" y="76"/>
                </a:cxn>
                <a:cxn ang="0">
                  <a:pos x="160" y="0"/>
                </a:cxn>
                <a:cxn ang="0">
                  <a:pos x="0" y="38"/>
                </a:cxn>
                <a:cxn ang="0">
                  <a:pos x="26" y="126"/>
                </a:cxn>
                <a:cxn ang="0">
                  <a:pos x="26" y="126"/>
                </a:cxn>
              </a:cxnLst>
              <a:rect l="0" t="0" r="r" b="b"/>
              <a:pathLst>
                <a:path w="160" h="307">
                  <a:moveTo>
                    <a:pt x="26" y="126"/>
                  </a:moveTo>
                  <a:lnTo>
                    <a:pt x="33" y="181"/>
                  </a:lnTo>
                  <a:lnTo>
                    <a:pt x="72" y="307"/>
                  </a:lnTo>
                  <a:lnTo>
                    <a:pt x="145" y="291"/>
                  </a:lnTo>
                  <a:lnTo>
                    <a:pt x="140" y="112"/>
                  </a:lnTo>
                  <a:lnTo>
                    <a:pt x="157" y="76"/>
                  </a:lnTo>
                  <a:lnTo>
                    <a:pt x="160" y="0"/>
                  </a:lnTo>
                  <a:lnTo>
                    <a:pt x="0" y="38"/>
                  </a:lnTo>
                  <a:lnTo>
                    <a:pt x="26" y="126"/>
                  </a:lnTo>
                  <a:lnTo>
                    <a:pt x="26" y="126"/>
                  </a:lnTo>
                  <a:close/>
                </a:path>
              </a:pathLst>
            </a:custGeom>
            <a:solidFill>
              <a:srgbClr val="000000"/>
            </a:solidFill>
            <a:ln w="9525">
              <a:noFill/>
              <a:round/>
              <a:headEnd/>
              <a:tailEnd/>
            </a:ln>
          </p:spPr>
          <p:txBody>
            <a:bodyPr>
              <a:prstTxWarp prst="textNoShape">
                <a:avLst/>
              </a:prstTxWarp>
            </a:bodyPr>
            <a:lstStyle/>
            <a:p>
              <a:endParaRPr lang="en-US"/>
            </a:p>
          </p:txBody>
        </p:sp>
        <p:sp>
          <p:nvSpPr>
            <p:cNvPr id="32836" name="Freeform 68"/>
            <p:cNvSpPr>
              <a:spLocks/>
            </p:cNvSpPr>
            <p:nvPr/>
          </p:nvSpPr>
          <p:spPr bwMode="auto">
            <a:xfrm>
              <a:off x="5200" y="1170"/>
              <a:ext cx="116" cy="260"/>
            </a:xfrm>
            <a:custGeom>
              <a:avLst/>
              <a:gdLst/>
              <a:ahLst/>
              <a:cxnLst>
                <a:cxn ang="0">
                  <a:pos x="0" y="156"/>
                </a:cxn>
                <a:cxn ang="0">
                  <a:pos x="17" y="120"/>
                </a:cxn>
                <a:cxn ang="0">
                  <a:pos x="20" y="44"/>
                </a:cxn>
                <a:cxn ang="0">
                  <a:pos x="18" y="15"/>
                </a:cxn>
                <a:cxn ang="0">
                  <a:pos x="48" y="0"/>
                </a:cxn>
                <a:cxn ang="0">
                  <a:pos x="115" y="210"/>
                </a:cxn>
                <a:cxn ang="0">
                  <a:pos x="148" y="255"/>
                </a:cxn>
                <a:cxn ang="0">
                  <a:pos x="146" y="284"/>
                </a:cxn>
                <a:cxn ang="0">
                  <a:pos x="115" y="306"/>
                </a:cxn>
                <a:cxn ang="0">
                  <a:pos x="5" y="335"/>
                </a:cxn>
                <a:cxn ang="0">
                  <a:pos x="0" y="156"/>
                </a:cxn>
                <a:cxn ang="0">
                  <a:pos x="0" y="156"/>
                </a:cxn>
              </a:cxnLst>
              <a:rect l="0" t="0" r="r" b="b"/>
              <a:pathLst>
                <a:path w="148" h="335">
                  <a:moveTo>
                    <a:pt x="0" y="156"/>
                  </a:moveTo>
                  <a:lnTo>
                    <a:pt x="17" y="120"/>
                  </a:lnTo>
                  <a:lnTo>
                    <a:pt x="20" y="44"/>
                  </a:lnTo>
                  <a:lnTo>
                    <a:pt x="18" y="15"/>
                  </a:lnTo>
                  <a:lnTo>
                    <a:pt x="48" y="0"/>
                  </a:lnTo>
                  <a:lnTo>
                    <a:pt x="115" y="210"/>
                  </a:lnTo>
                  <a:lnTo>
                    <a:pt x="148" y="255"/>
                  </a:lnTo>
                  <a:lnTo>
                    <a:pt x="146" y="284"/>
                  </a:lnTo>
                  <a:lnTo>
                    <a:pt x="115" y="306"/>
                  </a:lnTo>
                  <a:lnTo>
                    <a:pt x="5" y="335"/>
                  </a:lnTo>
                  <a:lnTo>
                    <a:pt x="0" y="156"/>
                  </a:lnTo>
                  <a:lnTo>
                    <a:pt x="0" y="156"/>
                  </a:lnTo>
                  <a:close/>
                </a:path>
              </a:pathLst>
            </a:custGeom>
            <a:solidFill>
              <a:srgbClr val="000000"/>
            </a:solidFill>
            <a:ln w="9525">
              <a:noFill/>
              <a:round/>
              <a:headEnd/>
              <a:tailEnd/>
            </a:ln>
          </p:spPr>
          <p:txBody>
            <a:bodyPr>
              <a:prstTxWarp prst="textNoShape">
                <a:avLst/>
              </a:prstTxWarp>
            </a:bodyPr>
            <a:lstStyle/>
            <a:p>
              <a:endParaRPr lang="en-US"/>
            </a:p>
          </p:txBody>
        </p:sp>
        <p:sp>
          <p:nvSpPr>
            <p:cNvPr id="32837" name="Freeform 69"/>
            <p:cNvSpPr>
              <a:spLocks/>
            </p:cNvSpPr>
            <p:nvPr/>
          </p:nvSpPr>
          <p:spPr bwMode="auto">
            <a:xfrm>
              <a:off x="5237" y="935"/>
              <a:ext cx="283" cy="432"/>
            </a:xfrm>
            <a:custGeom>
              <a:avLst/>
              <a:gdLst/>
              <a:ahLst/>
              <a:cxnLst>
                <a:cxn ang="0">
                  <a:pos x="0" y="300"/>
                </a:cxn>
                <a:cxn ang="0">
                  <a:pos x="20" y="301"/>
                </a:cxn>
                <a:cxn ang="0">
                  <a:pos x="22" y="265"/>
                </a:cxn>
                <a:cxn ang="0">
                  <a:pos x="48" y="215"/>
                </a:cxn>
                <a:cxn ang="0">
                  <a:pos x="36" y="179"/>
                </a:cxn>
                <a:cxn ang="0">
                  <a:pos x="88" y="5"/>
                </a:cxn>
                <a:cxn ang="0">
                  <a:pos x="98" y="5"/>
                </a:cxn>
                <a:cxn ang="0">
                  <a:pos x="103" y="28"/>
                </a:cxn>
                <a:cxn ang="0">
                  <a:pos x="155" y="9"/>
                </a:cxn>
                <a:cxn ang="0">
                  <a:pos x="157" y="0"/>
                </a:cxn>
                <a:cxn ang="0">
                  <a:pos x="198" y="9"/>
                </a:cxn>
                <a:cxn ang="0">
                  <a:pos x="265" y="181"/>
                </a:cxn>
                <a:cxn ang="0">
                  <a:pos x="296" y="183"/>
                </a:cxn>
                <a:cxn ang="0">
                  <a:pos x="351" y="246"/>
                </a:cxn>
                <a:cxn ang="0">
                  <a:pos x="344" y="258"/>
                </a:cxn>
                <a:cxn ang="0">
                  <a:pos x="362" y="258"/>
                </a:cxn>
                <a:cxn ang="0">
                  <a:pos x="349" y="289"/>
                </a:cxn>
                <a:cxn ang="0">
                  <a:pos x="322" y="308"/>
                </a:cxn>
                <a:cxn ang="0">
                  <a:pos x="289" y="325"/>
                </a:cxn>
                <a:cxn ang="0">
                  <a:pos x="286" y="346"/>
                </a:cxn>
                <a:cxn ang="0">
                  <a:pos x="270" y="327"/>
                </a:cxn>
                <a:cxn ang="0">
                  <a:pos x="241" y="350"/>
                </a:cxn>
                <a:cxn ang="0">
                  <a:pos x="229" y="350"/>
                </a:cxn>
                <a:cxn ang="0">
                  <a:pos x="217" y="336"/>
                </a:cxn>
                <a:cxn ang="0">
                  <a:pos x="210" y="403"/>
                </a:cxn>
                <a:cxn ang="0">
                  <a:pos x="184" y="413"/>
                </a:cxn>
                <a:cxn ang="0">
                  <a:pos x="172" y="439"/>
                </a:cxn>
                <a:cxn ang="0">
                  <a:pos x="157" y="439"/>
                </a:cxn>
                <a:cxn ang="0">
                  <a:pos x="120" y="477"/>
                </a:cxn>
                <a:cxn ang="0">
                  <a:pos x="119" y="508"/>
                </a:cxn>
                <a:cxn ang="0">
                  <a:pos x="110" y="520"/>
                </a:cxn>
                <a:cxn ang="0">
                  <a:pos x="100" y="555"/>
                </a:cxn>
                <a:cxn ang="0">
                  <a:pos x="67" y="510"/>
                </a:cxn>
                <a:cxn ang="0">
                  <a:pos x="0" y="300"/>
                </a:cxn>
                <a:cxn ang="0">
                  <a:pos x="0" y="300"/>
                </a:cxn>
              </a:cxnLst>
              <a:rect l="0" t="0" r="r" b="b"/>
              <a:pathLst>
                <a:path w="362" h="555">
                  <a:moveTo>
                    <a:pt x="0" y="300"/>
                  </a:moveTo>
                  <a:lnTo>
                    <a:pt x="20" y="301"/>
                  </a:lnTo>
                  <a:lnTo>
                    <a:pt x="22" y="265"/>
                  </a:lnTo>
                  <a:lnTo>
                    <a:pt x="48" y="215"/>
                  </a:lnTo>
                  <a:lnTo>
                    <a:pt x="36" y="179"/>
                  </a:lnTo>
                  <a:lnTo>
                    <a:pt x="88" y="5"/>
                  </a:lnTo>
                  <a:lnTo>
                    <a:pt x="98" y="5"/>
                  </a:lnTo>
                  <a:lnTo>
                    <a:pt x="103" y="28"/>
                  </a:lnTo>
                  <a:lnTo>
                    <a:pt x="155" y="9"/>
                  </a:lnTo>
                  <a:lnTo>
                    <a:pt x="157" y="0"/>
                  </a:lnTo>
                  <a:lnTo>
                    <a:pt x="198" y="9"/>
                  </a:lnTo>
                  <a:lnTo>
                    <a:pt x="265" y="181"/>
                  </a:lnTo>
                  <a:lnTo>
                    <a:pt x="296" y="183"/>
                  </a:lnTo>
                  <a:lnTo>
                    <a:pt x="351" y="246"/>
                  </a:lnTo>
                  <a:lnTo>
                    <a:pt x="344" y="258"/>
                  </a:lnTo>
                  <a:lnTo>
                    <a:pt x="362" y="258"/>
                  </a:lnTo>
                  <a:lnTo>
                    <a:pt x="349" y="289"/>
                  </a:lnTo>
                  <a:lnTo>
                    <a:pt x="322" y="308"/>
                  </a:lnTo>
                  <a:lnTo>
                    <a:pt x="289" y="325"/>
                  </a:lnTo>
                  <a:lnTo>
                    <a:pt x="286" y="346"/>
                  </a:lnTo>
                  <a:lnTo>
                    <a:pt x="270" y="327"/>
                  </a:lnTo>
                  <a:lnTo>
                    <a:pt x="241" y="350"/>
                  </a:lnTo>
                  <a:lnTo>
                    <a:pt x="229" y="350"/>
                  </a:lnTo>
                  <a:lnTo>
                    <a:pt x="217" y="336"/>
                  </a:lnTo>
                  <a:lnTo>
                    <a:pt x="210" y="403"/>
                  </a:lnTo>
                  <a:lnTo>
                    <a:pt x="184" y="413"/>
                  </a:lnTo>
                  <a:lnTo>
                    <a:pt x="172" y="439"/>
                  </a:lnTo>
                  <a:lnTo>
                    <a:pt x="157" y="439"/>
                  </a:lnTo>
                  <a:lnTo>
                    <a:pt x="120" y="477"/>
                  </a:lnTo>
                  <a:lnTo>
                    <a:pt x="119" y="508"/>
                  </a:lnTo>
                  <a:lnTo>
                    <a:pt x="110" y="520"/>
                  </a:lnTo>
                  <a:lnTo>
                    <a:pt x="100" y="555"/>
                  </a:lnTo>
                  <a:lnTo>
                    <a:pt x="67" y="510"/>
                  </a:lnTo>
                  <a:lnTo>
                    <a:pt x="0" y="300"/>
                  </a:lnTo>
                  <a:lnTo>
                    <a:pt x="0" y="300"/>
                  </a:lnTo>
                  <a:close/>
                </a:path>
              </a:pathLst>
            </a:custGeom>
            <a:solidFill>
              <a:srgbClr val="000000"/>
            </a:solidFill>
            <a:ln w="9525">
              <a:noFill/>
              <a:round/>
              <a:headEnd/>
              <a:tailEnd/>
            </a:ln>
          </p:spPr>
          <p:txBody>
            <a:bodyPr>
              <a:prstTxWarp prst="textNoShape">
                <a:avLst/>
              </a:prstTxWarp>
            </a:bodyPr>
            <a:lstStyle/>
            <a:p>
              <a:endParaRPr lang="en-US"/>
            </a:p>
          </p:txBody>
        </p:sp>
        <p:sp>
          <p:nvSpPr>
            <p:cNvPr id="32838" name="Freeform 70"/>
            <p:cNvSpPr>
              <a:spLocks/>
            </p:cNvSpPr>
            <p:nvPr/>
          </p:nvSpPr>
          <p:spPr bwMode="auto">
            <a:xfrm>
              <a:off x="1662" y="768"/>
              <a:ext cx="515" cy="366"/>
            </a:xfrm>
            <a:custGeom>
              <a:avLst/>
              <a:gdLst/>
              <a:ahLst/>
              <a:cxnLst>
                <a:cxn ang="0">
                  <a:pos x="24" y="102"/>
                </a:cxn>
                <a:cxn ang="0">
                  <a:pos x="16" y="231"/>
                </a:cxn>
                <a:cxn ang="0">
                  <a:pos x="31" y="231"/>
                </a:cxn>
                <a:cxn ang="0">
                  <a:pos x="22" y="259"/>
                </a:cxn>
                <a:cxn ang="0">
                  <a:pos x="10" y="243"/>
                </a:cxn>
                <a:cxn ang="0">
                  <a:pos x="0" y="276"/>
                </a:cxn>
                <a:cxn ang="0">
                  <a:pos x="47" y="302"/>
                </a:cxn>
                <a:cxn ang="0">
                  <a:pos x="48" y="314"/>
                </a:cxn>
                <a:cxn ang="0">
                  <a:pos x="60" y="316"/>
                </a:cxn>
                <a:cxn ang="0">
                  <a:pos x="121" y="410"/>
                </a:cxn>
                <a:cxn ang="0">
                  <a:pos x="188" y="407"/>
                </a:cxn>
                <a:cxn ang="0">
                  <a:pos x="238" y="429"/>
                </a:cxn>
                <a:cxn ang="0">
                  <a:pos x="262" y="426"/>
                </a:cxn>
                <a:cxn ang="0">
                  <a:pos x="414" y="429"/>
                </a:cxn>
                <a:cxn ang="0">
                  <a:pos x="586" y="469"/>
                </a:cxn>
                <a:cxn ang="0">
                  <a:pos x="589" y="417"/>
                </a:cxn>
                <a:cxn ang="0">
                  <a:pos x="662" y="118"/>
                </a:cxn>
                <a:cxn ang="0">
                  <a:pos x="203" y="0"/>
                </a:cxn>
                <a:cxn ang="0">
                  <a:pos x="207" y="88"/>
                </a:cxn>
                <a:cxn ang="0">
                  <a:pos x="184" y="161"/>
                </a:cxn>
                <a:cxn ang="0">
                  <a:pos x="181" y="198"/>
                </a:cxn>
                <a:cxn ang="0">
                  <a:pos x="133" y="212"/>
                </a:cxn>
                <a:cxn ang="0">
                  <a:pos x="129" y="193"/>
                </a:cxn>
                <a:cxn ang="0">
                  <a:pos x="169" y="169"/>
                </a:cxn>
                <a:cxn ang="0">
                  <a:pos x="165" y="150"/>
                </a:cxn>
                <a:cxn ang="0">
                  <a:pos x="131" y="154"/>
                </a:cxn>
                <a:cxn ang="0">
                  <a:pos x="157" y="131"/>
                </a:cxn>
                <a:cxn ang="0">
                  <a:pos x="176" y="116"/>
                </a:cxn>
                <a:cxn ang="0">
                  <a:pos x="28" y="23"/>
                </a:cxn>
                <a:cxn ang="0">
                  <a:pos x="16" y="49"/>
                </a:cxn>
                <a:cxn ang="0">
                  <a:pos x="24" y="102"/>
                </a:cxn>
                <a:cxn ang="0">
                  <a:pos x="24" y="102"/>
                </a:cxn>
              </a:cxnLst>
              <a:rect l="0" t="0" r="r" b="b"/>
              <a:pathLst>
                <a:path w="662" h="469">
                  <a:moveTo>
                    <a:pt x="24" y="102"/>
                  </a:moveTo>
                  <a:lnTo>
                    <a:pt x="16" y="231"/>
                  </a:lnTo>
                  <a:lnTo>
                    <a:pt x="31" y="231"/>
                  </a:lnTo>
                  <a:lnTo>
                    <a:pt x="22" y="259"/>
                  </a:lnTo>
                  <a:lnTo>
                    <a:pt x="10" y="243"/>
                  </a:lnTo>
                  <a:lnTo>
                    <a:pt x="0" y="276"/>
                  </a:lnTo>
                  <a:lnTo>
                    <a:pt x="47" y="302"/>
                  </a:lnTo>
                  <a:lnTo>
                    <a:pt x="48" y="314"/>
                  </a:lnTo>
                  <a:lnTo>
                    <a:pt x="60" y="316"/>
                  </a:lnTo>
                  <a:lnTo>
                    <a:pt x="121" y="410"/>
                  </a:lnTo>
                  <a:lnTo>
                    <a:pt x="188" y="407"/>
                  </a:lnTo>
                  <a:lnTo>
                    <a:pt x="238" y="429"/>
                  </a:lnTo>
                  <a:lnTo>
                    <a:pt x="262" y="426"/>
                  </a:lnTo>
                  <a:lnTo>
                    <a:pt x="414" y="429"/>
                  </a:lnTo>
                  <a:lnTo>
                    <a:pt x="586" y="469"/>
                  </a:lnTo>
                  <a:lnTo>
                    <a:pt x="589" y="417"/>
                  </a:lnTo>
                  <a:lnTo>
                    <a:pt x="662" y="118"/>
                  </a:lnTo>
                  <a:lnTo>
                    <a:pt x="203" y="0"/>
                  </a:lnTo>
                  <a:lnTo>
                    <a:pt x="207" y="88"/>
                  </a:lnTo>
                  <a:lnTo>
                    <a:pt x="184" y="161"/>
                  </a:lnTo>
                  <a:lnTo>
                    <a:pt x="181" y="198"/>
                  </a:lnTo>
                  <a:lnTo>
                    <a:pt x="133" y="212"/>
                  </a:lnTo>
                  <a:lnTo>
                    <a:pt x="129" y="193"/>
                  </a:lnTo>
                  <a:lnTo>
                    <a:pt x="169" y="169"/>
                  </a:lnTo>
                  <a:lnTo>
                    <a:pt x="165" y="150"/>
                  </a:lnTo>
                  <a:lnTo>
                    <a:pt x="131" y="154"/>
                  </a:lnTo>
                  <a:lnTo>
                    <a:pt x="157" y="131"/>
                  </a:lnTo>
                  <a:lnTo>
                    <a:pt x="176" y="116"/>
                  </a:lnTo>
                  <a:lnTo>
                    <a:pt x="28" y="23"/>
                  </a:lnTo>
                  <a:lnTo>
                    <a:pt x="16" y="49"/>
                  </a:lnTo>
                  <a:lnTo>
                    <a:pt x="24" y="102"/>
                  </a:lnTo>
                  <a:lnTo>
                    <a:pt x="24" y="102"/>
                  </a:lnTo>
                  <a:close/>
                </a:path>
              </a:pathLst>
            </a:custGeom>
            <a:solidFill>
              <a:srgbClr val="008000"/>
            </a:solidFill>
            <a:ln w="9525">
              <a:noFill/>
              <a:round/>
              <a:headEnd/>
              <a:tailEnd/>
            </a:ln>
          </p:spPr>
          <p:txBody>
            <a:bodyPr>
              <a:prstTxWarp prst="textNoShape">
                <a:avLst/>
              </a:prstTxWarp>
            </a:bodyPr>
            <a:lstStyle/>
            <a:p>
              <a:endParaRPr lang="en-US"/>
            </a:p>
          </p:txBody>
        </p:sp>
        <p:sp>
          <p:nvSpPr>
            <p:cNvPr id="32839" name="Freeform 71"/>
            <p:cNvSpPr>
              <a:spLocks/>
            </p:cNvSpPr>
            <p:nvPr/>
          </p:nvSpPr>
          <p:spPr bwMode="auto">
            <a:xfrm>
              <a:off x="1782" y="790"/>
              <a:ext cx="24" cy="26"/>
            </a:xfrm>
            <a:custGeom>
              <a:avLst/>
              <a:gdLst/>
              <a:ahLst/>
              <a:cxnLst>
                <a:cxn ang="0">
                  <a:pos x="0" y="15"/>
                </a:cxn>
                <a:cxn ang="0">
                  <a:pos x="24" y="0"/>
                </a:cxn>
                <a:cxn ang="0">
                  <a:pos x="31" y="15"/>
                </a:cxn>
                <a:cxn ang="0">
                  <a:pos x="26" y="34"/>
                </a:cxn>
                <a:cxn ang="0">
                  <a:pos x="0" y="15"/>
                </a:cxn>
                <a:cxn ang="0">
                  <a:pos x="0" y="15"/>
                </a:cxn>
                <a:cxn ang="0">
                  <a:pos x="0" y="15"/>
                </a:cxn>
              </a:cxnLst>
              <a:rect l="0" t="0" r="r" b="b"/>
              <a:pathLst>
                <a:path w="31" h="34">
                  <a:moveTo>
                    <a:pt x="0" y="15"/>
                  </a:moveTo>
                  <a:lnTo>
                    <a:pt x="24" y="0"/>
                  </a:lnTo>
                  <a:lnTo>
                    <a:pt x="31" y="15"/>
                  </a:lnTo>
                  <a:lnTo>
                    <a:pt x="26" y="34"/>
                  </a:lnTo>
                  <a:lnTo>
                    <a:pt x="0" y="15"/>
                  </a:lnTo>
                  <a:lnTo>
                    <a:pt x="0" y="15"/>
                  </a:lnTo>
                  <a:lnTo>
                    <a:pt x="0" y="15"/>
                  </a:lnTo>
                  <a:close/>
                </a:path>
              </a:pathLst>
            </a:custGeom>
            <a:solidFill>
              <a:srgbClr val="DFBBDF"/>
            </a:solidFill>
            <a:ln w="9525">
              <a:noFill/>
              <a:round/>
              <a:headEnd/>
              <a:tailEnd/>
            </a:ln>
          </p:spPr>
          <p:txBody>
            <a:bodyPr>
              <a:prstTxWarp prst="textNoShape">
                <a:avLst/>
              </a:prstTxWarp>
            </a:bodyPr>
            <a:lstStyle/>
            <a:p>
              <a:endParaRPr lang="en-US"/>
            </a:p>
          </p:txBody>
        </p:sp>
        <p:sp>
          <p:nvSpPr>
            <p:cNvPr id="32840" name="Freeform 72"/>
            <p:cNvSpPr>
              <a:spLocks/>
            </p:cNvSpPr>
            <p:nvPr/>
          </p:nvSpPr>
          <p:spPr bwMode="auto">
            <a:xfrm>
              <a:off x="2138" y="1545"/>
              <a:ext cx="436" cy="532"/>
            </a:xfrm>
            <a:custGeom>
              <a:avLst/>
              <a:gdLst/>
              <a:ahLst/>
              <a:cxnLst>
                <a:cxn ang="0">
                  <a:pos x="122" y="0"/>
                </a:cxn>
                <a:cxn ang="0">
                  <a:pos x="392" y="50"/>
                </a:cxn>
                <a:cxn ang="0">
                  <a:pos x="372" y="169"/>
                </a:cxn>
                <a:cxn ang="0">
                  <a:pos x="560" y="198"/>
                </a:cxn>
                <a:cxn ang="0">
                  <a:pos x="487" y="682"/>
                </a:cxn>
                <a:cxn ang="0">
                  <a:pos x="0" y="601"/>
                </a:cxn>
                <a:cxn ang="0">
                  <a:pos x="122" y="0"/>
                </a:cxn>
                <a:cxn ang="0">
                  <a:pos x="122" y="0"/>
                </a:cxn>
              </a:cxnLst>
              <a:rect l="0" t="0" r="r" b="b"/>
              <a:pathLst>
                <a:path w="560" h="682">
                  <a:moveTo>
                    <a:pt x="122" y="0"/>
                  </a:moveTo>
                  <a:lnTo>
                    <a:pt x="392" y="50"/>
                  </a:lnTo>
                  <a:lnTo>
                    <a:pt x="372" y="169"/>
                  </a:lnTo>
                  <a:lnTo>
                    <a:pt x="560" y="198"/>
                  </a:lnTo>
                  <a:lnTo>
                    <a:pt x="487" y="682"/>
                  </a:lnTo>
                  <a:lnTo>
                    <a:pt x="0" y="601"/>
                  </a:lnTo>
                  <a:lnTo>
                    <a:pt x="122" y="0"/>
                  </a:lnTo>
                  <a:lnTo>
                    <a:pt x="122" y="0"/>
                  </a:lnTo>
                  <a:close/>
                </a:path>
              </a:pathLst>
            </a:custGeom>
            <a:solidFill>
              <a:srgbClr val="800080"/>
            </a:solidFill>
            <a:ln w="9525">
              <a:noFill/>
              <a:round/>
              <a:headEnd/>
              <a:tailEnd/>
            </a:ln>
          </p:spPr>
          <p:txBody>
            <a:bodyPr>
              <a:prstTxWarp prst="textNoShape">
                <a:avLst/>
              </a:prstTxWarp>
            </a:bodyPr>
            <a:lstStyle/>
            <a:p>
              <a:endParaRPr lang="en-US"/>
            </a:p>
          </p:txBody>
        </p:sp>
        <p:sp>
          <p:nvSpPr>
            <p:cNvPr id="32841" name="Freeform 73"/>
            <p:cNvSpPr>
              <a:spLocks/>
            </p:cNvSpPr>
            <p:nvPr/>
          </p:nvSpPr>
          <p:spPr bwMode="auto">
            <a:xfrm>
              <a:off x="1525" y="991"/>
              <a:ext cx="616" cy="508"/>
            </a:xfrm>
            <a:custGeom>
              <a:avLst/>
              <a:gdLst/>
              <a:ahLst/>
              <a:cxnLst>
                <a:cxn ang="0">
                  <a:pos x="0" y="488"/>
                </a:cxn>
                <a:cxn ang="0">
                  <a:pos x="35" y="322"/>
                </a:cxn>
                <a:cxn ang="0">
                  <a:pos x="74" y="274"/>
                </a:cxn>
                <a:cxn ang="0">
                  <a:pos x="171" y="0"/>
                </a:cxn>
                <a:cxn ang="0">
                  <a:pos x="221" y="14"/>
                </a:cxn>
                <a:cxn ang="0">
                  <a:pos x="222" y="26"/>
                </a:cxn>
                <a:cxn ang="0">
                  <a:pos x="234" y="28"/>
                </a:cxn>
                <a:cxn ang="0">
                  <a:pos x="295" y="123"/>
                </a:cxn>
                <a:cxn ang="0">
                  <a:pos x="362" y="121"/>
                </a:cxn>
                <a:cxn ang="0">
                  <a:pos x="412" y="143"/>
                </a:cxn>
                <a:cxn ang="0">
                  <a:pos x="436" y="138"/>
                </a:cxn>
                <a:cxn ang="0">
                  <a:pos x="588" y="143"/>
                </a:cxn>
                <a:cxn ang="0">
                  <a:pos x="760" y="181"/>
                </a:cxn>
                <a:cxn ang="0">
                  <a:pos x="768" y="204"/>
                </a:cxn>
                <a:cxn ang="0">
                  <a:pos x="789" y="233"/>
                </a:cxn>
                <a:cxn ang="0">
                  <a:pos x="731" y="321"/>
                </a:cxn>
                <a:cxn ang="0">
                  <a:pos x="694" y="353"/>
                </a:cxn>
                <a:cxn ang="0">
                  <a:pos x="689" y="377"/>
                </a:cxn>
                <a:cxn ang="0">
                  <a:pos x="710" y="403"/>
                </a:cxn>
                <a:cxn ang="0">
                  <a:pos x="686" y="457"/>
                </a:cxn>
                <a:cxn ang="0">
                  <a:pos x="637" y="653"/>
                </a:cxn>
                <a:cxn ang="0">
                  <a:pos x="372" y="589"/>
                </a:cxn>
                <a:cxn ang="0">
                  <a:pos x="0" y="488"/>
                </a:cxn>
                <a:cxn ang="0">
                  <a:pos x="0" y="488"/>
                </a:cxn>
              </a:cxnLst>
              <a:rect l="0" t="0" r="r" b="b"/>
              <a:pathLst>
                <a:path w="789" h="653">
                  <a:moveTo>
                    <a:pt x="0" y="488"/>
                  </a:moveTo>
                  <a:lnTo>
                    <a:pt x="35" y="322"/>
                  </a:lnTo>
                  <a:lnTo>
                    <a:pt x="74" y="274"/>
                  </a:lnTo>
                  <a:lnTo>
                    <a:pt x="171" y="0"/>
                  </a:lnTo>
                  <a:lnTo>
                    <a:pt x="221" y="14"/>
                  </a:lnTo>
                  <a:lnTo>
                    <a:pt x="222" y="26"/>
                  </a:lnTo>
                  <a:lnTo>
                    <a:pt x="234" y="28"/>
                  </a:lnTo>
                  <a:lnTo>
                    <a:pt x="295" y="123"/>
                  </a:lnTo>
                  <a:lnTo>
                    <a:pt x="362" y="121"/>
                  </a:lnTo>
                  <a:lnTo>
                    <a:pt x="412" y="143"/>
                  </a:lnTo>
                  <a:lnTo>
                    <a:pt x="436" y="138"/>
                  </a:lnTo>
                  <a:lnTo>
                    <a:pt x="588" y="143"/>
                  </a:lnTo>
                  <a:lnTo>
                    <a:pt x="760" y="181"/>
                  </a:lnTo>
                  <a:lnTo>
                    <a:pt x="768" y="204"/>
                  </a:lnTo>
                  <a:lnTo>
                    <a:pt x="789" y="233"/>
                  </a:lnTo>
                  <a:lnTo>
                    <a:pt x="731" y="321"/>
                  </a:lnTo>
                  <a:lnTo>
                    <a:pt x="694" y="353"/>
                  </a:lnTo>
                  <a:lnTo>
                    <a:pt x="689" y="377"/>
                  </a:lnTo>
                  <a:lnTo>
                    <a:pt x="710" y="403"/>
                  </a:lnTo>
                  <a:lnTo>
                    <a:pt x="686" y="457"/>
                  </a:lnTo>
                  <a:lnTo>
                    <a:pt x="637" y="653"/>
                  </a:lnTo>
                  <a:lnTo>
                    <a:pt x="372" y="589"/>
                  </a:lnTo>
                  <a:lnTo>
                    <a:pt x="0" y="488"/>
                  </a:lnTo>
                  <a:lnTo>
                    <a:pt x="0" y="488"/>
                  </a:lnTo>
                  <a:close/>
                </a:path>
              </a:pathLst>
            </a:custGeom>
            <a:solidFill>
              <a:srgbClr val="800080"/>
            </a:solidFill>
            <a:ln w="9525">
              <a:noFill/>
              <a:round/>
              <a:headEnd/>
              <a:tailEnd/>
            </a:ln>
          </p:spPr>
          <p:txBody>
            <a:bodyPr>
              <a:prstTxWarp prst="textNoShape">
                <a:avLst/>
              </a:prstTxWarp>
            </a:bodyPr>
            <a:lstStyle/>
            <a:p>
              <a:endParaRPr lang="en-US"/>
            </a:p>
          </p:txBody>
        </p:sp>
        <p:sp>
          <p:nvSpPr>
            <p:cNvPr id="32842" name="Freeform 74"/>
            <p:cNvSpPr>
              <a:spLocks/>
            </p:cNvSpPr>
            <p:nvPr/>
          </p:nvSpPr>
          <p:spPr bwMode="auto">
            <a:xfrm>
              <a:off x="1468" y="1371"/>
              <a:ext cx="610" cy="1019"/>
            </a:xfrm>
            <a:custGeom>
              <a:avLst/>
              <a:gdLst/>
              <a:ahLst/>
              <a:cxnLst>
                <a:cxn ang="0">
                  <a:pos x="26" y="265"/>
                </a:cxn>
                <a:cxn ang="0">
                  <a:pos x="3" y="366"/>
                </a:cxn>
                <a:cxn ang="0">
                  <a:pos x="79" y="530"/>
                </a:cxn>
                <a:cxn ang="0">
                  <a:pos x="93" y="520"/>
                </a:cxn>
                <a:cxn ang="0">
                  <a:pos x="117" y="589"/>
                </a:cxn>
                <a:cxn ang="0">
                  <a:pos x="79" y="540"/>
                </a:cxn>
                <a:cxn ang="0">
                  <a:pos x="71" y="616"/>
                </a:cxn>
                <a:cxn ang="0">
                  <a:pos x="114" y="663"/>
                </a:cxn>
                <a:cxn ang="0">
                  <a:pos x="84" y="726"/>
                </a:cxn>
                <a:cxn ang="0">
                  <a:pos x="167" y="900"/>
                </a:cxn>
                <a:cxn ang="0">
                  <a:pos x="148" y="964"/>
                </a:cxn>
                <a:cxn ang="0">
                  <a:pos x="257" y="1014"/>
                </a:cxn>
                <a:cxn ang="0">
                  <a:pos x="296" y="1066"/>
                </a:cxn>
                <a:cxn ang="0">
                  <a:pos x="343" y="1083"/>
                </a:cxn>
                <a:cxn ang="0">
                  <a:pos x="343" y="1114"/>
                </a:cxn>
                <a:cxn ang="0">
                  <a:pos x="372" y="1121"/>
                </a:cxn>
                <a:cxn ang="0">
                  <a:pos x="436" y="1221"/>
                </a:cxn>
                <a:cxn ang="0">
                  <a:pos x="436" y="1291"/>
                </a:cxn>
                <a:cxn ang="0">
                  <a:pos x="715" y="1307"/>
                </a:cxn>
                <a:cxn ang="0">
                  <a:pos x="698" y="1279"/>
                </a:cxn>
                <a:cxn ang="0">
                  <a:pos x="706" y="1236"/>
                </a:cxn>
                <a:cxn ang="0">
                  <a:pos x="751" y="1166"/>
                </a:cxn>
                <a:cxn ang="0">
                  <a:pos x="784" y="1145"/>
                </a:cxn>
                <a:cxn ang="0">
                  <a:pos x="765" y="1119"/>
                </a:cxn>
                <a:cxn ang="0">
                  <a:pos x="753" y="1050"/>
                </a:cxn>
                <a:cxn ang="0">
                  <a:pos x="351" y="449"/>
                </a:cxn>
                <a:cxn ang="0">
                  <a:pos x="446" y="101"/>
                </a:cxn>
                <a:cxn ang="0">
                  <a:pos x="74" y="0"/>
                </a:cxn>
                <a:cxn ang="0">
                  <a:pos x="64" y="20"/>
                </a:cxn>
                <a:cxn ang="0">
                  <a:pos x="0" y="174"/>
                </a:cxn>
                <a:cxn ang="0">
                  <a:pos x="26" y="265"/>
                </a:cxn>
                <a:cxn ang="0">
                  <a:pos x="26" y="265"/>
                </a:cxn>
              </a:cxnLst>
              <a:rect l="0" t="0" r="r" b="b"/>
              <a:pathLst>
                <a:path w="784" h="1307">
                  <a:moveTo>
                    <a:pt x="26" y="265"/>
                  </a:moveTo>
                  <a:lnTo>
                    <a:pt x="3" y="366"/>
                  </a:lnTo>
                  <a:lnTo>
                    <a:pt x="79" y="530"/>
                  </a:lnTo>
                  <a:lnTo>
                    <a:pt x="93" y="520"/>
                  </a:lnTo>
                  <a:lnTo>
                    <a:pt x="117" y="589"/>
                  </a:lnTo>
                  <a:lnTo>
                    <a:pt x="79" y="540"/>
                  </a:lnTo>
                  <a:lnTo>
                    <a:pt x="71" y="616"/>
                  </a:lnTo>
                  <a:lnTo>
                    <a:pt x="114" y="663"/>
                  </a:lnTo>
                  <a:lnTo>
                    <a:pt x="84" y="726"/>
                  </a:lnTo>
                  <a:lnTo>
                    <a:pt x="167" y="900"/>
                  </a:lnTo>
                  <a:lnTo>
                    <a:pt x="148" y="964"/>
                  </a:lnTo>
                  <a:lnTo>
                    <a:pt x="257" y="1014"/>
                  </a:lnTo>
                  <a:lnTo>
                    <a:pt x="296" y="1066"/>
                  </a:lnTo>
                  <a:lnTo>
                    <a:pt x="343" y="1083"/>
                  </a:lnTo>
                  <a:lnTo>
                    <a:pt x="343" y="1114"/>
                  </a:lnTo>
                  <a:lnTo>
                    <a:pt x="372" y="1121"/>
                  </a:lnTo>
                  <a:lnTo>
                    <a:pt x="436" y="1221"/>
                  </a:lnTo>
                  <a:lnTo>
                    <a:pt x="436" y="1291"/>
                  </a:lnTo>
                  <a:lnTo>
                    <a:pt x="715" y="1307"/>
                  </a:lnTo>
                  <a:lnTo>
                    <a:pt x="698" y="1279"/>
                  </a:lnTo>
                  <a:lnTo>
                    <a:pt x="706" y="1236"/>
                  </a:lnTo>
                  <a:lnTo>
                    <a:pt x="751" y="1166"/>
                  </a:lnTo>
                  <a:lnTo>
                    <a:pt x="784" y="1145"/>
                  </a:lnTo>
                  <a:lnTo>
                    <a:pt x="765" y="1119"/>
                  </a:lnTo>
                  <a:lnTo>
                    <a:pt x="753" y="1050"/>
                  </a:lnTo>
                  <a:lnTo>
                    <a:pt x="351" y="449"/>
                  </a:lnTo>
                  <a:lnTo>
                    <a:pt x="446" y="101"/>
                  </a:lnTo>
                  <a:lnTo>
                    <a:pt x="74" y="0"/>
                  </a:lnTo>
                  <a:lnTo>
                    <a:pt x="64" y="20"/>
                  </a:lnTo>
                  <a:lnTo>
                    <a:pt x="0" y="174"/>
                  </a:lnTo>
                  <a:lnTo>
                    <a:pt x="26" y="265"/>
                  </a:lnTo>
                  <a:lnTo>
                    <a:pt x="26" y="265"/>
                  </a:lnTo>
                  <a:close/>
                </a:path>
              </a:pathLst>
            </a:custGeom>
            <a:solidFill>
              <a:srgbClr val="008000"/>
            </a:solidFill>
            <a:ln w="9525">
              <a:noFill/>
              <a:round/>
              <a:headEnd/>
              <a:tailEnd/>
            </a:ln>
          </p:spPr>
          <p:txBody>
            <a:bodyPr>
              <a:prstTxWarp prst="textNoShape">
                <a:avLst/>
              </a:prstTxWarp>
            </a:bodyPr>
            <a:lstStyle/>
            <a:p>
              <a:endParaRPr lang="en-US"/>
            </a:p>
          </p:txBody>
        </p:sp>
        <p:sp>
          <p:nvSpPr>
            <p:cNvPr id="32843" name="Freeform 75"/>
            <p:cNvSpPr>
              <a:spLocks/>
            </p:cNvSpPr>
            <p:nvPr/>
          </p:nvSpPr>
          <p:spPr bwMode="auto">
            <a:xfrm>
              <a:off x="1741" y="1451"/>
              <a:ext cx="493" cy="739"/>
            </a:xfrm>
            <a:custGeom>
              <a:avLst/>
              <a:gdLst/>
              <a:ahLst/>
              <a:cxnLst>
                <a:cxn ang="0">
                  <a:pos x="0" y="348"/>
                </a:cxn>
                <a:cxn ang="0">
                  <a:pos x="402" y="949"/>
                </a:cxn>
                <a:cxn ang="0">
                  <a:pos x="416" y="820"/>
                </a:cxn>
                <a:cxn ang="0">
                  <a:pos x="438" y="813"/>
                </a:cxn>
                <a:cxn ang="0">
                  <a:pos x="476" y="836"/>
                </a:cxn>
                <a:cxn ang="0">
                  <a:pos x="509" y="722"/>
                </a:cxn>
                <a:cxn ang="0">
                  <a:pos x="631" y="121"/>
                </a:cxn>
                <a:cxn ang="0">
                  <a:pos x="360" y="64"/>
                </a:cxn>
                <a:cxn ang="0">
                  <a:pos x="95" y="0"/>
                </a:cxn>
                <a:cxn ang="0">
                  <a:pos x="0" y="348"/>
                </a:cxn>
                <a:cxn ang="0">
                  <a:pos x="0" y="348"/>
                </a:cxn>
              </a:cxnLst>
              <a:rect l="0" t="0" r="r" b="b"/>
              <a:pathLst>
                <a:path w="631" h="949">
                  <a:moveTo>
                    <a:pt x="0" y="348"/>
                  </a:moveTo>
                  <a:lnTo>
                    <a:pt x="402" y="949"/>
                  </a:lnTo>
                  <a:lnTo>
                    <a:pt x="416" y="820"/>
                  </a:lnTo>
                  <a:lnTo>
                    <a:pt x="438" y="813"/>
                  </a:lnTo>
                  <a:lnTo>
                    <a:pt x="476" y="836"/>
                  </a:lnTo>
                  <a:lnTo>
                    <a:pt x="509" y="722"/>
                  </a:lnTo>
                  <a:lnTo>
                    <a:pt x="631" y="121"/>
                  </a:lnTo>
                  <a:lnTo>
                    <a:pt x="360" y="64"/>
                  </a:lnTo>
                  <a:lnTo>
                    <a:pt x="95" y="0"/>
                  </a:lnTo>
                  <a:lnTo>
                    <a:pt x="0" y="348"/>
                  </a:lnTo>
                  <a:lnTo>
                    <a:pt x="0" y="348"/>
                  </a:lnTo>
                  <a:close/>
                </a:path>
              </a:pathLst>
            </a:custGeom>
            <a:solidFill>
              <a:srgbClr val="800080"/>
            </a:solidFill>
            <a:ln w="9525">
              <a:noFill/>
              <a:round/>
              <a:headEnd/>
              <a:tailEnd/>
            </a:ln>
          </p:spPr>
          <p:txBody>
            <a:bodyPr>
              <a:prstTxWarp prst="textNoShape">
                <a:avLst/>
              </a:prstTxWarp>
            </a:bodyPr>
            <a:lstStyle/>
            <a:p>
              <a:endParaRPr lang="en-US"/>
            </a:p>
          </p:txBody>
        </p:sp>
        <p:sp>
          <p:nvSpPr>
            <p:cNvPr id="32844" name="Freeform 76"/>
            <p:cNvSpPr>
              <a:spLocks/>
            </p:cNvSpPr>
            <p:nvPr/>
          </p:nvSpPr>
          <p:spPr bwMode="auto">
            <a:xfrm>
              <a:off x="2022" y="859"/>
              <a:ext cx="463" cy="725"/>
            </a:xfrm>
            <a:custGeom>
              <a:avLst/>
              <a:gdLst/>
              <a:ahLst/>
              <a:cxnLst>
                <a:cxn ang="0">
                  <a:pos x="0" y="823"/>
                </a:cxn>
                <a:cxn ang="0">
                  <a:pos x="49" y="627"/>
                </a:cxn>
                <a:cxn ang="0">
                  <a:pos x="73" y="573"/>
                </a:cxn>
                <a:cxn ang="0">
                  <a:pos x="52" y="547"/>
                </a:cxn>
                <a:cxn ang="0">
                  <a:pos x="57" y="523"/>
                </a:cxn>
                <a:cxn ang="0">
                  <a:pos x="94" y="491"/>
                </a:cxn>
                <a:cxn ang="0">
                  <a:pos x="152" y="403"/>
                </a:cxn>
                <a:cxn ang="0">
                  <a:pos x="131" y="374"/>
                </a:cxn>
                <a:cxn ang="0">
                  <a:pos x="123" y="351"/>
                </a:cxn>
                <a:cxn ang="0">
                  <a:pos x="126" y="301"/>
                </a:cxn>
                <a:cxn ang="0">
                  <a:pos x="199" y="0"/>
                </a:cxn>
                <a:cxn ang="0">
                  <a:pos x="276" y="17"/>
                </a:cxn>
                <a:cxn ang="0">
                  <a:pos x="250" y="134"/>
                </a:cxn>
                <a:cxn ang="0">
                  <a:pos x="268" y="175"/>
                </a:cxn>
                <a:cxn ang="0">
                  <a:pos x="269" y="201"/>
                </a:cxn>
                <a:cxn ang="0">
                  <a:pos x="261" y="206"/>
                </a:cxn>
                <a:cxn ang="0">
                  <a:pos x="290" y="234"/>
                </a:cxn>
                <a:cxn ang="0">
                  <a:pos x="321" y="310"/>
                </a:cxn>
                <a:cxn ang="0">
                  <a:pos x="331" y="377"/>
                </a:cxn>
                <a:cxn ang="0">
                  <a:pos x="336" y="413"/>
                </a:cxn>
                <a:cxn ang="0">
                  <a:pos x="314" y="448"/>
                </a:cxn>
                <a:cxn ang="0">
                  <a:pos x="330" y="463"/>
                </a:cxn>
                <a:cxn ang="0">
                  <a:pos x="371" y="441"/>
                </a:cxn>
                <a:cxn ang="0">
                  <a:pos x="398" y="560"/>
                </a:cxn>
                <a:cxn ang="0">
                  <a:pos x="417" y="566"/>
                </a:cxn>
                <a:cxn ang="0">
                  <a:pos x="421" y="601"/>
                </a:cxn>
                <a:cxn ang="0">
                  <a:pos x="474" y="615"/>
                </a:cxn>
                <a:cxn ang="0">
                  <a:pos x="559" y="615"/>
                </a:cxn>
                <a:cxn ang="0">
                  <a:pos x="593" y="630"/>
                </a:cxn>
                <a:cxn ang="0">
                  <a:pos x="543" y="930"/>
                </a:cxn>
                <a:cxn ang="0">
                  <a:pos x="271" y="880"/>
                </a:cxn>
                <a:cxn ang="0">
                  <a:pos x="0" y="823"/>
                </a:cxn>
                <a:cxn ang="0">
                  <a:pos x="0" y="823"/>
                </a:cxn>
              </a:cxnLst>
              <a:rect l="0" t="0" r="r" b="b"/>
              <a:pathLst>
                <a:path w="593" h="930">
                  <a:moveTo>
                    <a:pt x="0" y="823"/>
                  </a:moveTo>
                  <a:lnTo>
                    <a:pt x="49" y="627"/>
                  </a:lnTo>
                  <a:lnTo>
                    <a:pt x="73" y="573"/>
                  </a:lnTo>
                  <a:lnTo>
                    <a:pt x="52" y="547"/>
                  </a:lnTo>
                  <a:lnTo>
                    <a:pt x="57" y="523"/>
                  </a:lnTo>
                  <a:lnTo>
                    <a:pt x="94" y="491"/>
                  </a:lnTo>
                  <a:lnTo>
                    <a:pt x="152" y="403"/>
                  </a:lnTo>
                  <a:lnTo>
                    <a:pt x="131" y="374"/>
                  </a:lnTo>
                  <a:lnTo>
                    <a:pt x="123" y="351"/>
                  </a:lnTo>
                  <a:lnTo>
                    <a:pt x="126" y="301"/>
                  </a:lnTo>
                  <a:lnTo>
                    <a:pt x="199" y="0"/>
                  </a:lnTo>
                  <a:lnTo>
                    <a:pt x="276" y="17"/>
                  </a:lnTo>
                  <a:lnTo>
                    <a:pt x="250" y="134"/>
                  </a:lnTo>
                  <a:lnTo>
                    <a:pt x="268" y="175"/>
                  </a:lnTo>
                  <a:lnTo>
                    <a:pt x="269" y="201"/>
                  </a:lnTo>
                  <a:lnTo>
                    <a:pt x="261" y="206"/>
                  </a:lnTo>
                  <a:lnTo>
                    <a:pt x="290" y="234"/>
                  </a:lnTo>
                  <a:lnTo>
                    <a:pt x="321" y="310"/>
                  </a:lnTo>
                  <a:lnTo>
                    <a:pt x="331" y="377"/>
                  </a:lnTo>
                  <a:lnTo>
                    <a:pt x="336" y="413"/>
                  </a:lnTo>
                  <a:lnTo>
                    <a:pt x="314" y="448"/>
                  </a:lnTo>
                  <a:lnTo>
                    <a:pt x="330" y="463"/>
                  </a:lnTo>
                  <a:lnTo>
                    <a:pt x="371" y="441"/>
                  </a:lnTo>
                  <a:lnTo>
                    <a:pt x="398" y="560"/>
                  </a:lnTo>
                  <a:lnTo>
                    <a:pt x="417" y="566"/>
                  </a:lnTo>
                  <a:lnTo>
                    <a:pt x="421" y="601"/>
                  </a:lnTo>
                  <a:lnTo>
                    <a:pt x="474" y="615"/>
                  </a:lnTo>
                  <a:lnTo>
                    <a:pt x="559" y="615"/>
                  </a:lnTo>
                  <a:lnTo>
                    <a:pt x="593" y="630"/>
                  </a:lnTo>
                  <a:lnTo>
                    <a:pt x="543" y="930"/>
                  </a:lnTo>
                  <a:lnTo>
                    <a:pt x="271" y="880"/>
                  </a:lnTo>
                  <a:lnTo>
                    <a:pt x="0" y="823"/>
                  </a:lnTo>
                  <a:lnTo>
                    <a:pt x="0" y="823"/>
                  </a:lnTo>
                  <a:close/>
                </a:path>
              </a:pathLst>
            </a:custGeom>
            <a:solidFill>
              <a:srgbClr val="800080"/>
            </a:solidFill>
            <a:ln w="9525">
              <a:noFill/>
              <a:round/>
              <a:headEnd/>
              <a:tailEnd/>
            </a:ln>
          </p:spPr>
          <p:txBody>
            <a:bodyPr>
              <a:prstTxWarp prst="textNoShape">
                <a:avLst/>
              </a:prstTxWarp>
            </a:bodyPr>
            <a:lstStyle/>
            <a:p>
              <a:endParaRPr lang="en-US"/>
            </a:p>
          </p:txBody>
        </p:sp>
        <p:sp>
          <p:nvSpPr>
            <p:cNvPr id="32845" name="Freeform 77"/>
            <p:cNvSpPr>
              <a:spLocks/>
            </p:cNvSpPr>
            <p:nvPr/>
          </p:nvSpPr>
          <p:spPr bwMode="auto">
            <a:xfrm>
              <a:off x="2217" y="871"/>
              <a:ext cx="789" cy="490"/>
            </a:xfrm>
            <a:custGeom>
              <a:avLst/>
              <a:gdLst/>
              <a:ahLst/>
              <a:cxnLst>
                <a:cxn ang="0">
                  <a:pos x="18" y="158"/>
                </a:cxn>
                <a:cxn ang="0">
                  <a:pos x="19" y="184"/>
                </a:cxn>
                <a:cxn ang="0">
                  <a:pos x="11" y="189"/>
                </a:cxn>
                <a:cxn ang="0">
                  <a:pos x="40" y="217"/>
                </a:cxn>
                <a:cxn ang="0">
                  <a:pos x="71" y="293"/>
                </a:cxn>
                <a:cxn ang="0">
                  <a:pos x="81" y="360"/>
                </a:cxn>
                <a:cxn ang="0">
                  <a:pos x="86" y="396"/>
                </a:cxn>
                <a:cxn ang="0">
                  <a:pos x="64" y="431"/>
                </a:cxn>
                <a:cxn ang="0">
                  <a:pos x="80" y="446"/>
                </a:cxn>
                <a:cxn ang="0">
                  <a:pos x="121" y="424"/>
                </a:cxn>
                <a:cxn ang="0">
                  <a:pos x="148" y="543"/>
                </a:cxn>
                <a:cxn ang="0">
                  <a:pos x="167" y="549"/>
                </a:cxn>
                <a:cxn ang="0">
                  <a:pos x="171" y="584"/>
                </a:cxn>
                <a:cxn ang="0">
                  <a:pos x="186" y="599"/>
                </a:cxn>
                <a:cxn ang="0">
                  <a:pos x="224" y="598"/>
                </a:cxn>
                <a:cxn ang="0">
                  <a:pos x="309" y="598"/>
                </a:cxn>
                <a:cxn ang="0">
                  <a:pos x="343" y="613"/>
                </a:cxn>
                <a:cxn ang="0">
                  <a:pos x="353" y="551"/>
                </a:cxn>
                <a:cxn ang="0">
                  <a:pos x="629" y="592"/>
                </a:cxn>
                <a:cxn ang="0">
                  <a:pos x="968" y="627"/>
                </a:cxn>
                <a:cxn ang="0">
                  <a:pos x="979" y="513"/>
                </a:cxn>
                <a:cxn ang="0">
                  <a:pos x="1013" y="146"/>
                </a:cxn>
                <a:cxn ang="0">
                  <a:pos x="564" y="95"/>
                </a:cxn>
                <a:cxn ang="0">
                  <a:pos x="341" y="60"/>
                </a:cxn>
                <a:cxn ang="0">
                  <a:pos x="26" y="0"/>
                </a:cxn>
                <a:cxn ang="0">
                  <a:pos x="0" y="117"/>
                </a:cxn>
                <a:cxn ang="0">
                  <a:pos x="18" y="158"/>
                </a:cxn>
                <a:cxn ang="0">
                  <a:pos x="18" y="158"/>
                </a:cxn>
              </a:cxnLst>
              <a:rect l="0" t="0" r="r" b="b"/>
              <a:pathLst>
                <a:path w="1013" h="627">
                  <a:moveTo>
                    <a:pt x="18" y="158"/>
                  </a:moveTo>
                  <a:lnTo>
                    <a:pt x="19" y="184"/>
                  </a:lnTo>
                  <a:lnTo>
                    <a:pt x="11" y="189"/>
                  </a:lnTo>
                  <a:lnTo>
                    <a:pt x="40" y="217"/>
                  </a:lnTo>
                  <a:lnTo>
                    <a:pt x="71" y="293"/>
                  </a:lnTo>
                  <a:lnTo>
                    <a:pt x="81" y="360"/>
                  </a:lnTo>
                  <a:lnTo>
                    <a:pt x="86" y="396"/>
                  </a:lnTo>
                  <a:lnTo>
                    <a:pt x="64" y="431"/>
                  </a:lnTo>
                  <a:lnTo>
                    <a:pt x="80" y="446"/>
                  </a:lnTo>
                  <a:lnTo>
                    <a:pt x="121" y="424"/>
                  </a:lnTo>
                  <a:lnTo>
                    <a:pt x="148" y="543"/>
                  </a:lnTo>
                  <a:lnTo>
                    <a:pt x="167" y="549"/>
                  </a:lnTo>
                  <a:lnTo>
                    <a:pt x="171" y="584"/>
                  </a:lnTo>
                  <a:lnTo>
                    <a:pt x="186" y="599"/>
                  </a:lnTo>
                  <a:lnTo>
                    <a:pt x="224" y="598"/>
                  </a:lnTo>
                  <a:lnTo>
                    <a:pt x="309" y="598"/>
                  </a:lnTo>
                  <a:lnTo>
                    <a:pt x="343" y="613"/>
                  </a:lnTo>
                  <a:lnTo>
                    <a:pt x="353" y="551"/>
                  </a:lnTo>
                  <a:lnTo>
                    <a:pt x="629" y="592"/>
                  </a:lnTo>
                  <a:lnTo>
                    <a:pt x="968" y="627"/>
                  </a:lnTo>
                  <a:lnTo>
                    <a:pt x="979" y="513"/>
                  </a:lnTo>
                  <a:lnTo>
                    <a:pt x="1013" y="146"/>
                  </a:lnTo>
                  <a:lnTo>
                    <a:pt x="564" y="95"/>
                  </a:lnTo>
                  <a:lnTo>
                    <a:pt x="341" y="60"/>
                  </a:lnTo>
                  <a:lnTo>
                    <a:pt x="26" y="0"/>
                  </a:lnTo>
                  <a:lnTo>
                    <a:pt x="0" y="117"/>
                  </a:lnTo>
                  <a:lnTo>
                    <a:pt x="18" y="158"/>
                  </a:lnTo>
                  <a:lnTo>
                    <a:pt x="18" y="158"/>
                  </a:lnTo>
                  <a:close/>
                </a:path>
              </a:pathLst>
            </a:custGeom>
            <a:solidFill>
              <a:srgbClr val="800080"/>
            </a:solidFill>
            <a:ln w="9525">
              <a:noFill/>
              <a:round/>
              <a:headEnd/>
              <a:tailEnd/>
            </a:ln>
          </p:spPr>
          <p:txBody>
            <a:bodyPr>
              <a:prstTxWarp prst="textNoShape">
                <a:avLst/>
              </a:prstTxWarp>
            </a:bodyPr>
            <a:lstStyle/>
            <a:p>
              <a:endParaRPr lang="en-US"/>
            </a:p>
          </p:txBody>
        </p:sp>
        <p:sp>
          <p:nvSpPr>
            <p:cNvPr id="32846" name="Freeform 78"/>
            <p:cNvSpPr>
              <a:spLocks/>
            </p:cNvSpPr>
            <p:nvPr/>
          </p:nvSpPr>
          <p:spPr bwMode="auto">
            <a:xfrm>
              <a:off x="1992" y="2014"/>
              <a:ext cx="526" cy="593"/>
            </a:xfrm>
            <a:custGeom>
              <a:avLst/>
              <a:gdLst/>
              <a:ahLst/>
              <a:cxnLst>
                <a:cxn ang="0">
                  <a:pos x="43" y="484"/>
                </a:cxn>
                <a:cxn ang="0">
                  <a:pos x="26" y="456"/>
                </a:cxn>
                <a:cxn ang="0">
                  <a:pos x="34" y="413"/>
                </a:cxn>
                <a:cxn ang="0">
                  <a:pos x="79" y="343"/>
                </a:cxn>
                <a:cxn ang="0">
                  <a:pos x="112" y="322"/>
                </a:cxn>
                <a:cxn ang="0">
                  <a:pos x="93" y="296"/>
                </a:cxn>
                <a:cxn ang="0">
                  <a:pos x="81" y="227"/>
                </a:cxn>
                <a:cxn ang="0">
                  <a:pos x="95" y="98"/>
                </a:cxn>
                <a:cxn ang="0">
                  <a:pos x="117" y="91"/>
                </a:cxn>
                <a:cxn ang="0">
                  <a:pos x="155" y="114"/>
                </a:cxn>
                <a:cxn ang="0">
                  <a:pos x="188" y="0"/>
                </a:cxn>
                <a:cxn ang="0">
                  <a:pos x="675" y="81"/>
                </a:cxn>
                <a:cxn ang="0">
                  <a:pos x="574" y="761"/>
                </a:cxn>
                <a:cxn ang="0">
                  <a:pos x="424" y="740"/>
                </a:cxn>
                <a:cxn ang="0">
                  <a:pos x="331" y="715"/>
                </a:cxn>
                <a:cxn ang="0">
                  <a:pos x="139" y="639"/>
                </a:cxn>
                <a:cxn ang="0">
                  <a:pos x="0" y="522"/>
                </a:cxn>
                <a:cxn ang="0">
                  <a:pos x="43" y="484"/>
                </a:cxn>
                <a:cxn ang="0">
                  <a:pos x="43" y="484"/>
                </a:cxn>
              </a:cxnLst>
              <a:rect l="0" t="0" r="r" b="b"/>
              <a:pathLst>
                <a:path w="675" h="761">
                  <a:moveTo>
                    <a:pt x="43" y="484"/>
                  </a:moveTo>
                  <a:lnTo>
                    <a:pt x="26" y="456"/>
                  </a:lnTo>
                  <a:lnTo>
                    <a:pt x="34" y="413"/>
                  </a:lnTo>
                  <a:lnTo>
                    <a:pt x="79" y="343"/>
                  </a:lnTo>
                  <a:lnTo>
                    <a:pt x="112" y="322"/>
                  </a:lnTo>
                  <a:lnTo>
                    <a:pt x="93" y="296"/>
                  </a:lnTo>
                  <a:lnTo>
                    <a:pt x="81" y="227"/>
                  </a:lnTo>
                  <a:lnTo>
                    <a:pt x="95" y="98"/>
                  </a:lnTo>
                  <a:lnTo>
                    <a:pt x="117" y="91"/>
                  </a:lnTo>
                  <a:lnTo>
                    <a:pt x="155" y="114"/>
                  </a:lnTo>
                  <a:lnTo>
                    <a:pt x="188" y="0"/>
                  </a:lnTo>
                  <a:lnTo>
                    <a:pt x="675" y="81"/>
                  </a:lnTo>
                  <a:lnTo>
                    <a:pt x="574" y="761"/>
                  </a:lnTo>
                  <a:lnTo>
                    <a:pt x="424" y="740"/>
                  </a:lnTo>
                  <a:lnTo>
                    <a:pt x="331" y="715"/>
                  </a:lnTo>
                  <a:lnTo>
                    <a:pt x="139" y="639"/>
                  </a:lnTo>
                  <a:lnTo>
                    <a:pt x="0" y="522"/>
                  </a:lnTo>
                  <a:lnTo>
                    <a:pt x="43" y="484"/>
                  </a:lnTo>
                  <a:lnTo>
                    <a:pt x="43" y="484"/>
                  </a:lnTo>
                  <a:close/>
                </a:path>
              </a:pathLst>
            </a:custGeom>
            <a:solidFill>
              <a:srgbClr val="800080"/>
            </a:solidFill>
            <a:ln w="9525">
              <a:noFill/>
              <a:round/>
              <a:headEnd/>
              <a:tailEnd/>
            </a:ln>
          </p:spPr>
          <p:txBody>
            <a:bodyPr>
              <a:prstTxWarp prst="textNoShape">
                <a:avLst/>
              </a:prstTxWarp>
            </a:bodyPr>
            <a:lstStyle/>
            <a:p>
              <a:endParaRPr lang="en-US"/>
            </a:p>
          </p:txBody>
        </p:sp>
        <p:sp>
          <p:nvSpPr>
            <p:cNvPr id="32847" name="Freeform 79"/>
            <p:cNvSpPr>
              <a:spLocks/>
            </p:cNvSpPr>
            <p:nvPr/>
          </p:nvSpPr>
          <p:spPr bwMode="auto">
            <a:xfrm>
              <a:off x="2428" y="1302"/>
              <a:ext cx="544" cy="438"/>
            </a:xfrm>
            <a:custGeom>
              <a:avLst/>
              <a:gdLst/>
              <a:ahLst/>
              <a:cxnLst>
                <a:cxn ang="0">
                  <a:pos x="0" y="481"/>
                </a:cxn>
                <a:cxn ang="0">
                  <a:pos x="82" y="0"/>
                </a:cxn>
                <a:cxn ang="0">
                  <a:pos x="358" y="41"/>
                </a:cxn>
                <a:cxn ang="0">
                  <a:pos x="697" y="76"/>
                </a:cxn>
                <a:cxn ang="0">
                  <a:pos x="673" y="319"/>
                </a:cxn>
                <a:cxn ang="0">
                  <a:pos x="651" y="562"/>
                </a:cxn>
                <a:cxn ang="0">
                  <a:pos x="188" y="510"/>
                </a:cxn>
                <a:cxn ang="0">
                  <a:pos x="0" y="481"/>
                </a:cxn>
                <a:cxn ang="0">
                  <a:pos x="0" y="481"/>
                </a:cxn>
              </a:cxnLst>
              <a:rect l="0" t="0" r="r" b="b"/>
              <a:pathLst>
                <a:path w="697" h="562">
                  <a:moveTo>
                    <a:pt x="0" y="481"/>
                  </a:moveTo>
                  <a:lnTo>
                    <a:pt x="82" y="0"/>
                  </a:lnTo>
                  <a:lnTo>
                    <a:pt x="358" y="41"/>
                  </a:lnTo>
                  <a:lnTo>
                    <a:pt x="697" y="76"/>
                  </a:lnTo>
                  <a:lnTo>
                    <a:pt x="673" y="319"/>
                  </a:lnTo>
                  <a:lnTo>
                    <a:pt x="651" y="562"/>
                  </a:lnTo>
                  <a:lnTo>
                    <a:pt x="188" y="510"/>
                  </a:lnTo>
                  <a:lnTo>
                    <a:pt x="0" y="481"/>
                  </a:lnTo>
                  <a:lnTo>
                    <a:pt x="0" y="481"/>
                  </a:lnTo>
                  <a:close/>
                </a:path>
              </a:pathLst>
            </a:custGeom>
            <a:solidFill>
              <a:srgbClr val="0033CC"/>
            </a:solidFill>
            <a:ln w="9525">
              <a:noFill/>
              <a:round/>
              <a:headEnd/>
              <a:tailEnd/>
            </a:ln>
          </p:spPr>
          <p:txBody>
            <a:bodyPr>
              <a:prstTxWarp prst="textNoShape">
                <a:avLst/>
              </a:prstTxWarp>
            </a:bodyPr>
            <a:lstStyle/>
            <a:p>
              <a:endParaRPr lang="en-US"/>
            </a:p>
          </p:txBody>
        </p:sp>
        <p:sp>
          <p:nvSpPr>
            <p:cNvPr id="32848" name="Freeform 80"/>
            <p:cNvSpPr>
              <a:spLocks/>
            </p:cNvSpPr>
            <p:nvPr/>
          </p:nvSpPr>
          <p:spPr bwMode="auto">
            <a:xfrm>
              <a:off x="2518" y="1699"/>
              <a:ext cx="562" cy="432"/>
            </a:xfrm>
            <a:custGeom>
              <a:avLst/>
              <a:gdLst/>
              <a:ahLst/>
              <a:cxnLst>
                <a:cxn ang="0">
                  <a:pos x="73" y="0"/>
                </a:cxn>
                <a:cxn ang="0">
                  <a:pos x="536" y="52"/>
                </a:cxn>
                <a:cxn ang="0">
                  <a:pos x="722" y="67"/>
                </a:cxn>
                <a:cxn ang="0">
                  <a:pos x="715" y="188"/>
                </a:cxn>
                <a:cxn ang="0">
                  <a:pos x="689" y="554"/>
                </a:cxn>
                <a:cxn ang="0">
                  <a:pos x="595" y="548"/>
                </a:cxn>
                <a:cxn ang="0">
                  <a:pos x="300" y="522"/>
                </a:cxn>
                <a:cxn ang="0">
                  <a:pos x="0" y="484"/>
                </a:cxn>
                <a:cxn ang="0">
                  <a:pos x="73" y="0"/>
                </a:cxn>
                <a:cxn ang="0">
                  <a:pos x="73" y="0"/>
                </a:cxn>
              </a:cxnLst>
              <a:rect l="0" t="0" r="r" b="b"/>
              <a:pathLst>
                <a:path w="722" h="554">
                  <a:moveTo>
                    <a:pt x="73" y="0"/>
                  </a:moveTo>
                  <a:lnTo>
                    <a:pt x="536" y="52"/>
                  </a:lnTo>
                  <a:lnTo>
                    <a:pt x="722" y="67"/>
                  </a:lnTo>
                  <a:lnTo>
                    <a:pt x="715" y="188"/>
                  </a:lnTo>
                  <a:lnTo>
                    <a:pt x="689" y="554"/>
                  </a:lnTo>
                  <a:lnTo>
                    <a:pt x="595" y="548"/>
                  </a:lnTo>
                  <a:lnTo>
                    <a:pt x="300" y="522"/>
                  </a:lnTo>
                  <a:lnTo>
                    <a:pt x="0" y="484"/>
                  </a:lnTo>
                  <a:lnTo>
                    <a:pt x="73" y="0"/>
                  </a:lnTo>
                  <a:lnTo>
                    <a:pt x="73" y="0"/>
                  </a:lnTo>
                  <a:close/>
                </a:path>
              </a:pathLst>
            </a:custGeom>
            <a:solidFill>
              <a:srgbClr val="008000"/>
            </a:solidFill>
            <a:ln w="9525">
              <a:noFill/>
              <a:round/>
              <a:headEnd/>
              <a:tailEnd/>
            </a:ln>
          </p:spPr>
          <p:txBody>
            <a:bodyPr>
              <a:prstTxWarp prst="textNoShape">
                <a:avLst/>
              </a:prstTxWarp>
            </a:bodyPr>
            <a:lstStyle/>
            <a:p>
              <a:endParaRPr lang="en-US"/>
            </a:p>
          </p:txBody>
        </p:sp>
        <p:sp>
          <p:nvSpPr>
            <p:cNvPr id="32849" name="Freeform 81"/>
            <p:cNvSpPr>
              <a:spLocks/>
            </p:cNvSpPr>
            <p:nvPr/>
          </p:nvSpPr>
          <p:spPr bwMode="auto">
            <a:xfrm>
              <a:off x="2439" y="2077"/>
              <a:ext cx="542" cy="539"/>
            </a:xfrm>
            <a:custGeom>
              <a:avLst/>
              <a:gdLst/>
              <a:ahLst/>
              <a:cxnLst>
                <a:cxn ang="0">
                  <a:pos x="87" y="692"/>
                </a:cxn>
                <a:cxn ang="0">
                  <a:pos x="96" y="640"/>
                </a:cxn>
                <a:cxn ang="0">
                  <a:pos x="270" y="663"/>
                </a:cxn>
                <a:cxn ang="0">
                  <a:pos x="263" y="637"/>
                </a:cxn>
                <a:cxn ang="0">
                  <a:pos x="639" y="671"/>
                </a:cxn>
                <a:cxn ang="0">
                  <a:pos x="696" y="64"/>
                </a:cxn>
                <a:cxn ang="0">
                  <a:pos x="401" y="38"/>
                </a:cxn>
                <a:cxn ang="0">
                  <a:pos x="101" y="0"/>
                </a:cxn>
                <a:cxn ang="0">
                  <a:pos x="0" y="680"/>
                </a:cxn>
                <a:cxn ang="0">
                  <a:pos x="87" y="692"/>
                </a:cxn>
                <a:cxn ang="0">
                  <a:pos x="87" y="692"/>
                </a:cxn>
              </a:cxnLst>
              <a:rect l="0" t="0" r="r" b="b"/>
              <a:pathLst>
                <a:path w="696" h="692">
                  <a:moveTo>
                    <a:pt x="87" y="692"/>
                  </a:moveTo>
                  <a:lnTo>
                    <a:pt x="96" y="640"/>
                  </a:lnTo>
                  <a:lnTo>
                    <a:pt x="270" y="663"/>
                  </a:lnTo>
                  <a:lnTo>
                    <a:pt x="263" y="637"/>
                  </a:lnTo>
                  <a:lnTo>
                    <a:pt x="639" y="671"/>
                  </a:lnTo>
                  <a:lnTo>
                    <a:pt x="696" y="64"/>
                  </a:lnTo>
                  <a:lnTo>
                    <a:pt x="401" y="38"/>
                  </a:lnTo>
                  <a:lnTo>
                    <a:pt x="101" y="0"/>
                  </a:lnTo>
                  <a:lnTo>
                    <a:pt x="0" y="680"/>
                  </a:lnTo>
                  <a:lnTo>
                    <a:pt x="87" y="692"/>
                  </a:lnTo>
                  <a:lnTo>
                    <a:pt x="87" y="692"/>
                  </a:lnTo>
                  <a:close/>
                </a:path>
              </a:pathLst>
            </a:custGeom>
            <a:solidFill>
              <a:srgbClr val="008000"/>
            </a:solidFill>
            <a:ln w="9525">
              <a:noFill/>
              <a:round/>
              <a:headEnd/>
              <a:tailEnd/>
            </a:ln>
          </p:spPr>
          <p:txBody>
            <a:bodyPr>
              <a:prstTxWarp prst="textNoShape">
                <a:avLst/>
              </a:prstTxWarp>
            </a:bodyPr>
            <a:lstStyle/>
            <a:p>
              <a:endParaRPr lang="en-US"/>
            </a:p>
          </p:txBody>
        </p:sp>
        <p:sp>
          <p:nvSpPr>
            <p:cNvPr id="32850" name="Freeform 82"/>
            <p:cNvSpPr>
              <a:spLocks/>
            </p:cNvSpPr>
            <p:nvPr/>
          </p:nvSpPr>
          <p:spPr bwMode="auto">
            <a:xfrm>
              <a:off x="2644" y="2176"/>
              <a:ext cx="1079" cy="1015"/>
            </a:xfrm>
            <a:custGeom>
              <a:avLst/>
              <a:gdLst/>
              <a:ahLst/>
              <a:cxnLst>
                <a:cxn ang="0">
                  <a:pos x="0" y="510"/>
                </a:cxn>
                <a:cxn ang="0">
                  <a:pos x="376" y="544"/>
                </a:cxn>
                <a:cxn ang="0">
                  <a:pos x="427" y="0"/>
                </a:cxn>
                <a:cxn ang="0">
                  <a:pos x="727" y="17"/>
                </a:cxn>
                <a:cxn ang="0">
                  <a:pos x="717" y="252"/>
                </a:cxn>
                <a:cxn ang="0">
                  <a:pos x="746" y="276"/>
                </a:cxn>
                <a:cxn ang="0">
                  <a:pos x="774" y="276"/>
                </a:cxn>
                <a:cxn ang="0">
                  <a:pos x="796" y="298"/>
                </a:cxn>
                <a:cxn ang="0">
                  <a:pos x="841" y="309"/>
                </a:cxn>
                <a:cxn ang="0">
                  <a:pos x="932" y="348"/>
                </a:cxn>
                <a:cxn ang="0">
                  <a:pos x="948" y="331"/>
                </a:cxn>
                <a:cxn ang="0">
                  <a:pos x="1006" y="365"/>
                </a:cxn>
                <a:cxn ang="0">
                  <a:pos x="1084" y="364"/>
                </a:cxn>
                <a:cxn ang="0">
                  <a:pos x="1137" y="348"/>
                </a:cxn>
                <a:cxn ang="0">
                  <a:pos x="1211" y="334"/>
                </a:cxn>
                <a:cxn ang="0">
                  <a:pos x="1278" y="370"/>
                </a:cxn>
                <a:cxn ang="0">
                  <a:pos x="1289" y="383"/>
                </a:cxn>
                <a:cxn ang="0">
                  <a:pos x="1325" y="383"/>
                </a:cxn>
                <a:cxn ang="0">
                  <a:pos x="1332" y="575"/>
                </a:cxn>
                <a:cxn ang="0">
                  <a:pos x="1384" y="670"/>
                </a:cxn>
                <a:cxn ang="0">
                  <a:pos x="1365" y="744"/>
                </a:cxn>
                <a:cxn ang="0">
                  <a:pos x="1368" y="806"/>
                </a:cxn>
                <a:cxn ang="0">
                  <a:pos x="1346" y="837"/>
                </a:cxn>
                <a:cxn ang="0">
                  <a:pos x="1354" y="848"/>
                </a:cxn>
                <a:cxn ang="0">
                  <a:pos x="1297" y="865"/>
                </a:cxn>
                <a:cxn ang="0">
                  <a:pos x="1253" y="870"/>
                </a:cxn>
                <a:cxn ang="0">
                  <a:pos x="1261" y="837"/>
                </a:cxn>
                <a:cxn ang="0">
                  <a:pos x="1237" y="856"/>
                </a:cxn>
                <a:cxn ang="0">
                  <a:pos x="1239" y="894"/>
                </a:cxn>
                <a:cxn ang="0">
                  <a:pos x="1208" y="934"/>
                </a:cxn>
                <a:cxn ang="0">
                  <a:pos x="1044" y="1016"/>
                </a:cxn>
                <a:cxn ang="0">
                  <a:pos x="992" y="1070"/>
                </a:cxn>
                <a:cxn ang="0">
                  <a:pos x="944" y="1185"/>
                </a:cxn>
                <a:cxn ang="0">
                  <a:pos x="984" y="1304"/>
                </a:cxn>
                <a:cxn ang="0">
                  <a:pos x="946" y="1304"/>
                </a:cxn>
                <a:cxn ang="0">
                  <a:pos x="768" y="1242"/>
                </a:cxn>
                <a:cxn ang="0">
                  <a:pos x="750" y="1190"/>
                </a:cxn>
                <a:cxn ang="0">
                  <a:pos x="731" y="1168"/>
                </a:cxn>
                <a:cxn ang="0">
                  <a:pos x="725" y="1099"/>
                </a:cxn>
                <a:cxn ang="0">
                  <a:pos x="691" y="1075"/>
                </a:cxn>
                <a:cxn ang="0">
                  <a:pos x="596" y="892"/>
                </a:cxn>
                <a:cxn ang="0">
                  <a:pos x="550" y="858"/>
                </a:cxn>
                <a:cxn ang="0">
                  <a:pos x="536" y="829"/>
                </a:cxn>
                <a:cxn ang="0">
                  <a:pos x="396" y="822"/>
                </a:cxn>
                <a:cxn ang="0">
                  <a:pos x="322" y="908"/>
                </a:cxn>
                <a:cxn ang="0">
                  <a:pos x="197" y="818"/>
                </a:cxn>
                <a:cxn ang="0">
                  <a:pos x="159" y="694"/>
                </a:cxn>
                <a:cxn ang="0">
                  <a:pos x="38" y="579"/>
                </a:cxn>
                <a:cxn ang="0">
                  <a:pos x="24" y="541"/>
                </a:cxn>
                <a:cxn ang="0">
                  <a:pos x="7" y="536"/>
                </a:cxn>
                <a:cxn ang="0">
                  <a:pos x="0" y="510"/>
                </a:cxn>
                <a:cxn ang="0">
                  <a:pos x="0" y="510"/>
                </a:cxn>
              </a:cxnLst>
              <a:rect l="0" t="0" r="r" b="b"/>
              <a:pathLst>
                <a:path w="1384" h="1304">
                  <a:moveTo>
                    <a:pt x="0" y="510"/>
                  </a:moveTo>
                  <a:lnTo>
                    <a:pt x="376" y="544"/>
                  </a:lnTo>
                  <a:lnTo>
                    <a:pt x="427" y="0"/>
                  </a:lnTo>
                  <a:lnTo>
                    <a:pt x="727" y="17"/>
                  </a:lnTo>
                  <a:lnTo>
                    <a:pt x="717" y="252"/>
                  </a:lnTo>
                  <a:lnTo>
                    <a:pt x="746" y="276"/>
                  </a:lnTo>
                  <a:lnTo>
                    <a:pt x="774" y="276"/>
                  </a:lnTo>
                  <a:lnTo>
                    <a:pt x="796" y="298"/>
                  </a:lnTo>
                  <a:lnTo>
                    <a:pt x="841" y="309"/>
                  </a:lnTo>
                  <a:lnTo>
                    <a:pt x="932" y="348"/>
                  </a:lnTo>
                  <a:lnTo>
                    <a:pt x="948" y="331"/>
                  </a:lnTo>
                  <a:lnTo>
                    <a:pt x="1006" y="365"/>
                  </a:lnTo>
                  <a:lnTo>
                    <a:pt x="1084" y="364"/>
                  </a:lnTo>
                  <a:lnTo>
                    <a:pt x="1137" y="348"/>
                  </a:lnTo>
                  <a:lnTo>
                    <a:pt x="1211" y="334"/>
                  </a:lnTo>
                  <a:lnTo>
                    <a:pt x="1278" y="370"/>
                  </a:lnTo>
                  <a:lnTo>
                    <a:pt x="1289" y="383"/>
                  </a:lnTo>
                  <a:lnTo>
                    <a:pt x="1325" y="383"/>
                  </a:lnTo>
                  <a:lnTo>
                    <a:pt x="1332" y="575"/>
                  </a:lnTo>
                  <a:lnTo>
                    <a:pt x="1384" y="670"/>
                  </a:lnTo>
                  <a:lnTo>
                    <a:pt x="1365" y="744"/>
                  </a:lnTo>
                  <a:lnTo>
                    <a:pt x="1368" y="806"/>
                  </a:lnTo>
                  <a:lnTo>
                    <a:pt x="1346" y="837"/>
                  </a:lnTo>
                  <a:lnTo>
                    <a:pt x="1354" y="848"/>
                  </a:lnTo>
                  <a:lnTo>
                    <a:pt x="1297" y="865"/>
                  </a:lnTo>
                  <a:lnTo>
                    <a:pt x="1253" y="870"/>
                  </a:lnTo>
                  <a:lnTo>
                    <a:pt x="1261" y="837"/>
                  </a:lnTo>
                  <a:lnTo>
                    <a:pt x="1237" y="856"/>
                  </a:lnTo>
                  <a:lnTo>
                    <a:pt x="1239" y="894"/>
                  </a:lnTo>
                  <a:lnTo>
                    <a:pt x="1208" y="934"/>
                  </a:lnTo>
                  <a:lnTo>
                    <a:pt x="1044" y="1016"/>
                  </a:lnTo>
                  <a:lnTo>
                    <a:pt x="992" y="1070"/>
                  </a:lnTo>
                  <a:lnTo>
                    <a:pt x="944" y="1185"/>
                  </a:lnTo>
                  <a:lnTo>
                    <a:pt x="984" y="1304"/>
                  </a:lnTo>
                  <a:lnTo>
                    <a:pt x="946" y="1304"/>
                  </a:lnTo>
                  <a:lnTo>
                    <a:pt x="768" y="1242"/>
                  </a:lnTo>
                  <a:lnTo>
                    <a:pt x="750" y="1190"/>
                  </a:lnTo>
                  <a:lnTo>
                    <a:pt x="731" y="1168"/>
                  </a:lnTo>
                  <a:lnTo>
                    <a:pt x="725" y="1099"/>
                  </a:lnTo>
                  <a:lnTo>
                    <a:pt x="691" y="1075"/>
                  </a:lnTo>
                  <a:lnTo>
                    <a:pt x="596" y="892"/>
                  </a:lnTo>
                  <a:lnTo>
                    <a:pt x="550" y="858"/>
                  </a:lnTo>
                  <a:lnTo>
                    <a:pt x="536" y="829"/>
                  </a:lnTo>
                  <a:lnTo>
                    <a:pt x="396" y="822"/>
                  </a:lnTo>
                  <a:lnTo>
                    <a:pt x="322" y="908"/>
                  </a:lnTo>
                  <a:lnTo>
                    <a:pt x="197" y="818"/>
                  </a:lnTo>
                  <a:lnTo>
                    <a:pt x="159" y="694"/>
                  </a:lnTo>
                  <a:lnTo>
                    <a:pt x="38" y="579"/>
                  </a:lnTo>
                  <a:lnTo>
                    <a:pt x="24" y="541"/>
                  </a:lnTo>
                  <a:lnTo>
                    <a:pt x="7" y="536"/>
                  </a:lnTo>
                  <a:lnTo>
                    <a:pt x="0" y="510"/>
                  </a:lnTo>
                  <a:lnTo>
                    <a:pt x="0" y="510"/>
                  </a:lnTo>
                  <a:close/>
                </a:path>
              </a:pathLst>
            </a:custGeom>
            <a:solidFill>
              <a:srgbClr val="008000"/>
            </a:solidFill>
            <a:ln w="9525">
              <a:noFill/>
              <a:round/>
              <a:headEnd/>
              <a:tailEnd/>
            </a:ln>
          </p:spPr>
          <p:txBody>
            <a:bodyPr>
              <a:prstTxWarp prst="textNoShape">
                <a:avLst/>
              </a:prstTxWarp>
            </a:bodyPr>
            <a:lstStyle/>
            <a:p>
              <a:endParaRPr lang="en-US"/>
            </a:p>
          </p:txBody>
        </p:sp>
        <p:sp>
          <p:nvSpPr>
            <p:cNvPr id="32851" name="Freeform 83"/>
            <p:cNvSpPr>
              <a:spLocks/>
            </p:cNvSpPr>
            <p:nvPr/>
          </p:nvSpPr>
          <p:spPr bwMode="auto">
            <a:xfrm>
              <a:off x="2981" y="985"/>
              <a:ext cx="507" cy="313"/>
            </a:xfrm>
            <a:custGeom>
              <a:avLst/>
              <a:gdLst/>
              <a:ahLst/>
              <a:cxnLst>
                <a:cxn ang="0">
                  <a:pos x="34" y="0"/>
                </a:cxn>
                <a:cxn ang="0">
                  <a:pos x="601" y="30"/>
                </a:cxn>
                <a:cxn ang="0">
                  <a:pos x="605" y="130"/>
                </a:cxn>
                <a:cxn ang="0">
                  <a:pos x="630" y="212"/>
                </a:cxn>
                <a:cxn ang="0">
                  <a:pos x="634" y="316"/>
                </a:cxn>
                <a:cxn ang="0">
                  <a:pos x="651" y="400"/>
                </a:cxn>
                <a:cxn ang="0">
                  <a:pos x="308" y="390"/>
                </a:cxn>
                <a:cxn ang="0">
                  <a:pos x="0" y="367"/>
                </a:cxn>
                <a:cxn ang="0">
                  <a:pos x="34" y="0"/>
                </a:cxn>
                <a:cxn ang="0">
                  <a:pos x="34" y="0"/>
                </a:cxn>
              </a:cxnLst>
              <a:rect l="0" t="0" r="r" b="b"/>
              <a:pathLst>
                <a:path w="651" h="400">
                  <a:moveTo>
                    <a:pt x="34" y="0"/>
                  </a:moveTo>
                  <a:lnTo>
                    <a:pt x="601" y="30"/>
                  </a:lnTo>
                  <a:lnTo>
                    <a:pt x="605" y="130"/>
                  </a:lnTo>
                  <a:lnTo>
                    <a:pt x="630" y="212"/>
                  </a:lnTo>
                  <a:lnTo>
                    <a:pt x="634" y="316"/>
                  </a:lnTo>
                  <a:lnTo>
                    <a:pt x="651" y="400"/>
                  </a:lnTo>
                  <a:lnTo>
                    <a:pt x="308" y="390"/>
                  </a:lnTo>
                  <a:lnTo>
                    <a:pt x="0" y="367"/>
                  </a:lnTo>
                  <a:lnTo>
                    <a:pt x="34" y="0"/>
                  </a:lnTo>
                  <a:lnTo>
                    <a:pt x="34" y="0"/>
                  </a:lnTo>
                  <a:close/>
                </a:path>
              </a:pathLst>
            </a:custGeom>
            <a:solidFill>
              <a:srgbClr val="800080"/>
            </a:solidFill>
            <a:ln w="9525">
              <a:noFill/>
              <a:round/>
              <a:headEnd/>
              <a:tailEnd/>
            </a:ln>
          </p:spPr>
          <p:txBody>
            <a:bodyPr>
              <a:prstTxWarp prst="textNoShape">
                <a:avLst/>
              </a:prstTxWarp>
            </a:bodyPr>
            <a:lstStyle/>
            <a:p>
              <a:endParaRPr lang="en-US"/>
            </a:p>
          </p:txBody>
        </p:sp>
        <p:sp>
          <p:nvSpPr>
            <p:cNvPr id="32852" name="Freeform 84"/>
            <p:cNvSpPr>
              <a:spLocks/>
            </p:cNvSpPr>
            <p:nvPr/>
          </p:nvSpPr>
          <p:spPr bwMode="auto">
            <a:xfrm>
              <a:off x="2953" y="1272"/>
              <a:ext cx="543" cy="354"/>
            </a:xfrm>
            <a:custGeom>
              <a:avLst/>
              <a:gdLst/>
              <a:ahLst/>
              <a:cxnLst>
                <a:cxn ang="0">
                  <a:pos x="35" y="0"/>
                </a:cxn>
                <a:cxn ang="0">
                  <a:pos x="343" y="23"/>
                </a:cxn>
                <a:cxn ang="0">
                  <a:pos x="686" y="33"/>
                </a:cxn>
                <a:cxn ang="0">
                  <a:pos x="664" y="76"/>
                </a:cxn>
                <a:cxn ang="0">
                  <a:pos x="696" y="107"/>
                </a:cxn>
                <a:cxn ang="0">
                  <a:pos x="695" y="331"/>
                </a:cxn>
                <a:cxn ang="0">
                  <a:pos x="681" y="329"/>
                </a:cxn>
                <a:cxn ang="0">
                  <a:pos x="683" y="358"/>
                </a:cxn>
                <a:cxn ang="0">
                  <a:pos x="693" y="381"/>
                </a:cxn>
                <a:cxn ang="0">
                  <a:pos x="686" y="402"/>
                </a:cxn>
                <a:cxn ang="0">
                  <a:pos x="693" y="455"/>
                </a:cxn>
                <a:cxn ang="0">
                  <a:pos x="677" y="450"/>
                </a:cxn>
                <a:cxn ang="0">
                  <a:pos x="660" y="429"/>
                </a:cxn>
                <a:cxn ang="0">
                  <a:pos x="598" y="408"/>
                </a:cxn>
                <a:cxn ang="0">
                  <a:pos x="538" y="412"/>
                </a:cxn>
                <a:cxn ang="0">
                  <a:pos x="503" y="386"/>
                </a:cxn>
                <a:cxn ang="0">
                  <a:pos x="0" y="357"/>
                </a:cxn>
                <a:cxn ang="0">
                  <a:pos x="35" y="0"/>
                </a:cxn>
                <a:cxn ang="0">
                  <a:pos x="35" y="0"/>
                </a:cxn>
              </a:cxnLst>
              <a:rect l="0" t="0" r="r" b="b"/>
              <a:pathLst>
                <a:path w="696" h="455">
                  <a:moveTo>
                    <a:pt x="35" y="0"/>
                  </a:moveTo>
                  <a:lnTo>
                    <a:pt x="343" y="23"/>
                  </a:lnTo>
                  <a:lnTo>
                    <a:pt x="686" y="33"/>
                  </a:lnTo>
                  <a:lnTo>
                    <a:pt x="664" y="76"/>
                  </a:lnTo>
                  <a:lnTo>
                    <a:pt x="696" y="107"/>
                  </a:lnTo>
                  <a:lnTo>
                    <a:pt x="695" y="331"/>
                  </a:lnTo>
                  <a:lnTo>
                    <a:pt x="681" y="329"/>
                  </a:lnTo>
                  <a:lnTo>
                    <a:pt x="683" y="358"/>
                  </a:lnTo>
                  <a:lnTo>
                    <a:pt x="693" y="381"/>
                  </a:lnTo>
                  <a:lnTo>
                    <a:pt x="686" y="402"/>
                  </a:lnTo>
                  <a:lnTo>
                    <a:pt x="693" y="455"/>
                  </a:lnTo>
                  <a:lnTo>
                    <a:pt x="677" y="450"/>
                  </a:lnTo>
                  <a:lnTo>
                    <a:pt x="660" y="429"/>
                  </a:lnTo>
                  <a:lnTo>
                    <a:pt x="598" y="408"/>
                  </a:lnTo>
                  <a:lnTo>
                    <a:pt x="538" y="412"/>
                  </a:lnTo>
                  <a:lnTo>
                    <a:pt x="503" y="386"/>
                  </a:lnTo>
                  <a:lnTo>
                    <a:pt x="0" y="357"/>
                  </a:lnTo>
                  <a:lnTo>
                    <a:pt x="35" y="0"/>
                  </a:lnTo>
                  <a:lnTo>
                    <a:pt x="35" y="0"/>
                  </a:lnTo>
                  <a:close/>
                </a:path>
              </a:pathLst>
            </a:custGeom>
            <a:solidFill>
              <a:srgbClr val="800080"/>
            </a:solidFill>
            <a:ln w="9525">
              <a:noFill/>
              <a:round/>
              <a:headEnd/>
              <a:tailEnd/>
            </a:ln>
          </p:spPr>
          <p:txBody>
            <a:bodyPr>
              <a:prstTxWarp prst="textNoShape">
                <a:avLst/>
              </a:prstTxWarp>
            </a:bodyPr>
            <a:lstStyle/>
            <a:p>
              <a:endParaRPr lang="en-US"/>
            </a:p>
          </p:txBody>
        </p:sp>
        <p:sp>
          <p:nvSpPr>
            <p:cNvPr id="32853" name="Freeform 85"/>
            <p:cNvSpPr>
              <a:spLocks/>
            </p:cNvSpPr>
            <p:nvPr/>
          </p:nvSpPr>
          <p:spPr bwMode="auto">
            <a:xfrm>
              <a:off x="2936" y="1550"/>
              <a:ext cx="636" cy="311"/>
            </a:xfrm>
            <a:custGeom>
              <a:avLst/>
              <a:gdLst/>
              <a:ahLst/>
              <a:cxnLst>
                <a:cxn ang="0">
                  <a:pos x="22" y="0"/>
                </a:cxn>
                <a:cxn ang="0">
                  <a:pos x="525" y="29"/>
                </a:cxn>
                <a:cxn ang="0">
                  <a:pos x="560" y="55"/>
                </a:cxn>
                <a:cxn ang="0">
                  <a:pos x="620" y="51"/>
                </a:cxn>
                <a:cxn ang="0">
                  <a:pos x="682" y="72"/>
                </a:cxn>
                <a:cxn ang="0">
                  <a:pos x="699" y="93"/>
                </a:cxn>
                <a:cxn ang="0">
                  <a:pos x="715" y="98"/>
                </a:cxn>
                <a:cxn ang="0">
                  <a:pos x="742" y="174"/>
                </a:cxn>
                <a:cxn ang="0">
                  <a:pos x="742" y="196"/>
                </a:cxn>
                <a:cxn ang="0">
                  <a:pos x="761" y="232"/>
                </a:cxn>
                <a:cxn ang="0">
                  <a:pos x="770" y="289"/>
                </a:cxn>
                <a:cxn ang="0">
                  <a:pos x="765" y="306"/>
                </a:cxn>
                <a:cxn ang="0">
                  <a:pos x="777" y="325"/>
                </a:cxn>
                <a:cxn ang="0">
                  <a:pos x="817" y="398"/>
                </a:cxn>
                <a:cxn ang="0">
                  <a:pos x="453" y="394"/>
                </a:cxn>
                <a:cxn ang="0">
                  <a:pos x="179" y="379"/>
                </a:cxn>
                <a:cxn ang="0">
                  <a:pos x="186" y="258"/>
                </a:cxn>
                <a:cxn ang="0">
                  <a:pos x="0" y="243"/>
                </a:cxn>
                <a:cxn ang="0">
                  <a:pos x="22" y="0"/>
                </a:cxn>
                <a:cxn ang="0">
                  <a:pos x="22" y="0"/>
                </a:cxn>
              </a:cxnLst>
              <a:rect l="0" t="0" r="r" b="b"/>
              <a:pathLst>
                <a:path w="817" h="398">
                  <a:moveTo>
                    <a:pt x="22" y="0"/>
                  </a:moveTo>
                  <a:lnTo>
                    <a:pt x="525" y="29"/>
                  </a:lnTo>
                  <a:lnTo>
                    <a:pt x="560" y="55"/>
                  </a:lnTo>
                  <a:lnTo>
                    <a:pt x="620" y="51"/>
                  </a:lnTo>
                  <a:lnTo>
                    <a:pt x="682" y="72"/>
                  </a:lnTo>
                  <a:lnTo>
                    <a:pt x="699" y="93"/>
                  </a:lnTo>
                  <a:lnTo>
                    <a:pt x="715" y="98"/>
                  </a:lnTo>
                  <a:lnTo>
                    <a:pt x="742" y="174"/>
                  </a:lnTo>
                  <a:lnTo>
                    <a:pt x="742" y="196"/>
                  </a:lnTo>
                  <a:lnTo>
                    <a:pt x="761" y="232"/>
                  </a:lnTo>
                  <a:lnTo>
                    <a:pt x="770" y="289"/>
                  </a:lnTo>
                  <a:lnTo>
                    <a:pt x="765" y="306"/>
                  </a:lnTo>
                  <a:lnTo>
                    <a:pt x="777" y="325"/>
                  </a:lnTo>
                  <a:lnTo>
                    <a:pt x="817" y="398"/>
                  </a:lnTo>
                  <a:lnTo>
                    <a:pt x="453" y="394"/>
                  </a:lnTo>
                  <a:lnTo>
                    <a:pt x="179" y="379"/>
                  </a:lnTo>
                  <a:lnTo>
                    <a:pt x="186" y="258"/>
                  </a:lnTo>
                  <a:lnTo>
                    <a:pt x="0" y="243"/>
                  </a:lnTo>
                  <a:lnTo>
                    <a:pt x="22" y="0"/>
                  </a:lnTo>
                  <a:lnTo>
                    <a:pt x="22" y="0"/>
                  </a:lnTo>
                  <a:close/>
                </a:path>
              </a:pathLst>
            </a:custGeom>
            <a:solidFill>
              <a:srgbClr val="008000"/>
            </a:solidFill>
            <a:ln w="9525">
              <a:noFill/>
              <a:round/>
              <a:headEnd/>
              <a:tailEnd/>
            </a:ln>
          </p:spPr>
          <p:txBody>
            <a:bodyPr>
              <a:prstTxWarp prst="textNoShape">
                <a:avLst/>
              </a:prstTxWarp>
            </a:bodyPr>
            <a:lstStyle/>
            <a:p>
              <a:endParaRPr lang="en-US"/>
            </a:p>
          </p:txBody>
        </p:sp>
        <p:sp>
          <p:nvSpPr>
            <p:cNvPr id="32854" name="Freeform 86"/>
            <p:cNvSpPr>
              <a:spLocks/>
            </p:cNvSpPr>
            <p:nvPr/>
          </p:nvSpPr>
          <p:spPr bwMode="auto">
            <a:xfrm>
              <a:off x="3055" y="1846"/>
              <a:ext cx="574" cy="300"/>
            </a:xfrm>
            <a:custGeom>
              <a:avLst/>
              <a:gdLst/>
              <a:ahLst/>
              <a:cxnLst>
                <a:cxn ang="0">
                  <a:pos x="26" y="0"/>
                </a:cxn>
                <a:cxn ang="0">
                  <a:pos x="300" y="15"/>
                </a:cxn>
                <a:cxn ang="0">
                  <a:pos x="664" y="19"/>
                </a:cxn>
                <a:cxn ang="0">
                  <a:pos x="684" y="36"/>
                </a:cxn>
                <a:cxn ang="0">
                  <a:pos x="695" y="32"/>
                </a:cxn>
                <a:cxn ang="0">
                  <a:pos x="708" y="51"/>
                </a:cxn>
                <a:cxn ang="0">
                  <a:pos x="696" y="51"/>
                </a:cxn>
                <a:cxn ang="0">
                  <a:pos x="684" y="77"/>
                </a:cxn>
                <a:cxn ang="0">
                  <a:pos x="714" y="118"/>
                </a:cxn>
                <a:cxn ang="0">
                  <a:pos x="736" y="124"/>
                </a:cxn>
                <a:cxn ang="0">
                  <a:pos x="732" y="384"/>
                </a:cxn>
                <a:cxn ang="0">
                  <a:pos x="421" y="385"/>
                </a:cxn>
                <a:cxn ang="0">
                  <a:pos x="0" y="366"/>
                </a:cxn>
                <a:cxn ang="0">
                  <a:pos x="26" y="0"/>
                </a:cxn>
                <a:cxn ang="0">
                  <a:pos x="26" y="0"/>
                </a:cxn>
              </a:cxnLst>
              <a:rect l="0" t="0" r="r" b="b"/>
              <a:pathLst>
                <a:path w="736" h="385">
                  <a:moveTo>
                    <a:pt x="26" y="0"/>
                  </a:moveTo>
                  <a:lnTo>
                    <a:pt x="300" y="15"/>
                  </a:lnTo>
                  <a:lnTo>
                    <a:pt x="664" y="19"/>
                  </a:lnTo>
                  <a:lnTo>
                    <a:pt x="684" y="36"/>
                  </a:lnTo>
                  <a:lnTo>
                    <a:pt x="695" y="32"/>
                  </a:lnTo>
                  <a:lnTo>
                    <a:pt x="708" y="51"/>
                  </a:lnTo>
                  <a:lnTo>
                    <a:pt x="696" y="51"/>
                  </a:lnTo>
                  <a:lnTo>
                    <a:pt x="684" y="77"/>
                  </a:lnTo>
                  <a:lnTo>
                    <a:pt x="714" y="118"/>
                  </a:lnTo>
                  <a:lnTo>
                    <a:pt x="736" y="124"/>
                  </a:lnTo>
                  <a:lnTo>
                    <a:pt x="732" y="384"/>
                  </a:lnTo>
                  <a:lnTo>
                    <a:pt x="421" y="385"/>
                  </a:lnTo>
                  <a:lnTo>
                    <a:pt x="0" y="366"/>
                  </a:lnTo>
                  <a:lnTo>
                    <a:pt x="26" y="0"/>
                  </a:lnTo>
                  <a:lnTo>
                    <a:pt x="26" y="0"/>
                  </a:lnTo>
                  <a:close/>
                </a:path>
              </a:pathLst>
            </a:custGeom>
            <a:solidFill>
              <a:srgbClr val="800080"/>
            </a:solidFill>
            <a:ln w="9525">
              <a:noFill/>
              <a:round/>
              <a:headEnd/>
              <a:tailEnd/>
            </a:ln>
          </p:spPr>
          <p:txBody>
            <a:bodyPr>
              <a:prstTxWarp prst="textNoShape">
                <a:avLst/>
              </a:prstTxWarp>
            </a:bodyPr>
            <a:lstStyle/>
            <a:p>
              <a:endParaRPr lang="en-US"/>
            </a:p>
          </p:txBody>
        </p:sp>
        <p:sp>
          <p:nvSpPr>
            <p:cNvPr id="32855" name="Freeform 87"/>
            <p:cNvSpPr>
              <a:spLocks/>
            </p:cNvSpPr>
            <p:nvPr/>
          </p:nvSpPr>
          <p:spPr bwMode="auto">
            <a:xfrm>
              <a:off x="2978" y="2127"/>
              <a:ext cx="666" cy="337"/>
            </a:xfrm>
            <a:custGeom>
              <a:avLst/>
              <a:gdLst/>
              <a:ahLst/>
              <a:cxnLst>
                <a:cxn ang="0">
                  <a:pos x="6" y="0"/>
                </a:cxn>
                <a:cxn ang="0">
                  <a:pos x="100" y="6"/>
                </a:cxn>
                <a:cxn ang="0">
                  <a:pos x="521" y="25"/>
                </a:cxn>
                <a:cxn ang="0">
                  <a:pos x="832" y="24"/>
                </a:cxn>
                <a:cxn ang="0">
                  <a:pos x="836" y="87"/>
                </a:cxn>
                <a:cxn ang="0">
                  <a:pos x="855" y="223"/>
                </a:cxn>
                <a:cxn ang="0">
                  <a:pos x="851" y="433"/>
                </a:cxn>
                <a:cxn ang="0">
                  <a:pos x="784" y="397"/>
                </a:cxn>
                <a:cxn ang="0">
                  <a:pos x="710" y="411"/>
                </a:cxn>
                <a:cxn ang="0">
                  <a:pos x="657" y="427"/>
                </a:cxn>
                <a:cxn ang="0">
                  <a:pos x="579" y="428"/>
                </a:cxn>
                <a:cxn ang="0">
                  <a:pos x="521" y="394"/>
                </a:cxn>
                <a:cxn ang="0">
                  <a:pos x="505" y="411"/>
                </a:cxn>
                <a:cxn ang="0">
                  <a:pos x="414" y="372"/>
                </a:cxn>
                <a:cxn ang="0">
                  <a:pos x="369" y="361"/>
                </a:cxn>
                <a:cxn ang="0">
                  <a:pos x="347" y="341"/>
                </a:cxn>
                <a:cxn ang="0">
                  <a:pos x="319" y="339"/>
                </a:cxn>
                <a:cxn ang="0">
                  <a:pos x="290" y="315"/>
                </a:cxn>
                <a:cxn ang="0">
                  <a:pos x="300" y="80"/>
                </a:cxn>
                <a:cxn ang="0">
                  <a:pos x="0" y="63"/>
                </a:cxn>
                <a:cxn ang="0">
                  <a:pos x="6" y="0"/>
                </a:cxn>
                <a:cxn ang="0">
                  <a:pos x="6" y="0"/>
                </a:cxn>
              </a:cxnLst>
              <a:rect l="0" t="0" r="r" b="b"/>
              <a:pathLst>
                <a:path w="855" h="433">
                  <a:moveTo>
                    <a:pt x="6" y="0"/>
                  </a:moveTo>
                  <a:lnTo>
                    <a:pt x="100" y="6"/>
                  </a:lnTo>
                  <a:lnTo>
                    <a:pt x="521" y="25"/>
                  </a:lnTo>
                  <a:lnTo>
                    <a:pt x="832" y="24"/>
                  </a:lnTo>
                  <a:lnTo>
                    <a:pt x="836" y="87"/>
                  </a:lnTo>
                  <a:lnTo>
                    <a:pt x="855" y="223"/>
                  </a:lnTo>
                  <a:lnTo>
                    <a:pt x="851" y="433"/>
                  </a:lnTo>
                  <a:lnTo>
                    <a:pt x="784" y="397"/>
                  </a:lnTo>
                  <a:lnTo>
                    <a:pt x="710" y="411"/>
                  </a:lnTo>
                  <a:lnTo>
                    <a:pt x="657" y="427"/>
                  </a:lnTo>
                  <a:lnTo>
                    <a:pt x="579" y="428"/>
                  </a:lnTo>
                  <a:lnTo>
                    <a:pt x="521" y="394"/>
                  </a:lnTo>
                  <a:lnTo>
                    <a:pt x="505" y="411"/>
                  </a:lnTo>
                  <a:lnTo>
                    <a:pt x="414" y="372"/>
                  </a:lnTo>
                  <a:lnTo>
                    <a:pt x="369" y="361"/>
                  </a:lnTo>
                  <a:lnTo>
                    <a:pt x="347" y="341"/>
                  </a:lnTo>
                  <a:lnTo>
                    <a:pt x="319" y="339"/>
                  </a:lnTo>
                  <a:lnTo>
                    <a:pt x="290" y="315"/>
                  </a:lnTo>
                  <a:lnTo>
                    <a:pt x="300" y="80"/>
                  </a:lnTo>
                  <a:lnTo>
                    <a:pt x="0" y="63"/>
                  </a:lnTo>
                  <a:lnTo>
                    <a:pt x="6" y="0"/>
                  </a:lnTo>
                  <a:lnTo>
                    <a:pt x="6" y="0"/>
                  </a:lnTo>
                  <a:close/>
                </a:path>
              </a:pathLst>
            </a:custGeom>
            <a:solidFill>
              <a:srgbClr val="008000"/>
            </a:solidFill>
            <a:ln w="9525">
              <a:noFill/>
              <a:round/>
              <a:headEnd/>
              <a:tailEnd/>
            </a:ln>
          </p:spPr>
          <p:txBody>
            <a:bodyPr>
              <a:prstTxWarp prst="textNoShape">
                <a:avLst/>
              </a:prstTxWarp>
            </a:bodyPr>
            <a:lstStyle/>
            <a:p>
              <a:endParaRPr lang="en-US"/>
            </a:p>
          </p:txBody>
        </p:sp>
        <p:sp>
          <p:nvSpPr>
            <p:cNvPr id="32856" name="Freeform 88"/>
            <p:cNvSpPr>
              <a:spLocks/>
            </p:cNvSpPr>
            <p:nvPr/>
          </p:nvSpPr>
          <p:spPr bwMode="auto">
            <a:xfrm>
              <a:off x="3449" y="983"/>
              <a:ext cx="502" cy="547"/>
            </a:xfrm>
            <a:custGeom>
              <a:avLst/>
              <a:gdLst/>
              <a:ahLst/>
              <a:cxnLst>
                <a:cxn ang="0">
                  <a:pos x="4" y="133"/>
                </a:cxn>
                <a:cxn ang="0">
                  <a:pos x="29" y="215"/>
                </a:cxn>
                <a:cxn ang="0">
                  <a:pos x="33" y="319"/>
                </a:cxn>
                <a:cxn ang="0">
                  <a:pos x="50" y="403"/>
                </a:cxn>
                <a:cxn ang="0">
                  <a:pos x="28" y="446"/>
                </a:cxn>
                <a:cxn ang="0">
                  <a:pos x="60" y="477"/>
                </a:cxn>
                <a:cxn ang="0">
                  <a:pos x="59" y="701"/>
                </a:cxn>
                <a:cxn ang="0">
                  <a:pos x="529" y="692"/>
                </a:cxn>
                <a:cxn ang="0">
                  <a:pos x="522" y="648"/>
                </a:cxn>
                <a:cxn ang="0">
                  <a:pos x="470" y="610"/>
                </a:cxn>
                <a:cxn ang="0">
                  <a:pos x="446" y="582"/>
                </a:cxn>
                <a:cxn ang="0">
                  <a:pos x="383" y="542"/>
                </a:cxn>
                <a:cxn ang="0">
                  <a:pos x="384" y="479"/>
                </a:cxn>
                <a:cxn ang="0">
                  <a:pos x="370" y="436"/>
                </a:cxn>
                <a:cxn ang="0">
                  <a:pos x="422" y="374"/>
                </a:cxn>
                <a:cxn ang="0">
                  <a:pos x="419" y="312"/>
                </a:cxn>
                <a:cxn ang="0">
                  <a:pos x="505" y="248"/>
                </a:cxn>
                <a:cxn ang="0">
                  <a:pos x="525" y="212"/>
                </a:cxn>
                <a:cxn ang="0">
                  <a:pos x="644" y="150"/>
                </a:cxn>
                <a:cxn ang="0">
                  <a:pos x="591" y="127"/>
                </a:cxn>
                <a:cxn ang="0">
                  <a:pos x="544" y="133"/>
                </a:cxn>
                <a:cxn ang="0">
                  <a:pos x="534" y="115"/>
                </a:cxn>
                <a:cxn ang="0">
                  <a:pos x="448" y="114"/>
                </a:cxn>
                <a:cxn ang="0">
                  <a:pos x="391" y="96"/>
                </a:cxn>
                <a:cxn ang="0">
                  <a:pos x="272" y="84"/>
                </a:cxn>
                <a:cxn ang="0">
                  <a:pos x="255" y="64"/>
                </a:cxn>
                <a:cxn ang="0">
                  <a:pos x="207" y="45"/>
                </a:cxn>
                <a:cxn ang="0">
                  <a:pos x="198" y="0"/>
                </a:cxn>
                <a:cxn ang="0">
                  <a:pos x="169" y="0"/>
                </a:cxn>
                <a:cxn ang="0">
                  <a:pos x="169" y="33"/>
                </a:cxn>
                <a:cxn ang="0">
                  <a:pos x="0" y="33"/>
                </a:cxn>
                <a:cxn ang="0">
                  <a:pos x="4" y="133"/>
                </a:cxn>
                <a:cxn ang="0">
                  <a:pos x="4" y="133"/>
                </a:cxn>
              </a:cxnLst>
              <a:rect l="0" t="0" r="r" b="b"/>
              <a:pathLst>
                <a:path w="644" h="701">
                  <a:moveTo>
                    <a:pt x="4" y="133"/>
                  </a:moveTo>
                  <a:lnTo>
                    <a:pt x="29" y="215"/>
                  </a:lnTo>
                  <a:lnTo>
                    <a:pt x="33" y="319"/>
                  </a:lnTo>
                  <a:lnTo>
                    <a:pt x="50" y="403"/>
                  </a:lnTo>
                  <a:lnTo>
                    <a:pt x="28" y="446"/>
                  </a:lnTo>
                  <a:lnTo>
                    <a:pt x="60" y="477"/>
                  </a:lnTo>
                  <a:lnTo>
                    <a:pt x="59" y="701"/>
                  </a:lnTo>
                  <a:lnTo>
                    <a:pt x="529" y="692"/>
                  </a:lnTo>
                  <a:lnTo>
                    <a:pt x="522" y="648"/>
                  </a:lnTo>
                  <a:lnTo>
                    <a:pt x="470" y="610"/>
                  </a:lnTo>
                  <a:lnTo>
                    <a:pt x="446" y="582"/>
                  </a:lnTo>
                  <a:lnTo>
                    <a:pt x="383" y="542"/>
                  </a:lnTo>
                  <a:lnTo>
                    <a:pt x="384" y="479"/>
                  </a:lnTo>
                  <a:lnTo>
                    <a:pt x="370" y="436"/>
                  </a:lnTo>
                  <a:lnTo>
                    <a:pt x="422" y="374"/>
                  </a:lnTo>
                  <a:lnTo>
                    <a:pt x="419" y="312"/>
                  </a:lnTo>
                  <a:lnTo>
                    <a:pt x="505" y="248"/>
                  </a:lnTo>
                  <a:lnTo>
                    <a:pt x="525" y="212"/>
                  </a:lnTo>
                  <a:lnTo>
                    <a:pt x="644" y="150"/>
                  </a:lnTo>
                  <a:lnTo>
                    <a:pt x="591" y="127"/>
                  </a:lnTo>
                  <a:lnTo>
                    <a:pt x="544" y="133"/>
                  </a:lnTo>
                  <a:lnTo>
                    <a:pt x="534" y="115"/>
                  </a:lnTo>
                  <a:lnTo>
                    <a:pt x="448" y="114"/>
                  </a:lnTo>
                  <a:lnTo>
                    <a:pt x="391" y="96"/>
                  </a:lnTo>
                  <a:lnTo>
                    <a:pt x="272" y="84"/>
                  </a:lnTo>
                  <a:lnTo>
                    <a:pt x="255" y="64"/>
                  </a:lnTo>
                  <a:lnTo>
                    <a:pt x="207" y="45"/>
                  </a:lnTo>
                  <a:lnTo>
                    <a:pt x="198" y="0"/>
                  </a:lnTo>
                  <a:lnTo>
                    <a:pt x="169" y="0"/>
                  </a:lnTo>
                  <a:lnTo>
                    <a:pt x="169" y="33"/>
                  </a:lnTo>
                  <a:lnTo>
                    <a:pt x="0" y="33"/>
                  </a:lnTo>
                  <a:lnTo>
                    <a:pt x="4" y="133"/>
                  </a:lnTo>
                  <a:lnTo>
                    <a:pt x="4" y="133"/>
                  </a:lnTo>
                  <a:close/>
                </a:path>
              </a:pathLst>
            </a:custGeom>
            <a:solidFill>
              <a:srgbClr val="0033CC"/>
            </a:solidFill>
            <a:ln w="9525">
              <a:noFill/>
              <a:round/>
              <a:headEnd/>
              <a:tailEnd/>
            </a:ln>
          </p:spPr>
          <p:txBody>
            <a:bodyPr>
              <a:prstTxWarp prst="textNoShape">
                <a:avLst/>
              </a:prstTxWarp>
            </a:bodyPr>
            <a:lstStyle/>
            <a:p>
              <a:endParaRPr lang="en-US"/>
            </a:p>
          </p:txBody>
        </p:sp>
        <p:sp>
          <p:nvSpPr>
            <p:cNvPr id="32857" name="Freeform 89"/>
            <p:cNvSpPr>
              <a:spLocks/>
            </p:cNvSpPr>
            <p:nvPr/>
          </p:nvSpPr>
          <p:spPr bwMode="auto">
            <a:xfrm>
              <a:off x="3484" y="1523"/>
              <a:ext cx="461" cy="297"/>
            </a:xfrm>
            <a:custGeom>
              <a:avLst/>
              <a:gdLst/>
              <a:ahLst/>
              <a:cxnLst>
                <a:cxn ang="0">
                  <a:pos x="2" y="36"/>
                </a:cxn>
                <a:cxn ang="0">
                  <a:pos x="12" y="59"/>
                </a:cxn>
                <a:cxn ang="0">
                  <a:pos x="5" y="80"/>
                </a:cxn>
                <a:cxn ang="0">
                  <a:pos x="12" y="133"/>
                </a:cxn>
                <a:cxn ang="0">
                  <a:pos x="39" y="209"/>
                </a:cxn>
                <a:cxn ang="0">
                  <a:pos x="39" y="231"/>
                </a:cxn>
                <a:cxn ang="0">
                  <a:pos x="58" y="267"/>
                </a:cxn>
                <a:cxn ang="0">
                  <a:pos x="67" y="324"/>
                </a:cxn>
                <a:cxn ang="0">
                  <a:pos x="62" y="341"/>
                </a:cxn>
                <a:cxn ang="0">
                  <a:pos x="74" y="360"/>
                </a:cxn>
                <a:cxn ang="0">
                  <a:pos x="456" y="352"/>
                </a:cxn>
                <a:cxn ang="0">
                  <a:pos x="484" y="381"/>
                </a:cxn>
                <a:cxn ang="0">
                  <a:pos x="524" y="295"/>
                </a:cxn>
                <a:cxn ang="0">
                  <a:pos x="512" y="262"/>
                </a:cxn>
                <a:cxn ang="0">
                  <a:pos x="579" y="210"/>
                </a:cxn>
                <a:cxn ang="0">
                  <a:pos x="591" y="172"/>
                </a:cxn>
                <a:cxn ang="0">
                  <a:pos x="543" y="117"/>
                </a:cxn>
                <a:cxn ang="0">
                  <a:pos x="494" y="61"/>
                </a:cxn>
                <a:cxn ang="0">
                  <a:pos x="484" y="0"/>
                </a:cxn>
                <a:cxn ang="0">
                  <a:pos x="14" y="9"/>
                </a:cxn>
                <a:cxn ang="0">
                  <a:pos x="0" y="7"/>
                </a:cxn>
                <a:cxn ang="0">
                  <a:pos x="2" y="36"/>
                </a:cxn>
                <a:cxn ang="0">
                  <a:pos x="2" y="36"/>
                </a:cxn>
              </a:cxnLst>
              <a:rect l="0" t="0" r="r" b="b"/>
              <a:pathLst>
                <a:path w="591" h="381">
                  <a:moveTo>
                    <a:pt x="2" y="36"/>
                  </a:moveTo>
                  <a:lnTo>
                    <a:pt x="12" y="59"/>
                  </a:lnTo>
                  <a:lnTo>
                    <a:pt x="5" y="80"/>
                  </a:lnTo>
                  <a:lnTo>
                    <a:pt x="12" y="133"/>
                  </a:lnTo>
                  <a:lnTo>
                    <a:pt x="39" y="209"/>
                  </a:lnTo>
                  <a:lnTo>
                    <a:pt x="39" y="231"/>
                  </a:lnTo>
                  <a:lnTo>
                    <a:pt x="58" y="267"/>
                  </a:lnTo>
                  <a:lnTo>
                    <a:pt x="67" y="324"/>
                  </a:lnTo>
                  <a:lnTo>
                    <a:pt x="62" y="341"/>
                  </a:lnTo>
                  <a:lnTo>
                    <a:pt x="74" y="360"/>
                  </a:lnTo>
                  <a:lnTo>
                    <a:pt x="456" y="352"/>
                  </a:lnTo>
                  <a:lnTo>
                    <a:pt x="484" y="381"/>
                  </a:lnTo>
                  <a:lnTo>
                    <a:pt x="524" y="295"/>
                  </a:lnTo>
                  <a:lnTo>
                    <a:pt x="512" y="262"/>
                  </a:lnTo>
                  <a:lnTo>
                    <a:pt x="579" y="210"/>
                  </a:lnTo>
                  <a:lnTo>
                    <a:pt x="591" y="172"/>
                  </a:lnTo>
                  <a:lnTo>
                    <a:pt x="543" y="117"/>
                  </a:lnTo>
                  <a:lnTo>
                    <a:pt x="494" y="61"/>
                  </a:lnTo>
                  <a:lnTo>
                    <a:pt x="484" y="0"/>
                  </a:lnTo>
                  <a:lnTo>
                    <a:pt x="14" y="9"/>
                  </a:lnTo>
                  <a:lnTo>
                    <a:pt x="0" y="7"/>
                  </a:lnTo>
                  <a:lnTo>
                    <a:pt x="2" y="36"/>
                  </a:lnTo>
                  <a:lnTo>
                    <a:pt x="2" y="36"/>
                  </a:lnTo>
                  <a:close/>
                </a:path>
              </a:pathLst>
            </a:custGeom>
            <a:solidFill>
              <a:srgbClr val="800080"/>
            </a:solidFill>
            <a:ln w="9525">
              <a:noFill/>
              <a:round/>
              <a:headEnd/>
              <a:tailEnd/>
            </a:ln>
          </p:spPr>
          <p:txBody>
            <a:bodyPr>
              <a:prstTxWarp prst="textNoShape">
                <a:avLst/>
              </a:prstTxWarp>
            </a:bodyPr>
            <a:lstStyle/>
            <a:p>
              <a:endParaRPr lang="en-US"/>
            </a:p>
          </p:txBody>
        </p:sp>
        <p:sp>
          <p:nvSpPr>
            <p:cNvPr id="32858" name="Freeform 90"/>
            <p:cNvSpPr>
              <a:spLocks/>
            </p:cNvSpPr>
            <p:nvPr/>
          </p:nvSpPr>
          <p:spPr bwMode="auto">
            <a:xfrm>
              <a:off x="3541" y="1797"/>
              <a:ext cx="514" cy="436"/>
            </a:xfrm>
            <a:custGeom>
              <a:avLst/>
              <a:gdLst/>
              <a:ahLst/>
              <a:cxnLst>
                <a:cxn ang="0">
                  <a:pos x="40" y="81"/>
                </a:cxn>
                <a:cxn ang="0">
                  <a:pos x="60" y="98"/>
                </a:cxn>
                <a:cxn ang="0">
                  <a:pos x="71" y="94"/>
                </a:cxn>
                <a:cxn ang="0">
                  <a:pos x="84" y="113"/>
                </a:cxn>
                <a:cxn ang="0">
                  <a:pos x="72" y="113"/>
                </a:cxn>
                <a:cxn ang="0">
                  <a:pos x="60" y="139"/>
                </a:cxn>
                <a:cxn ang="0">
                  <a:pos x="90" y="180"/>
                </a:cxn>
                <a:cxn ang="0">
                  <a:pos x="112" y="186"/>
                </a:cxn>
                <a:cxn ang="0">
                  <a:pos x="108" y="446"/>
                </a:cxn>
                <a:cxn ang="0">
                  <a:pos x="112" y="509"/>
                </a:cxn>
                <a:cxn ang="0">
                  <a:pos x="549" y="496"/>
                </a:cxn>
                <a:cxn ang="0">
                  <a:pos x="555" y="533"/>
                </a:cxn>
                <a:cxn ang="0">
                  <a:pos x="536" y="558"/>
                </a:cxn>
                <a:cxn ang="0">
                  <a:pos x="603" y="554"/>
                </a:cxn>
                <a:cxn ang="0">
                  <a:pos x="615" y="533"/>
                </a:cxn>
                <a:cxn ang="0">
                  <a:pos x="615" y="509"/>
                </a:cxn>
                <a:cxn ang="0">
                  <a:pos x="632" y="492"/>
                </a:cxn>
                <a:cxn ang="0">
                  <a:pos x="636" y="473"/>
                </a:cxn>
                <a:cxn ang="0">
                  <a:pos x="653" y="471"/>
                </a:cxn>
                <a:cxn ang="0">
                  <a:pos x="658" y="434"/>
                </a:cxn>
                <a:cxn ang="0">
                  <a:pos x="634" y="428"/>
                </a:cxn>
                <a:cxn ang="0">
                  <a:pos x="618" y="401"/>
                </a:cxn>
                <a:cxn ang="0">
                  <a:pos x="594" y="334"/>
                </a:cxn>
                <a:cxn ang="0">
                  <a:pos x="567" y="325"/>
                </a:cxn>
                <a:cxn ang="0">
                  <a:pos x="536" y="299"/>
                </a:cxn>
                <a:cxn ang="0">
                  <a:pos x="524" y="265"/>
                </a:cxn>
                <a:cxn ang="0">
                  <a:pos x="543" y="211"/>
                </a:cxn>
                <a:cxn ang="0">
                  <a:pos x="527" y="201"/>
                </a:cxn>
                <a:cxn ang="0">
                  <a:pos x="489" y="201"/>
                </a:cxn>
                <a:cxn ang="0">
                  <a:pos x="481" y="168"/>
                </a:cxn>
                <a:cxn ang="0">
                  <a:pos x="419" y="103"/>
                </a:cxn>
                <a:cxn ang="0">
                  <a:pos x="403" y="50"/>
                </a:cxn>
                <a:cxn ang="0">
                  <a:pos x="410" y="29"/>
                </a:cxn>
                <a:cxn ang="0">
                  <a:pos x="382" y="0"/>
                </a:cxn>
                <a:cxn ang="0">
                  <a:pos x="0" y="8"/>
                </a:cxn>
                <a:cxn ang="0">
                  <a:pos x="40" y="81"/>
                </a:cxn>
                <a:cxn ang="0">
                  <a:pos x="40" y="81"/>
                </a:cxn>
              </a:cxnLst>
              <a:rect l="0" t="0" r="r" b="b"/>
              <a:pathLst>
                <a:path w="658" h="558">
                  <a:moveTo>
                    <a:pt x="40" y="81"/>
                  </a:moveTo>
                  <a:lnTo>
                    <a:pt x="60" y="98"/>
                  </a:lnTo>
                  <a:lnTo>
                    <a:pt x="71" y="94"/>
                  </a:lnTo>
                  <a:lnTo>
                    <a:pt x="84" y="113"/>
                  </a:lnTo>
                  <a:lnTo>
                    <a:pt x="72" y="113"/>
                  </a:lnTo>
                  <a:lnTo>
                    <a:pt x="60" y="139"/>
                  </a:lnTo>
                  <a:lnTo>
                    <a:pt x="90" y="180"/>
                  </a:lnTo>
                  <a:lnTo>
                    <a:pt x="112" y="186"/>
                  </a:lnTo>
                  <a:lnTo>
                    <a:pt x="108" y="446"/>
                  </a:lnTo>
                  <a:lnTo>
                    <a:pt x="112" y="509"/>
                  </a:lnTo>
                  <a:lnTo>
                    <a:pt x="549" y="496"/>
                  </a:lnTo>
                  <a:lnTo>
                    <a:pt x="555" y="533"/>
                  </a:lnTo>
                  <a:lnTo>
                    <a:pt x="536" y="558"/>
                  </a:lnTo>
                  <a:lnTo>
                    <a:pt x="603" y="554"/>
                  </a:lnTo>
                  <a:lnTo>
                    <a:pt x="615" y="533"/>
                  </a:lnTo>
                  <a:lnTo>
                    <a:pt x="615" y="509"/>
                  </a:lnTo>
                  <a:lnTo>
                    <a:pt x="632" y="492"/>
                  </a:lnTo>
                  <a:lnTo>
                    <a:pt x="636" y="473"/>
                  </a:lnTo>
                  <a:lnTo>
                    <a:pt x="653" y="471"/>
                  </a:lnTo>
                  <a:lnTo>
                    <a:pt x="658" y="434"/>
                  </a:lnTo>
                  <a:lnTo>
                    <a:pt x="634" y="428"/>
                  </a:lnTo>
                  <a:lnTo>
                    <a:pt x="618" y="401"/>
                  </a:lnTo>
                  <a:lnTo>
                    <a:pt x="594" y="334"/>
                  </a:lnTo>
                  <a:lnTo>
                    <a:pt x="567" y="325"/>
                  </a:lnTo>
                  <a:lnTo>
                    <a:pt x="536" y="299"/>
                  </a:lnTo>
                  <a:lnTo>
                    <a:pt x="524" y="265"/>
                  </a:lnTo>
                  <a:lnTo>
                    <a:pt x="543" y="211"/>
                  </a:lnTo>
                  <a:lnTo>
                    <a:pt x="527" y="201"/>
                  </a:lnTo>
                  <a:lnTo>
                    <a:pt x="489" y="201"/>
                  </a:lnTo>
                  <a:lnTo>
                    <a:pt x="481" y="168"/>
                  </a:lnTo>
                  <a:lnTo>
                    <a:pt x="419" y="103"/>
                  </a:lnTo>
                  <a:lnTo>
                    <a:pt x="403" y="50"/>
                  </a:lnTo>
                  <a:lnTo>
                    <a:pt x="410" y="29"/>
                  </a:lnTo>
                  <a:lnTo>
                    <a:pt x="382" y="0"/>
                  </a:lnTo>
                  <a:lnTo>
                    <a:pt x="0" y="8"/>
                  </a:lnTo>
                  <a:lnTo>
                    <a:pt x="40" y="81"/>
                  </a:lnTo>
                  <a:lnTo>
                    <a:pt x="40" y="81"/>
                  </a:lnTo>
                  <a:close/>
                </a:path>
              </a:pathLst>
            </a:custGeom>
            <a:solidFill>
              <a:srgbClr val="008000"/>
            </a:solidFill>
            <a:ln w="9525">
              <a:noFill/>
              <a:round/>
              <a:headEnd/>
              <a:tailEnd/>
            </a:ln>
          </p:spPr>
          <p:txBody>
            <a:bodyPr>
              <a:prstTxWarp prst="textNoShape">
                <a:avLst/>
              </a:prstTxWarp>
            </a:bodyPr>
            <a:lstStyle/>
            <a:p>
              <a:endParaRPr lang="en-US"/>
            </a:p>
          </p:txBody>
        </p:sp>
        <p:sp>
          <p:nvSpPr>
            <p:cNvPr id="32859" name="Freeform 91"/>
            <p:cNvSpPr>
              <a:spLocks/>
            </p:cNvSpPr>
            <p:nvPr/>
          </p:nvSpPr>
          <p:spPr bwMode="auto">
            <a:xfrm>
              <a:off x="3629" y="2185"/>
              <a:ext cx="390" cy="339"/>
            </a:xfrm>
            <a:custGeom>
              <a:avLst/>
              <a:gdLst/>
              <a:ahLst/>
              <a:cxnLst>
                <a:cxn ang="0">
                  <a:pos x="19" y="149"/>
                </a:cxn>
                <a:cxn ang="0">
                  <a:pos x="15" y="359"/>
                </a:cxn>
                <a:cxn ang="0">
                  <a:pos x="26" y="372"/>
                </a:cxn>
                <a:cxn ang="0">
                  <a:pos x="62" y="372"/>
                </a:cxn>
                <a:cxn ang="0">
                  <a:pos x="64" y="435"/>
                </a:cxn>
                <a:cxn ang="0">
                  <a:pos x="360" y="432"/>
                </a:cxn>
                <a:cxn ang="0">
                  <a:pos x="355" y="366"/>
                </a:cxn>
                <a:cxn ang="0">
                  <a:pos x="379" y="294"/>
                </a:cxn>
                <a:cxn ang="0">
                  <a:pos x="417" y="244"/>
                </a:cxn>
                <a:cxn ang="0">
                  <a:pos x="413" y="230"/>
                </a:cxn>
                <a:cxn ang="0">
                  <a:pos x="441" y="184"/>
                </a:cxn>
                <a:cxn ang="0">
                  <a:pos x="456" y="134"/>
                </a:cxn>
                <a:cxn ang="0">
                  <a:pos x="451" y="130"/>
                </a:cxn>
                <a:cxn ang="0">
                  <a:pos x="475" y="112"/>
                </a:cxn>
                <a:cxn ang="0">
                  <a:pos x="500" y="68"/>
                </a:cxn>
                <a:cxn ang="0">
                  <a:pos x="491" y="58"/>
                </a:cxn>
                <a:cxn ang="0">
                  <a:pos x="424" y="62"/>
                </a:cxn>
                <a:cxn ang="0">
                  <a:pos x="443" y="37"/>
                </a:cxn>
                <a:cxn ang="0">
                  <a:pos x="437" y="0"/>
                </a:cxn>
                <a:cxn ang="0">
                  <a:pos x="0" y="13"/>
                </a:cxn>
                <a:cxn ang="0">
                  <a:pos x="19" y="149"/>
                </a:cxn>
                <a:cxn ang="0">
                  <a:pos x="19" y="149"/>
                </a:cxn>
              </a:cxnLst>
              <a:rect l="0" t="0" r="r" b="b"/>
              <a:pathLst>
                <a:path w="500" h="435">
                  <a:moveTo>
                    <a:pt x="19" y="149"/>
                  </a:moveTo>
                  <a:lnTo>
                    <a:pt x="15" y="359"/>
                  </a:lnTo>
                  <a:lnTo>
                    <a:pt x="26" y="372"/>
                  </a:lnTo>
                  <a:lnTo>
                    <a:pt x="62" y="372"/>
                  </a:lnTo>
                  <a:lnTo>
                    <a:pt x="64" y="435"/>
                  </a:lnTo>
                  <a:lnTo>
                    <a:pt x="360" y="432"/>
                  </a:lnTo>
                  <a:lnTo>
                    <a:pt x="355" y="366"/>
                  </a:lnTo>
                  <a:lnTo>
                    <a:pt x="379" y="294"/>
                  </a:lnTo>
                  <a:lnTo>
                    <a:pt x="417" y="244"/>
                  </a:lnTo>
                  <a:lnTo>
                    <a:pt x="413" y="230"/>
                  </a:lnTo>
                  <a:lnTo>
                    <a:pt x="441" y="184"/>
                  </a:lnTo>
                  <a:lnTo>
                    <a:pt x="456" y="134"/>
                  </a:lnTo>
                  <a:lnTo>
                    <a:pt x="451" y="130"/>
                  </a:lnTo>
                  <a:lnTo>
                    <a:pt x="475" y="112"/>
                  </a:lnTo>
                  <a:lnTo>
                    <a:pt x="500" y="68"/>
                  </a:lnTo>
                  <a:lnTo>
                    <a:pt x="491" y="58"/>
                  </a:lnTo>
                  <a:lnTo>
                    <a:pt x="424" y="62"/>
                  </a:lnTo>
                  <a:lnTo>
                    <a:pt x="443" y="37"/>
                  </a:lnTo>
                  <a:lnTo>
                    <a:pt x="437" y="0"/>
                  </a:lnTo>
                  <a:lnTo>
                    <a:pt x="0" y="13"/>
                  </a:lnTo>
                  <a:lnTo>
                    <a:pt x="19" y="149"/>
                  </a:lnTo>
                  <a:lnTo>
                    <a:pt x="19" y="149"/>
                  </a:lnTo>
                  <a:close/>
                </a:path>
              </a:pathLst>
            </a:custGeom>
            <a:solidFill>
              <a:srgbClr val="008000"/>
            </a:solidFill>
            <a:ln w="9525">
              <a:noFill/>
              <a:round/>
              <a:headEnd/>
              <a:tailEnd/>
            </a:ln>
          </p:spPr>
          <p:txBody>
            <a:bodyPr>
              <a:prstTxWarp prst="textNoShape">
                <a:avLst/>
              </a:prstTxWarp>
            </a:bodyPr>
            <a:lstStyle/>
            <a:p>
              <a:endParaRPr lang="en-US"/>
            </a:p>
          </p:txBody>
        </p:sp>
        <p:sp>
          <p:nvSpPr>
            <p:cNvPr id="32860" name="Freeform 92"/>
            <p:cNvSpPr>
              <a:spLocks/>
            </p:cNvSpPr>
            <p:nvPr/>
          </p:nvSpPr>
          <p:spPr bwMode="auto">
            <a:xfrm>
              <a:off x="3679" y="2521"/>
              <a:ext cx="440" cy="373"/>
            </a:xfrm>
            <a:custGeom>
              <a:avLst/>
              <a:gdLst/>
              <a:ahLst/>
              <a:cxnLst>
                <a:cxn ang="0">
                  <a:pos x="0" y="3"/>
                </a:cxn>
                <a:cxn ang="0">
                  <a:pos x="5" y="132"/>
                </a:cxn>
                <a:cxn ang="0">
                  <a:pos x="57" y="227"/>
                </a:cxn>
                <a:cxn ang="0">
                  <a:pos x="38" y="301"/>
                </a:cxn>
                <a:cxn ang="0">
                  <a:pos x="41" y="363"/>
                </a:cxn>
                <a:cxn ang="0">
                  <a:pos x="19" y="394"/>
                </a:cxn>
                <a:cxn ang="0">
                  <a:pos x="27" y="405"/>
                </a:cxn>
                <a:cxn ang="0">
                  <a:pos x="103" y="396"/>
                </a:cxn>
                <a:cxn ang="0">
                  <a:pos x="196" y="420"/>
                </a:cxn>
                <a:cxn ang="0">
                  <a:pos x="227" y="396"/>
                </a:cxn>
                <a:cxn ang="0">
                  <a:pos x="318" y="434"/>
                </a:cxn>
                <a:cxn ang="0">
                  <a:pos x="325" y="454"/>
                </a:cxn>
                <a:cxn ang="0">
                  <a:pos x="360" y="470"/>
                </a:cxn>
                <a:cxn ang="0">
                  <a:pos x="379" y="451"/>
                </a:cxn>
                <a:cxn ang="0">
                  <a:pos x="422" y="468"/>
                </a:cxn>
                <a:cxn ang="0">
                  <a:pos x="449" y="454"/>
                </a:cxn>
                <a:cxn ang="0">
                  <a:pos x="444" y="427"/>
                </a:cxn>
                <a:cxn ang="0">
                  <a:pos x="518" y="451"/>
                </a:cxn>
                <a:cxn ang="0">
                  <a:pos x="515" y="479"/>
                </a:cxn>
                <a:cxn ang="0">
                  <a:pos x="565" y="444"/>
                </a:cxn>
                <a:cxn ang="0">
                  <a:pos x="520" y="439"/>
                </a:cxn>
                <a:cxn ang="0">
                  <a:pos x="487" y="403"/>
                </a:cxn>
                <a:cxn ang="0">
                  <a:pos x="529" y="358"/>
                </a:cxn>
                <a:cxn ang="0">
                  <a:pos x="529" y="332"/>
                </a:cxn>
                <a:cxn ang="0">
                  <a:pos x="482" y="370"/>
                </a:cxn>
                <a:cxn ang="0">
                  <a:pos x="460" y="358"/>
                </a:cxn>
                <a:cxn ang="0">
                  <a:pos x="479" y="337"/>
                </a:cxn>
                <a:cxn ang="0">
                  <a:pos x="427" y="353"/>
                </a:cxn>
                <a:cxn ang="0">
                  <a:pos x="394" y="339"/>
                </a:cxn>
                <a:cxn ang="0">
                  <a:pos x="403" y="317"/>
                </a:cxn>
                <a:cxn ang="0">
                  <a:pos x="491" y="332"/>
                </a:cxn>
                <a:cxn ang="0">
                  <a:pos x="456" y="275"/>
                </a:cxn>
                <a:cxn ang="0">
                  <a:pos x="461" y="234"/>
                </a:cxn>
                <a:cxn ang="0">
                  <a:pos x="262" y="243"/>
                </a:cxn>
                <a:cxn ang="0">
                  <a:pos x="286" y="153"/>
                </a:cxn>
                <a:cxn ang="0">
                  <a:pos x="320" y="108"/>
                </a:cxn>
                <a:cxn ang="0">
                  <a:pos x="310" y="96"/>
                </a:cxn>
                <a:cxn ang="0">
                  <a:pos x="296" y="0"/>
                </a:cxn>
                <a:cxn ang="0">
                  <a:pos x="0" y="3"/>
                </a:cxn>
                <a:cxn ang="0">
                  <a:pos x="0" y="3"/>
                </a:cxn>
                <a:cxn ang="0">
                  <a:pos x="0" y="3"/>
                </a:cxn>
              </a:cxnLst>
              <a:rect l="0" t="0" r="r" b="b"/>
              <a:pathLst>
                <a:path w="565" h="479">
                  <a:moveTo>
                    <a:pt x="0" y="3"/>
                  </a:moveTo>
                  <a:lnTo>
                    <a:pt x="5" y="132"/>
                  </a:lnTo>
                  <a:lnTo>
                    <a:pt x="57" y="227"/>
                  </a:lnTo>
                  <a:lnTo>
                    <a:pt x="38" y="301"/>
                  </a:lnTo>
                  <a:lnTo>
                    <a:pt x="41" y="363"/>
                  </a:lnTo>
                  <a:lnTo>
                    <a:pt x="19" y="394"/>
                  </a:lnTo>
                  <a:lnTo>
                    <a:pt x="27" y="405"/>
                  </a:lnTo>
                  <a:lnTo>
                    <a:pt x="103" y="396"/>
                  </a:lnTo>
                  <a:lnTo>
                    <a:pt x="196" y="420"/>
                  </a:lnTo>
                  <a:lnTo>
                    <a:pt x="227" y="396"/>
                  </a:lnTo>
                  <a:lnTo>
                    <a:pt x="318" y="434"/>
                  </a:lnTo>
                  <a:lnTo>
                    <a:pt x="325" y="454"/>
                  </a:lnTo>
                  <a:lnTo>
                    <a:pt x="360" y="470"/>
                  </a:lnTo>
                  <a:lnTo>
                    <a:pt x="379" y="451"/>
                  </a:lnTo>
                  <a:lnTo>
                    <a:pt x="422" y="468"/>
                  </a:lnTo>
                  <a:lnTo>
                    <a:pt x="449" y="454"/>
                  </a:lnTo>
                  <a:lnTo>
                    <a:pt x="444" y="427"/>
                  </a:lnTo>
                  <a:lnTo>
                    <a:pt x="518" y="451"/>
                  </a:lnTo>
                  <a:lnTo>
                    <a:pt x="515" y="479"/>
                  </a:lnTo>
                  <a:lnTo>
                    <a:pt x="565" y="444"/>
                  </a:lnTo>
                  <a:lnTo>
                    <a:pt x="520" y="439"/>
                  </a:lnTo>
                  <a:lnTo>
                    <a:pt x="487" y="403"/>
                  </a:lnTo>
                  <a:lnTo>
                    <a:pt x="529" y="358"/>
                  </a:lnTo>
                  <a:lnTo>
                    <a:pt x="529" y="332"/>
                  </a:lnTo>
                  <a:lnTo>
                    <a:pt x="482" y="370"/>
                  </a:lnTo>
                  <a:lnTo>
                    <a:pt x="460" y="358"/>
                  </a:lnTo>
                  <a:lnTo>
                    <a:pt x="479" y="337"/>
                  </a:lnTo>
                  <a:lnTo>
                    <a:pt x="427" y="353"/>
                  </a:lnTo>
                  <a:lnTo>
                    <a:pt x="394" y="339"/>
                  </a:lnTo>
                  <a:lnTo>
                    <a:pt x="403" y="317"/>
                  </a:lnTo>
                  <a:lnTo>
                    <a:pt x="491" y="332"/>
                  </a:lnTo>
                  <a:lnTo>
                    <a:pt x="456" y="275"/>
                  </a:lnTo>
                  <a:lnTo>
                    <a:pt x="461" y="234"/>
                  </a:lnTo>
                  <a:lnTo>
                    <a:pt x="262" y="243"/>
                  </a:lnTo>
                  <a:lnTo>
                    <a:pt x="286" y="153"/>
                  </a:lnTo>
                  <a:lnTo>
                    <a:pt x="320" y="108"/>
                  </a:lnTo>
                  <a:lnTo>
                    <a:pt x="310" y="96"/>
                  </a:lnTo>
                  <a:lnTo>
                    <a:pt x="296" y="0"/>
                  </a:lnTo>
                  <a:lnTo>
                    <a:pt x="0" y="3"/>
                  </a:lnTo>
                  <a:lnTo>
                    <a:pt x="0" y="3"/>
                  </a:lnTo>
                  <a:lnTo>
                    <a:pt x="0" y="3"/>
                  </a:lnTo>
                  <a:close/>
                </a:path>
              </a:pathLst>
            </a:custGeom>
            <a:solidFill>
              <a:srgbClr val="008000"/>
            </a:solidFill>
            <a:ln w="9525">
              <a:noFill/>
              <a:round/>
              <a:headEnd/>
              <a:tailEnd/>
            </a:ln>
          </p:spPr>
          <p:txBody>
            <a:bodyPr>
              <a:prstTxWarp prst="textNoShape">
                <a:avLst/>
              </a:prstTxWarp>
            </a:bodyPr>
            <a:lstStyle/>
            <a:p>
              <a:endParaRPr lang="en-US"/>
            </a:p>
          </p:txBody>
        </p:sp>
        <p:sp>
          <p:nvSpPr>
            <p:cNvPr id="32861" name="Freeform 93"/>
            <p:cNvSpPr>
              <a:spLocks/>
            </p:cNvSpPr>
            <p:nvPr/>
          </p:nvSpPr>
          <p:spPr bwMode="auto">
            <a:xfrm>
              <a:off x="3903" y="1137"/>
              <a:ext cx="439" cy="218"/>
            </a:xfrm>
            <a:custGeom>
              <a:avLst/>
              <a:gdLst/>
              <a:ahLst/>
              <a:cxnLst>
                <a:cxn ang="0">
                  <a:pos x="204" y="185"/>
                </a:cxn>
                <a:cxn ang="0">
                  <a:pos x="211" y="202"/>
                </a:cxn>
                <a:cxn ang="0">
                  <a:pos x="229" y="207"/>
                </a:cxn>
                <a:cxn ang="0">
                  <a:pos x="257" y="281"/>
                </a:cxn>
                <a:cxn ang="0">
                  <a:pos x="307" y="179"/>
                </a:cxn>
                <a:cxn ang="0">
                  <a:pos x="333" y="183"/>
                </a:cxn>
                <a:cxn ang="0">
                  <a:pos x="366" y="167"/>
                </a:cxn>
                <a:cxn ang="0">
                  <a:pos x="419" y="167"/>
                </a:cxn>
                <a:cxn ang="0">
                  <a:pos x="438" y="143"/>
                </a:cxn>
                <a:cxn ang="0">
                  <a:pos x="543" y="147"/>
                </a:cxn>
                <a:cxn ang="0">
                  <a:pos x="564" y="131"/>
                </a:cxn>
                <a:cxn ang="0">
                  <a:pos x="529" y="92"/>
                </a:cxn>
                <a:cxn ang="0">
                  <a:pos x="465" y="93"/>
                </a:cxn>
                <a:cxn ang="0">
                  <a:pos x="414" y="86"/>
                </a:cxn>
                <a:cxn ang="0">
                  <a:pos x="348" y="86"/>
                </a:cxn>
                <a:cxn ang="0">
                  <a:pos x="326" y="119"/>
                </a:cxn>
                <a:cxn ang="0">
                  <a:pos x="293" y="100"/>
                </a:cxn>
                <a:cxn ang="0">
                  <a:pos x="259" y="104"/>
                </a:cxn>
                <a:cxn ang="0">
                  <a:pos x="247" y="69"/>
                </a:cxn>
                <a:cxn ang="0">
                  <a:pos x="173" y="64"/>
                </a:cxn>
                <a:cxn ang="0">
                  <a:pos x="164" y="52"/>
                </a:cxn>
                <a:cxn ang="0">
                  <a:pos x="197" y="16"/>
                </a:cxn>
                <a:cxn ang="0">
                  <a:pos x="224" y="14"/>
                </a:cxn>
                <a:cxn ang="0">
                  <a:pos x="197" y="0"/>
                </a:cxn>
                <a:cxn ang="0">
                  <a:pos x="155" y="11"/>
                </a:cxn>
                <a:cxn ang="0">
                  <a:pos x="86" y="80"/>
                </a:cxn>
                <a:cxn ang="0">
                  <a:pos x="52" y="86"/>
                </a:cxn>
                <a:cxn ang="0">
                  <a:pos x="0" y="121"/>
                </a:cxn>
                <a:cxn ang="0">
                  <a:pos x="204" y="185"/>
                </a:cxn>
                <a:cxn ang="0">
                  <a:pos x="204" y="185"/>
                </a:cxn>
              </a:cxnLst>
              <a:rect l="0" t="0" r="r" b="b"/>
              <a:pathLst>
                <a:path w="564" h="281">
                  <a:moveTo>
                    <a:pt x="204" y="185"/>
                  </a:moveTo>
                  <a:lnTo>
                    <a:pt x="211" y="202"/>
                  </a:lnTo>
                  <a:lnTo>
                    <a:pt x="229" y="207"/>
                  </a:lnTo>
                  <a:lnTo>
                    <a:pt x="257" y="281"/>
                  </a:lnTo>
                  <a:lnTo>
                    <a:pt x="307" y="179"/>
                  </a:lnTo>
                  <a:lnTo>
                    <a:pt x="333" y="183"/>
                  </a:lnTo>
                  <a:lnTo>
                    <a:pt x="366" y="167"/>
                  </a:lnTo>
                  <a:lnTo>
                    <a:pt x="419" y="167"/>
                  </a:lnTo>
                  <a:lnTo>
                    <a:pt x="438" y="143"/>
                  </a:lnTo>
                  <a:lnTo>
                    <a:pt x="543" y="147"/>
                  </a:lnTo>
                  <a:lnTo>
                    <a:pt x="564" y="131"/>
                  </a:lnTo>
                  <a:lnTo>
                    <a:pt x="529" y="92"/>
                  </a:lnTo>
                  <a:lnTo>
                    <a:pt x="465" y="93"/>
                  </a:lnTo>
                  <a:lnTo>
                    <a:pt x="414" y="86"/>
                  </a:lnTo>
                  <a:lnTo>
                    <a:pt x="348" y="86"/>
                  </a:lnTo>
                  <a:lnTo>
                    <a:pt x="326" y="119"/>
                  </a:lnTo>
                  <a:lnTo>
                    <a:pt x="293" y="100"/>
                  </a:lnTo>
                  <a:lnTo>
                    <a:pt x="259" y="104"/>
                  </a:lnTo>
                  <a:lnTo>
                    <a:pt x="247" y="69"/>
                  </a:lnTo>
                  <a:lnTo>
                    <a:pt x="173" y="64"/>
                  </a:lnTo>
                  <a:lnTo>
                    <a:pt x="164" y="52"/>
                  </a:lnTo>
                  <a:lnTo>
                    <a:pt x="197" y="16"/>
                  </a:lnTo>
                  <a:lnTo>
                    <a:pt x="224" y="14"/>
                  </a:lnTo>
                  <a:lnTo>
                    <a:pt x="197" y="0"/>
                  </a:lnTo>
                  <a:lnTo>
                    <a:pt x="155" y="11"/>
                  </a:lnTo>
                  <a:lnTo>
                    <a:pt x="86" y="80"/>
                  </a:lnTo>
                  <a:lnTo>
                    <a:pt x="52" y="86"/>
                  </a:lnTo>
                  <a:lnTo>
                    <a:pt x="0" y="121"/>
                  </a:lnTo>
                  <a:lnTo>
                    <a:pt x="204" y="185"/>
                  </a:lnTo>
                  <a:lnTo>
                    <a:pt x="204" y="185"/>
                  </a:lnTo>
                  <a:close/>
                </a:path>
              </a:pathLst>
            </a:custGeom>
            <a:solidFill>
              <a:srgbClr val="FFFF00"/>
            </a:solidFill>
            <a:ln w="9525">
              <a:noFill/>
              <a:round/>
              <a:headEnd/>
              <a:tailEnd/>
            </a:ln>
          </p:spPr>
          <p:txBody>
            <a:bodyPr>
              <a:prstTxWarp prst="textNoShape">
                <a:avLst/>
              </a:prstTxWarp>
            </a:bodyPr>
            <a:lstStyle/>
            <a:p>
              <a:endParaRPr lang="en-US"/>
            </a:p>
          </p:txBody>
        </p:sp>
        <p:sp>
          <p:nvSpPr>
            <p:cNvPr id="32862" name="Freeform 94"/>
            <p:cNvSpPr>
              <a:spLocks/>
            </p:cNvSpPr>
            <p:nvPr/>
          </p:nvSpPr>
          <p:spPr bwMode="auto">
            <a:xfrm>
              <a:off x="4186" y="1272"/>
              <a:ext cx="298" cy="395"/>
            </a:xfrm>
            <a:custGeom>
              <a:avLst/>
              <a:gdLst/>
              <a:ahLst/>
              <a:cxnLst>
                <a:cxn ang="0">
                  <a:pos x="43" y="420"/>
                </a:cxn>
                <a:cxn ang="0">
                  <a:pos x="38" y="336"/>
                </a:cxn>
                <a:cxn ang="0">
                  <a:pos x="5" y="274"/>
                </a:cxn>
                <a:cxn ang="0">
                  <a:pos x="19" y="145"/>
                </a:cxn>
                <a:cxn ang="0">
                  <a:pos x="74" y="78"/>
                </a:cxn>
                <a:cxn ang="0">
                  <a:pos x="70" y="128"/>
                </a:cxn>
                <a:cxn ang="0">
                  <a:pos x="88" y="117"/>
                </a:cxn>
                <a:cxn ang="0">
                  <a:pos x="88" y="76"/>
                </a:cxn>
                <a:cxn ang="0">
                  <a:pos x="108" y="52"/>
                </a:cxn>
                <a:cxn ang="0">
                  <a:pos x="115" y="7"/>
                </a:cxn>
                <a:cxn ang="0">
                  <a:pos x="134" y="0"/>
                </a:cxn>
                <a:cxn ang="0">
                  <a:pos x="250" y="40"/>
                </a:cxn>
                <a:cxn ang="0">
                  <a:pos x="260" y="73"/>
                </a:cxn>
                <a:cxn ang="0">
                  <a:pos x="275" y="104"/>
                </a:cxn>
                <a:cxn ang="0">
                  <a:pos x="279" y="159"/>
                </a:cxn>
                <a:cxn ang="0">
                  <a:pos x="239" y="207"/>
                </a:cxn>
                <a:cxn ang="0">
                  <a:pos x="238" y="243"/>
                </a:cxn>
                <a:cxn ang="0">
                  <a:pos x="260" y="255"/>
                </a:cxn>
                <a:cxn ang="0">
                  <a:pos x="291" y="205"/>
                </a:cxn>
                <a:cxn ang="0">
                  <a:pos x="322" y="188"/>
                </a:cxn>
                <a:cxn ang="0">
                  <a:pos x="343" y="198"/>
                </a:cxn>
                <a:cxn ang="0">
                  <a:pos x="382" y="310"/>
                </a:cxn>
                <a:cxn ang="0">
                  <a:pos x="355" y="358"/>
                </a:cxn>
                <a:cxn ang="0">
                  <a:pos x="348" y="393"/>
                </a:cxn>
                <a:cxn ang="0">
                  <a:pos x="332" y="403"/>
                </a:cxn>
                <a:cxn ang="0">
                  <a:pos x="332" y="434"/>
                </a:cxn>
                <a:cxn ang="0">
                  <a:pos x="312" y="476"/>
                </a:cxn>
                <a:cxn ang="0">
                  <a:pos x="186" y="493"/>
                </a:cxn>
                <a:cxn ang="0">
                  <a:pos x="182" y="486"/>
                </a:cxn>
                <a:cxn ang="0">
                  <a:pos x="0" y="507"/>
                </a:cxn>
                <a:cxn ang="0">
                  <a:pos x="43" y="420"/>
                </a:cxn>
                <a:cxn ang="0">
                  <a:pos x="43" y="420"/>
                </a:cxn>
              </a:cxnLst>
              <a:rect l="0" t="0" r="r" b="b"/>
              <a:pathLst>
                <a:path w="382" h="507">
                  <a:moveTo>
                    <a:pt x="43" y="420"/>
                  </a:moveTo>
                  <a:lnTo>
                    <a:pt x="38" y="336"/>
                  </a:lnTo>
                  <a:lnTo>
                    <a:pt x="5" y="274"/>
                  </a:lnTo>
                  <a:lnTo>
                    <a:pt x="19" y="145"/>
                  </a:lnTo>
                  <a:lnTo>
                    <a:pt x="74" y="78"/>
                  </a:lnTo>
                  <a:lnTo>
                    <a:pt x="70" y="128"/>
                  </a:lnTo>
                  <a:lnTo>
                    <a:pt x="88" y="117"/>
                  </a:lnTo>
                  <a:lnTo>
                    <a:pt x="88" y="76"/>
                  </a:lnTo>
                  <a:lnTo>
                    <a:pt x="108" y="52"/>
                  </a:lnTo>
                  <a:lnTo>
                    <a:pt x="115" y="7"/>
                  </a:lnTo>
                  <a:lnTo>
                    <a:pt x="134" y="0"/>
                  </a:lnTo>
                  <a:lnTo>
                    <a:pt x="250" y="40"/>
                  </a:lnTo>
                  <a:lnTo>
                    <a:pt x="260" y="73"/>
                  </a:lnTo>
                  <a:lnTo>
                    <a:pt x="275" y="104"/>
                  </a:lnTo>
                  <a:lnTo>
                    <a:pt x="279" y="159"/>
                  </a:lnTo>
                  <a:lnTo>
                    <a:pt x="239" y="207"/>
                  </a:lnTo>
                  <a:lnTo>
                    <a:pt x="238" y="243"/>
                  </a:lnTo>
                  <a:lnTo>
                    <a:pt x="260" y="255"/>
                  </a:lnTo>
                  <a:lnTo>
                    <a:pt x="291" y="205"/>
                  </a:lnTo>
                  <a:lnTo>
                    <a:pt x="322" y="188"/>
                  </a:lnTo>
                  <a:lnTo>
                    <a:pt x="343" y="198"/>
                  </a:lnTo>
                  <a:lnTo>
                    <a:pt x="382" y="310"/>
                  </a:lnTo>
                  <a:lnTo>
                    <a:pt x="355" y="358"/>
                  </a:lnTo>
                  <a:lnTo>
                    <a:pt x="348" y="393"/>
                  </a:lnTo>
                  <a:lnTo>
                    <a:pt x="332" y="403"/>
                  </a:lnTo>
                  <a:lnTo>
                    <a:pt x="332" y="434"/>
                  </a:lnTo>
                  <a:lnTo>
                    <a:pt x="312" y="476"/>
                  </a:lnTo>
                  <a:lnTo>
                    <a:pt x="186" y="493"/>
                  </a:lnTo>
                  <a:lnTo>
                    <a:pt x="182" y="486"/>
                  </a:lnTo>
                  <a:lnTo>
                    <a:pt x="0" y="507"/>
                  </a:lnTo>
                  <a:lnTo>
                    <a:pt x="43" y="420"/>
                  </a:lnTo>
                  <a:lnTo>
                    <a:pt x="43" y="420"/>
                  </a:lnTo>
                  <a:close/>
                </a:path>
              </a:pathLst>
            </a:custGeom>
            <a:solidFill>
              <a:srgbClr val="FFFF00"/>
            </a:solidFill>
            <a:ln w="9525">
              <a:noFill/>
              <a:round/>
              <a:headEnd/>
              <a:tailEnd/>
            </a:ln>
          </p:spPr>
          <p:txBody>
            <a:bodyPr>
              <a:prstTxWarp prst="textNoShape">
                <a:avLst/>
              </a:prstTxWarp>
            </a:bodyPr>
            <a:lstStyle/>
            <a:p>
              <a:endParaRPr lang="en-US"/>
            </a:p>
          </p:txBody>
        </p:sp>
        <p:sp>
          <p:nvSpPr>
            <p:cNvPr id="32863" name="Freeform 95"/>
            <p:cNvSpPr>
              <a:spLocks/>
            </p:cNvSpPr>
            <p:nvPr/>
          </p:nvSpPr>
          <p:spPr bwMode="auto">
            <a:xfrm>
              <a:off x="3738" y="1197"/>
              <a:ext cx="407" cy="417"/>
            </a:xfrm>
            <a:custGeom>
              <a:avLst/>
              <a:gdLst/>
              <a:ahLst/>
              <a:cxnLst>
                <a:cxn ang="0">
                  <a:pos x="14" y="205"/>
                </a:cxn>
                <a:cxn ang="0">
                  <a:pos x="13" y="268"/>
                </a:cxn>
                <a:cxn ang="0">
                  <a:pos x="76" y="308"/>
                </a:cxn>
                <a:cxn ang="0">
                  <a:pos x="100" y="336"/>
                </a:cxn>
                <a:cxn ang="0">
                  <a:pos x="152" y="374"/>
                </a:cxn>
                <a:cxn ang="0">
                  <a:pos x="159" y="418"/>
                </a:cxn>
                <a:cxn ang="0">
                  <a:pos x="169" y="479"/>
                </a:cxn>
                <a:cxn ang="0">
                  <a:pos x="218" y="535"/>
                </a:cxn>
                <a:cxn ang="0">
                  <a:pos x="478" y="520"/>
                </a:cxn>
                <a:cxn ang="0">
                  <a:pos x="464" y="437"/>
                </a:cxn>
                <a:cxn ang="0">
                  <a:pos x="486" y="312"/>
                </a:cxn>
                <a:cxn ang="0">
                  <a:pos x="486" y="277"/>
                </a:cxn>
                <a:cxn ang="0">
                  <a:pos x="524" y="179"/>
                </a:cxn>
                <a:cxn ang="0">
                  <a:pos x="514" y="175"/>
                </a:cxn>
                <a:cxn ang="0">
                  <a:pos x="490" y="232"/>
                </a:cxn>
                <a:cxn ang="0">
                  <a:pos x="469" y="236"/>
                </a:cxn>
                <a:cxn ang="0">
                  <a:pos x="460" y="260"/>
                </a:cxn>
                <a:cxn ang="0">
                  <a:pos x="438" y="275"/>
                </a:cxn>
                <a:cxn ang="0">
                  <a:pos x="454" y="224"/>
                </a:cxn>
                <a:cxn ang="0">
                  <a:pos x="469" y="203"/>
                </a:cxn>
                <a:cxn ang="0">
                  <a:pos x="441" y="129"/>
                </a:cxn>
                <a:cxn ang="0">
                  <a:pos x="423" y="124"/>
                </a:cxn>
                <a:cxn ang="0">
                  <a:pos x="416" y="107"/>
                </a:cxn>
                <a:cxn ang="0">
                  <a:pos x="212" y="43"/>
                </a:cxn>
                <a:cxn ang="0">
                  <a:pos x="187" y="31"/>
                </a:cxn>
                <a:cxn ang="0">
                  <a:pos x="173" y="43"/>
                </a:cxn>
                <a:cxn ang="0">
                  <a:pos x="168" y="39"/>
                </a:cxn>
                <a:cxn ang="0">
                  <a:pos x="174" y="17"/>
                </a:cxn>
                <a:cxn ang="0">
                  <a:pos x="180" y="3"/>
                </a:cxn>
                <a:cxn ang="0">
                  <a:pos x="173" y="0"/>
                </a:cxn>
                <a:cxn ang="0">
                  <a:pos x="90" y="34"/>
                </a:cxn>
                <a:cxn ang="0">
                  <a:pos x="81" y="36"/>
                </a:cxn>
                <a:cxn ang="0">
                  <a:pos x="64" y="27"/>
                </a:cxn>
                <a:cxn ang="0">
                  <a:pos x="49" y="38"/>
                </a:cxn>
                <a:cxn ang="0">
                  <a:pos x="52" y="100"/>
                </a:cxn>
                <a:cxn ang="0">
                  <a:pos x="0" y="162"/>
                </a:cxn>
                <a:cxn ang="0">
                  <a:pos x="14" y="205"/>
                </a:cxn>
                <a:cxn ang="0">
                  <a:pos x="14" y="205"/>
                </a:cxn>
              </a:cxnLst>
              <a:rect l="0" t="0" r="r" b="b"/>
              <a:pathLst>
                <a:path w="524" h="535">
                  <a:moveTo>
                    <a:pt x="14" y="205"/>
                  </a:moveTo>
                  <a:lnTo>
                    <a:pt x="13" y="268"/>
                  </a:lnTo>
                  <a:lnTo>
                    <a:pt x="76" y="308"/>
                  </a:lnTo>
                  <a:lnTo>
                    <a:pt x="100" y="336"/>
                  </a:lnTo>
                  <a:lnTo>
                    <a:pt x="152" y="374"/>
                  </a:lnTo>
                  <a:lnTo>
                    <a:pt x="159" y="418"/>
                  </a:lnTo>
                  <a:lnTo>
                    <a:pt x="169" y="479"/>
                  </a:lnTo>
                  <a:lnTo>
                    <a:pt x="218" y="535"/>
                  </a:lnTo>
                  <a:lnTo>
                    <a:pt x="478" y="520"/>
                  </a:lnTo>
                  <a:lnTo>
                    <a:pt x="464" y="437"/>
                  </a:lnTo>
                  <a:lnTo>
                    <a:pt x="486" y="312"/>
                  </a:lnTo>
                  <a:lnTo>
                    <a:pt x="486" y="277"/>
                  </a:lnTo>
                  <a:lnTo>
                    <a:pt x="524" y="179"/>
                  </a:lnTo>
                  <a:lnTo>
                    <a:pt x="514" y="175"/>
                  </a:lnTo>
                  <a:lnTo>
                    <a:pt x="490" y="232"/>
                  </a:lnTo>
                  <a:lnTo>
                    <a:pt x="469" y="236"/>
                  </a:lnTo>
                  <a:lnTo>
                    <a:pt x="460" y="260"/>
                  </a:lnTo>
                  <a:lnTo>
                    <a:pt x="438" y="275"/>
                  </a:lnTo>
                  <a:lnTo>
                    <a:pt x="454" y="224"/>
                  </a:lnTo>
                  <a:lnTo>
                    <a:pt x="469" y="203"/>
                  </a:lnTo>
                  <a:lnTo>
                    <a:pt x="441" y="129"/>
                  </a:lnTo>
                  <a:lnTo>
                    <a:pt x="423" y="124"/>
                  </a:lnTo>
                  <a:lnTo>
                    <a:pt x="416" y="107"/>
                  </a:lnTo>
                  <a:lnTo>
                    <a:pt x="212" y="43"/>
                  </a:lnTo>
                  <a:lnTo>
                    <a:pt x="187" y="31"/>
                  </a:lnTo>
                  <a:lnTo>
                    <a:pt x="173" y="43"/>
                  </a:lnTo>
                  <a:lnTo>
                    <a:pt x="168" y="39"/>
                  </a:lnTo>
                  <a:lnTo>
                    <a:pt x="174" y="17"/>
                  </a:lnTo>
                  <a:lnTo>
                    <a:pt x="180" y="3"/>
                  </a:lnTo>
                  <a:lnTo>
                    <a:pt x="173" y="0"/>
                  </a:lnTo>
                  <a:lnTo>
                    <a:pt x="90" y="34"/>
                  </a:lnTo>
                  <a:lnTo>
                    <a:pt x="81" y="36"/>
                  </a:lnTo>
                  <a:lnTo>
                    <a:pt x="64" y="27"/>
                  </a:lnTo>
                  <a:lnTo>
                    <a:pt x="49" y="38"/>
                  </a:lnTo>
                  <a:lnTo>
                    <a:pt x="52" y="100"/>
                  </a:lnTo>
                  <a:lnTo>
                    <a:pt x="0" y="162"/>
                  </a:lnTo>
                  <a:lnTo>
                    <a:pt x="14" y="205"/>
                  </a:lnTo>
                  <a:lnTo>
                    <a:pt x="14" y="205"/>
                  </a:lnTo>
                  <a:close/>
                </a:path>
              </a:pathLst>
            </a:custGeom>
            <a:solidFill>
              <a:srgbClr val="800080"/>
            </a:solidFill>
            <a:ln w="9525">
              <a:noFill/>
              <a:round/>
              <a:headEnd/>
              <a:tailEnd/>
            </a:ln>
          </p:spPr>
          <p:txBody>
            <a:bodyPr>
              <a:prstTxWarp prst="textNoShape">
                <a:avLst/>
              </a:prstTxWarp>
            </a:bodyPr>
            <a:lstStyle/>
            <a:p>
              <a:endParaRPr lang="en-US"/>
            </a:p>
          </p:txBody>
        </p:sp>
        <p:sp>
          <p:nvSpPr>
            <p:cNvPr id="32864" name="Freeform 96"/>
            <p:cNvSpPr>
              <a:spLocks/>
            </p:cNvSpPr>
            <p:nvPr/>
          </p:nvSpPr>
          <p:spPr bwMode="auto">
            <a:xfrm>
              <a:off x="3856" y="1603"/>
              <a:ext cx="303" cy="531"/>
            </a:xfrm>
            <a:custGeom>
              <a:avLst/>
              <a:gdLst/>
              <a:ahLst/>
              <a:cxnLst>
                <a:cxn ang="0">
                  <a:pos x="7" y="279"/>
                </a:cxn>
                <a:cxn ang="0">
                  <a:pos x="47" y="193"/>
                </a:cxn>
                <a:cxn ang="0">
                  <a:pos x="35" y="160"/>
                </a:cxn>
                <a:cxn ang="0">
                  <a:pos x="102" y="108"/>
                </a:cxn>
                <a:cxn ang="0">
                  <a:pos x="114" y="70"/>
                </a:cxn>
                <a:cxn ang="0">
                  <a:pos x="66" y="15"/>
                </a:cxn>
                <a:cxn ang="0">
                  <a:pos x="326" y="0"/>
                </a:cxn>
                <a:cxn ang="0">
                  <a:pos x="333" y="39"/>
                </a:cxn>
                <a:cxn ang="0">
                  <a:pos x="358" y="91"/>
                </a:cxn>
                <a:cxn ang="0">
                  <a:pos x="381" y="351"/>
                </a:cxn>
                <a:cxn ang="0">
                  <a:pos x="376" y="405"/>
                </a:cxn>
                <a:cxn ang="0">
                  <a:pos x="389" y="436"/>
                </a:cxn>
                <a:cxn ang="0">
                  <a:pos x="374" y="494"/>
                </a:cxn>
                <a:cxn ang="0">
                  <a:pos x="353" y="520"/>
                </a:cxn>
                <a:cxn ang="0">
                  <a:pos x="343" y="563"/>
                </a:cxn>
                <a:cxn ang="0">
                  <a:pos x="355" y="577"/>
                </a:cxn>
                <a:cxn ang="0">
                  <a:pos x="345" y="601"/>
                </a:cxn>
                <a:cxn ang="0">
                  <a:pos x="350" y="610"/>
                </a:cxn>
                <a:cxn ang="0">
                  <a:pos x="319" y="622"/>
                </a:cxn>
                <a:cxn ang="0">
                  <a:pos x="312" y="665"/>
                </a:cxn>
                <a:cxn ang="0">
                  <a:pos x="267" y="651"/>
                </a:cxn>
                <a:cxn ang="0">
                  <a:pos x="245" y="682"/>
                </a:cxn>
                <a:cxn ang="0">
                  <a:pos x="231" y="678"/>
                </a:cxn>
                <a:cxn ang="0">
                  <a:pos x="215" y="651"/>
                </a:cxn>
                <a:cxn ang="0">
                  <a:pos x="191" y="584"/>
                </a:cxn>
                <a:cxn ang="0">
                  <a:pos x="133" y="549"/>
                </a:cxn>
                <a:cxn ang="0">
                  <a:pos x="121" y="515"/>
                </a:cxn>
                <a:cxn ang="0">
                  <a:pos x="140" y="461"/>
                </a:cxn>
                <a:cxn ang="0">
                  <a:pos x="124" y="451"/>
                </a:cxn>
                <a:cxn ang="0">
                  <a:pos x="86" y="451"/>
                </a:cxn>
                <a:cxn ang="0">
                  <a:pos x="78" y="418"/>
                </a:cxn>
                <a:cxn ang="0">
                  <a:pos x="16" y="353"/>
                </a:cxn>
                <a:cxn ang="0">
                  <a:pos x="0" y="300"/>
                </a:cxn>
                <a:cxn ang="0">
                  <a:pos x="7" y="279"/>
                </a:cxn>
                <a:cxn ang="0">
                  <a:pos x="7" y="279"/>
                </a:cxn>
              </a:cxnLst>
              <a:rect l="0" t="0" r="r" b="b"/>
              <a:pathLst>
                <a:path w="389" h="682">
                  <a:moveTo>
                    <a:pt x="7" y="279"/>
                  </a:moveTo>
                  <a:lnTo>
                    <a:pt x="47" y="193"/>
                  </a:lnTo>
                  <a:lnTo>
                    <a:pt x="35" y="160"/>
                  </a:lnTo>
                  <a:lnTo>
                    <a:pt x="102" y="108"/>
                  </a:lnTo>
                  <a:lnTo>
                    <a:pt x="114" y="70"/>
                  </a:lnTo>
                  <a:lnTo>
                    <a:pt x="66" y="15"/>
                  </a:lnTo>
                  <a:lnTo>
                    <a:pt x="326" y="0"/>
                  </a:lnTo>
                  <a:lnTo>
                    <a:pt x="333" y="39"/>
                  </a:lnTo>
                  <a:lnTo>
                    <a:pt x="358" y="91"/>
                  </a:lnTo>
                  <a:lnTo>
                    <a:pt x="381" y="351"/>
                  </a:lnTo>
                  <a:lnTo>
                    <a:pt x="376" y="405"/>
                  </a:lnTo>
                  <a:lnTo>
                    <a:pt x="389" y="436"/>
                  </a:lnTo>
                  <a:lnTo>
                    <a:pt x="374" y="494"/>
                  </a:lnTo>
                  <a:lnTo>
                    <a:pt x="353" y="520"/>
                  </a:lnTo>
                  <a:lnTo>
                    <a:pt x="343" y="563"/>
                  </a:lnTo>
                  <a:lnTo>
                    <a:pt x="355" y="577"/>
                  </a:lnTo>
                  <a:lnTo>
                    <a:pt x="345" y="601"/>
                  </a:lnTo>
                  <a:lnTo>
                    <a:pt x="350" y="610"/>
                  </a:lnTo>
                  <a:lnTo>
                    <a:pt x="319" y="622"/>
                  </a:lnTo>
                  <a:lnTo>
                    <a:pt x="312" y="665"/>
                  </a:lnTo>
                  <a:lnTo>
                    <a:pt x="267" y="651"/>
                  </a:lnTo>
                  <a:lnTo>
                    <a:pt x="245" y="682"/>
                  </a:lnTo>
                  <a:lnTo>
                    <a:pt x="231" y="678"/>
                  </a:lnTo>
                  <a:lnTo>
                    <a:pt x="215" y="651"/>
                  </a:lnTo>
                  <a:lnTo>
                    <a:pt x="191" y="584"/>
                  </a:lnTo>
                  <a:lnTo>
                    <a:pt x="133" y="549"/>
                  </a:lnTo>
                  <a:lnTo>
                    <a:pt x="121" y="515"/>
                  </a:lnTo>
                  <a:lnTo>
                    <a:pt x="140" y="461"/>
                  </a:lnTo>
                  <a:lnTo>
                    <a:pt x="124" y="451"/>
                  </a:lnTo>
                  <a:lnTo>
                    <a:pt x="86" y="451"/>
                  </a:lnTo>
                  <a:lnTo>
                    <a:pt x="78" y="418"/>
                  </a:lnTo>
                  <a:lnTo>
                    <a:pt x="16" y="353"/>
                  </a:lnTo>
                  <a:lnTo>
                    <a:pt x="0" y="300"/>
                  </a:lnTo>
                  <a:lnTo>
                    <a:pt x="7" y="279"/>
                  </a:lnTo>
                  <a:lnTo>
                    <a:pt x="7" y="279"/>
                  </a:lnTo>
                  <a:close/>
                </a:path>
              </a:pathLst>
            </a:custGeom>
            <a:solidFill>
              <a:srgbClr val="008000"/>
            </a:solidFill>
            <a:ln w="9525">
              <a:noFill/>
              <a:round/>
              <a:headEnd/>
              <a:tailEnd/>
            </a:ln>
          </p:spPr>
          <p:txBody>
            <a:bodyPr>
              <a:prstTxWarp prst="textNoShape">
                <a:avLst/>
              </a:prstTxWarp>
            </a:bodyPr>
            <a:lstStyle/>
            <a:p>
              <a:endParaRPr lang="en-US"/>
            </a:p>
          </p:txBody>
        </p:sp>
        <p:sp>
          <p:nvSpPr>
            <p:cNvPr id="32865" name="Freeform 97"/>
            <p:cNvSpPr>
              <a:spLocks/>
            </p:cNvSpPr>
            <p:nvPr/>
          </p:nvSpPr>
          <p:spPr bwMode="auto">
            <a:xfrm>
              <a:off x="4123" y="1651"/>
              <a:ext cx="240" cy="399"/>
            </a:xfrm>
            <a:custGeom>
              <a:avLst/>
              <a:gdLst/>
              <a:ahLst/>
              <a:cxnLst>
                <a:cxn ang="0">
                  <a:pos x="10" y="513"/>
                </a:cxn>
                <a:cxn ang="0">
                  <a:pos x="19" y="498"/>
                </a:cxn>
                <a:cxn ang="0">
                  <a:pos x="77" y="494"/>
                </a:cxn>
                <a:cxn ang="0">
                  <a:pos x="126" y="479"/>
                </a:cxn>
                <a:cxn ang="0">
                  <a:pos x="174" y="449"/>
                </a:cxn>
                <a:cxn ang="0">
                  <a:pos x="214" y="448"/>
                </a:cxn>
                <a:cxn ang="0">
                  <a:pos x="258" y="374"/>
                </a:cxn>
                <a:cxn ang="0">
                  <a:pos x="272" y="379"/>
                </a:cxn>
                <a:cxn ang="0">
                  <a:pos x="307" y="353"/>
                </a:cxn>
                <a:cxn ang="0">
                  <a:pos x="298" y="334"/>
                </a:cxn>
                <a:cxn ang="0">
                  <a:pos x="301" y="324"/>
                </a:cxn>
                <a:cxn ang="0">
                  <a:pos x="267" y="7"/>
                </a:cxn>
                <a:cxn ang="0">
                  <a:pos x="263" y="0"/>
                </a:cxn>
                <a:cxn ang="0">
                  <a:pos x="81" y="21"/>
                </a:cxn>
                <a:cxn ang="0">
                  <a:pos x="46" y="38"/>
                </a:cxn>
                <a:cxn ang="0">
                  <a:pos x="15" y="29"/>
                </a:cxn>
                <a:cxn ang="0">
                  <a:pos x="38" y="289"/>
                </a:cxn>
                <a:cxn ang="0">
                  <a:pos x="33" y="343"/>
                </a:cxn>
                <a:cxn ang="0">
                  <a:pos x="46" y="374"/>
                </a:cxn>
                <a:cxn ang="0">
                  <a:pos x="31" y="432"/>
                </a:cxn>
                <a:cxn ang="0">
                  <a:pos x="10" y="458"/>
                </a:cxn>
                <a:cxn ang="0">
                  <a:pos x="0" y="501"/>
                </a:cxn>
                <a:cxn ang="0">
                  <a:pos x="10" y="513"/>
                </a:cxn>
                <a:cxn ang="0">
                  <a:pos x="10" y="513"/>
                </a:cxn>
              </a:cxnLst>
              <a:rect l="0" t="0" r="r" b="b"/>
              <a:pathLst>
                <a:path w="307" h="513">
                  <a:moveTo>
                    <a:pt x="10" y="513"/>
                  </a:moveTo>
                  <a:lnTo>
                    <a:pt x="19" y="498"/>
                  </a:lnTo>
                  <a:lnTo>
                    <a:pt x="77" y="494"/>
                  </a:lnTo>
                  <a:lnTo>
                    <a:pt x="126" y="479"/>
                  </a:lnTo>
                  <a:lnTo>
                    <a:pt x="174" y="449"/>
                  </a:lnTo>
                  <a:lnTo>
                    <a:pt x="214" y="448"/>
                  </a:lnTo>
                  <a:lnTo>
                    <a:pt x="258" y="374"/>
                  </a:lnTo>
                  <a:lnTo>
                    <a:pt x="272" y="379"/>
                  </a:lnTo>
                  <a:lnTo>
                    <a:pt x="307" y="353"/>
                  </a:lnTo>
                  <a:lnTo>
                    <a:pt x="298" y="334"/>
                  </a:lnTo>
                  <a:lnTo>
                    <a:pt x="301" y="324"/>
                  </a:lnTo>
                  <a:lnTo>
                    <a:pt x="267" y="7"/>
                  </a:lnTo>
                  <a:lnTo>
                    <a:pt x="263" y="0"/>
                  </a:lnTo>
                  <a:lnTo>
                    <a:pt x="81" y="21"/>
                  </a:lnTo>
                  <a:lnTo>
                    <a:pt x="46" y="38"/>
                  </a:lnTo>
                  <a:lnTo>
                    <a:pt x="15" y="29"/>
                  </a:lnTo>
                  <a:lnTo>
                    <a:pt x="38" y="289"/>
                  </a:lnTo>
                  <a:lnTo>
                    <a:pt x="33" y="343"/>
                  </a:lnTo>
                  <a:lnTo>
                    <a:pt x="46" y="374"/>
                  </a:lnTo>
                  <a:lnTo>
                    <a:pt x="31" y="432"/>
                  </a:lnTo>
                  <a:lnTo>
                    <a:pt x="10" y="458"/>
                  </a:lnTo>
                  <a:lnTo>
                    <a:pt x="0" y="501"/>
                  </a:lnTo>
                  <a:lnTo>
                    <a:pt x="10" y="513"/>
                  </a:lnTo>
                  <a:lnTo>
                    <a:pt x="10" y="513"/>
                  </a:lnTo>
                  <a:close/>
                </a:path>
              </a:pathLst>
            </a:custGeom>
            <a:solidFill>
              <a:srgbClr val="008000"/>
            </a:solidFill>
            <a:ln w="9525">
              <a:noFill/>
              <a:round/>
              <a:headEnd/>
              <a:tailEnd/>
            </a:ln>
          </p:spPr>
          <p:txBody>
            <a:bodyPr>
              <a:prstTxWarp prst="textNoShape">
                <a:avLst/>
              </a:prstTxWarp>
            </a:bodyPr>
            <a:lstStyle/>
            <a:p>
              <a:endParaRPr lang="en-US"/>
            </a:p>
          </p:txBody>
        </p:sp>
        <p:sp>
          <p:nvSpPr>
            <p:cNvPr id="32866" name="Freeform 98"/>
            <p:cNvSpPr>
              <a:spLocks/>
            </p:cNvSpPr>
            <p:nvPr/>
          </p:nvSpPr>
          <p:spPr bwMode="auto">
            <a:xfrm>
              <a:off x="4034" y="1902"/>
              <a:ext cx="559" cy="278"/>
            </a:xfrm>
            <a:custGeom>
              <a:avLst/>
              <a:gdLst/>
              <a:ahLst/>
              <a:cxnLst>
                <a:cxn ang="0">
                  <a:pos x="4" y="339"/>
                </a:cxn>
                <a:cxn ang="0">
                  <a:pos x="21" y="337"/>
                </a:cxn>
                <a:cxn ang="0">
                  <a:pos x="26" y="300"/>
                </a:cxn>
                <a:cxn ang="0">
                  <a:pos x="16" y="298"/>
                </a:cxn>
                <a:cxn ang="0">
                  <a:pos x="38" y="267"/>
                </a:cxn>
                <a:cxn ang="0">
                  <a:pos x="83" y="281"/>
                </a:cxn>
                <a:cxn ang="0">
                  <a:pos x="90" y="238"/>
                </a:cxn>
                <a:cxn ang="0">
                  <a:pos x="121" y="226"/>
                </a:cxn>
                <a:cxn ang="0">
                  <a:pos x="116" y="217"/>
                </a:cxn>
                <a:cxn ang="0">
                  <a:pos x="133" y="176"/>
                </a:cxn>
                <a:cxn ang="0">
                  <a:pos x="191" y="172"/>
                </a:cxn>
                <a:cxn ang="0">
                  <a:pos x="240" y="157"/>
                </a:cxn>
                <a:cxn ang="0">
                  <a:pos x="271" y="136"/>
                </a:cxn>
                <a:cxn ang="0">
                  <a:pos x="288" y="127"/>
                </a:cxn>
                <a:cxn ang="0">
                  <a:pos x="328" y="126"/>
                </a:cxn>
                <a:cxn ang="0">
                  <a:pos x="372" y="52"/>
                </a:cxn>
                <a:cxn ang="0">
                  <a:pos x="386" y="57"/>
                </a:cxn>
                <a:cxn ang="0">
                  <a:pos x="421" y="31"/>
                </a:cxn>
                <a:cxn ang="0">
                  <a:pos x="412" y="12"/>
                </a:cxn>
                <a:cxn ang="0">
                  <a:pos x="415" y="2"/>
                </a:cxn>
                <a:cxn ang="0">
                  <a:pos x="446" y="0"/>
                </a:cxn>
                <a:cxn ang="0">
                  <a:pos x="467" y="7"/>
                </a:cxn>
                <a:cxn ang="0">
                  <a:pos x="529" y="43"/>
                </a:cxn>
                <a:cxn ang="0">
                  <a:pos x="574" y="41"/>
                </a:cxn>
                <a:cxn ang="0">
                  <a:pos x="595" y="27"/>
                </a:cxn>
                <a:cxn ang="0">
                  <a:pos x="644" y="58"/>
                </a:cxn>
                <a:cxn ang="0">
                  <a:pos x="660" y="117"/>
                </a:cxn>
                <a:cxn ang="0">
                  <a:pos x="717" y="158"/>
                </a:cxn>
                <a:cxn ang="0">
                  <a:pos x="689" y="191"/>
                </a:cxn>
                <a:cxn ang="0">
                  <a:pos x="641" y="238"/>
                </a:cxn>
                <a:cxn ang="0">
                  <a:pos x="639" y="248"/>
                </a:cxn>
                <a:cxn ang="0">
                  <a:pos x="569" y="293"/>
                </a:cxn>
                <a:cxn ang="0">
                  <a:pos x="172" y="331"/>
                </a:cxn>
                <a:cxn ang="0">
                  <a:pos x="129" y="327"/>
                </a:cxn>
                <a:cxn ang="0">
                  <a:pos x="131" y="348"/>
                </a:cxn>
                <a:cxn ang="0">
                  <a:pos x="0" y="358"/>
                </a:cxn>
                <a:cxn ang="0">
                  <a:pos x="4" y="339"/>
                </a:cxn>
                <a:cxn ang="0">
                  <a:pos x="4" y="339"/>
                </a:cxn>
              </a:cxnLst>
              <a:rect l="0" t="0" r="r" b="b"/>
              <a:pathLst>
                <a:path w="717" h="358">
                  <a:moveTo>
                    <a:pt x="4" y="339"/>
                  </a:moveTo>
                  <a:lnTo>
                    <a:pt x="21" y="337"/>
                  </a:lnTo>
                  <a:lnTo>
                    <a:pt x="26" y="300"/>
                  </a:lnTo>
                  <a:lnTo>
                    <a:pt x="16" y="298"/>
                  </a:lnTo>
                  <a:lnTo>
                    <a:pt x="38" y="267"/>
                  </a:lnTo>
                  <a:lnTo>
                    <a:pt x="83" y="281"/>
                  </a:lnTo>
                  <a:lnTo>
                    <a:pt x="90" y="238"/>
                  </a:lnTo>
                  <a:lnTo>
                    <a:pt x="121" y="226"/>
                  </a:lnTo>
                  <a:lnTo>
                    <a:pt x="116" y="217"/>
                  </a:lnTo>
                  <a:lnTo>
                    <a:pt x="133" y="176"/>
                  </a:lnTo>
                  <a:lnTo>
                    <a:pt x="191" y="172"/>
                  </a:lnTo>
                  <a:lnTo>
                    <a:pt x="240" y="157"/>
                  </a:lnTo>
                  <a:lnTo>
                    <a:pt x="271" y="136"/>
                  </a:lnTo>
                  <a:lnTo>
                    <a:pt x="288" y="127"/>
                  </a:lnTo>
                  <a:lnTo>
                    <a:pt x="328" y="126"/>
                  </a:lnTo>
                  <a:lnTo>
                    <a:pt x="372" y="52"/>
                  </a:lnTo>
                  <a:lnTo>
                    <a:pt x="386" y="57"/>
                  </a:lnTo>
                  <a:lnTo>
                    <a:pt x="421" y="31"/>
                  </a:lnTo>
                  <a:lnTo>
                    <a:pt x="412" y="12"/>
                  </a:lnTo>
                  <a:lnTo>
                    <a:pt x="415" y="2"/>
                  </a:lnTo>
                  <a:lnTo>
                    <a:pt x="446" y="0"/>
                  </a:lnTo>
                  <a:lnTo>
                    <a:pt x="467" y="7"/>
                  </a:lnTo>
                  <a:lnTo>
                    <a:pt x="529" y="43"/>
                  </a:lnTo>
                  <a:lnTo>
                    <a:pt x="574" y="41"/>
                  </a:lnTo>
                  <a:lnTo>
                    <a:pt x="595" y="27"/>
                  </a:lnTo>
                  <a:lnTo>
                    <a:pt x="644" y="58"/>
                  </a:lnTo>
                  <a:lnTo>
                    <a:pt x="660" y="117"/>
                  </a:lnTo>
                  <a:lnTo>
                    <a:pt x="717" y="158"/>
                  </a:lnTo>
                  <a:lnTo>
                    <a:pt x="689" y="191"/>
                  </a:lnTo>
                  <a:lnTo>
                    <a:pt x="641" y="238"/>
                  </a:lnTo>
                  <a:lnTo>
                    <a:pt x="639" y="248"/>
                  </a:lnTo>
                  <a:lnTo>
                    <a:pt x="569" y="293"/>
                  </a:lnTo>
                  <a:lnTo>
                    <a:pt x="172" y="331"/>
                  </a:lnTo>
                  <a:lnTo>
                    <a:pt x="129" y="327"/>
                  </a:lnTo>
                  <a:lnTo>
                    <a:pt x="131" y="348"/>
                  </a:lnTo>
                  <a:lnTo>
                    <a:pt x="0" y="358"/>
                  </a:lnTo>
                  <a:lnTo>
                    <a:pt x="4" y="339"/>
                  </a:lnTo>
                  <a:lnTo>
                    <a:pt x="4" y="339"/>
                  </a:lnTo>
                  <a:close/>
                </a:path>
              </a:pathLst>
            </a:custGeom>
            <a:solidFill>
              <a:srgbClr val="008000"/>
            </a:solidFill>
            <a:ln w="9525">
              <a:noFill/>
              <a:round/>
              <a:headEnd/>
              <a:tailEnd/>
            </a:ln>
          </p:spPr>
          <p:txBody>
            <a:bodyPr>
              <a:prstTxWarp prst="textNoShape">
                <a:avLst/>
              </a:prstTxWarp>
            </a:bodyPr>
            <a:lstStyle/>
            <a:p>
              <a:endParaRPr lang="en-US"/>
            </a:p>
          </p:txBody>
        </p:sp>
        <p:sp>
          <p:nvSpPr>
            <p:cNvPr id="32867" name="Freeform 99"/>
            <p:cNvSpPr>
              <a:spLocks/>
            </p:cNvSpPr>
            <p:nvPr/>
          </p:nvSpPr>
          <p:spPr bwMode="auto">
            <a:xfrm>
              <a:off x="3972" y="2110"/>
              <a:ext cx="659" cy="218"/>
            </a:xfrm>
            <a:custGeom>
              <a:avLst/>
              <a:gdLst/>
              <a:ahLst/>
              <a:cxnLst>
                <a:cxn ang="0">
                  <a:pos x="15" y="229"/>
                </a:cxn>
                <a:cxn ang="0">
                  <a:pos x="10" y="225"/>
                </a:cxn>
                <a:cxn ang="0">
                  <a:pos x="34" y="207"/>
                </a:cxn>
                <a:cxn ang="0">
                  <a:pos x="59" y="163"/>
                </a:cxn>
                <a:cxn ang="0">
                  <a:pos x="50" y="153"/>
                </a:cxn>
                <a:cxn ang="0">
                  <a:pos x="62" y="132"/>
                </a:cxn>
                <a:cxn ang="0">
                  <a:pos x="62" y="108"/>
                </a:cxn>
                <a:cxn ang="0">
                  <a:pos x="79" y="91"/>
                </a:cxn>
                <a:cxn ang="0">
                  <a:pos x="210" y="81"/>
                </a:cxn>
                <a:cxn ang="0">
                  <a:pos x="208" y="60"/>
                </a:cxn>
                <a:cxn ang="0">
                  <a:pos x="251" y="64"/>
                </a:cxn>
                <a:cxn ang="0">
                  <a:pos x="648" y="26"/>
                </a:cxn>
                <a:cxn ang="0">
                  <a:pos x="844" y="0"/>
                </a:cxn>
                <a:cxn ang="0">
                  <a:pos x="810" y="67"/>
                </a:cxn>
                <a:cxn ang="0">
                  <a:pos x="756" y="79"/>
                </a:cxn>
                <a:cxn ang="0">
                  <a:pos x="730" y="114"/>
                </a:cxn>
                <a:cxn ang="0">
                  <a:pos x="634" y="169"/>
                </a:cxn>
                <a:cxn ang="0">
                  <a:pos x="629" y="189"/>
                </a:cxn>
                <a:cxn ang="0">
                  <a:pos x="605" y="201"/>
                </a:cxn>
                <a:cxn ang="0">
                  <a:pos x="605" y="229"/>
                </a:cxn>
                <a:cxn ang="0">
                  <a:pos x="474" y="244"/>
                </a:cxn>
                <a:cxn ang="0">
                  <a:pos x="212" y="267"/>
                </a:cxn>
                <a:cxn ang="0">
                  <a:pos x="0" y="279"/>
                </a:cxn>
                <a:cxn ang="0">
                  <a:pos x="15" y="229"/>
                </a:cxn>
                <a:cxn ang="0">
                  <a:pos x="15" y="229"/>
                </a:cxn>
              </a:cxnLst>
              <a:rect l="0" t="0" r="r" b="b"/>
              <a:pathLst>
                <a:path w="844" h="279">
                  <a:moveTo>
                    <a:pt x="15" y="229"/>
                  </a:moveTo>
                  <a:lnTo>
                    <a:pt x="10" y="225"/>
                  </a:lnTo>
                  <a:lnTo>
                    <a:pt x="34" y="207"/>
                  </a:lnTo>
                  <a:lnTo>
                    <a:pt x="59" y="163"/>
                  </a:lnTo>
                  <a:lnTo>
                    <a:pt x="50" y="153"/>
                  </a:lnTo>
                  <a:lnTo>
                    <a:pt x="62" y="132"/>
                  </a:lnTo>
                  <a:lnTo>
                    <a:pt x="62" y="108"/>
                  </a:lnTo>
                  <a:lnTo>
                    <a:pt x="79" y="91"/>
                  </a:lnTo>
                  <a:lnTo>
                    <a:pt x="210" y="81"/>
                  </a:lnTo>
                  <a:lnTo>
                    <a:pt x="208" y="60"/>
                  </a:lnTo>
                  <a:lnTo>
                    <a:pt x="251" y="64"/>
                  </a:lnTo>
                  <a:lnTo>
                    <a:pt x="648" y="26"/>
                  </a:lnTo>
                  <a:lnTo>
                    <a:pt x="844" y="0"/>
                  </a:lnTo>
                  <a:lnTo>
                    <a:pt x="810" y="67"/>
                  </a:lnTo>
                  <a:lnTo>
                    <a:pt x="756" y="79"/>
                  </a:lnTo>
                  <a:lnTo>
                    <a:pt x="730" y="114"/>
                  </a:lnTo>
                  <a:lnTo>
                    <a:pt x="634" y="169"/>
                  </a:lnTo>
                  <a:lnTo>
                    <a:pt x="629" y="189"/>
                  </a:lnTo>
                  <a:lnTo>
                    <a:pt x="605" y="201"/>
                  </a:lnTo>
                  <a:lnTo>
                    <a:pt x="605" y="229"/>
                  </a:lnTo>
                  <a:lnTo>
                    <a:pt x="474" y="244"/>
                  </a:lnTo>
                  <a:lnTo>
                    <a:pt x="212" y="267"/>
                  </a:lnTo>
                  <a:lnTo>
                    <a:pt x="0" y="279"/>
                  </a:lnTo>
                  <a:lnTo>
                    <a:pt x="15" y="229"/>
                  </a:lnTo>
                  <a:lnTo>
                    <a:pt x="15" y="229"/>
                  </a:lnTo>
                  <a:close/>
                </a:path>
              </a:pathLst>
            </a:custGeom>
            <a:solidFill>
              <a:srgbClr val="008000"/>
            </a:solidFill>
            <a:ln w="9525">
              <a:noFill/>
              <a:round/>
              <a:headEnd/>
              <a:tailEnd/>
            </a:ln>
          </p:spPr>
          <p:txBody>
            <a:bodyPr>
              <a:prstTxWarp prst="textNoShape">
                <a:avLst/>
              </a:prstTxWarp>
            </a:bodyPr>
            <a:lstStyle/>
            <a:p>
              <a:endParaRPr lang="en-US"/>
            </a:p>
          </p:txBody>
        </p:sp>
        <p:sp>
          <p:nvSpPr>
            <p:cNvPr id="32868" name="Freeform 100"/>
            <p:cNvSpPr>
              <a:spLocks/>
            </p:cNvSpPr>
            <p:nvPr/>
          </p:nvSpPr>
          <p:spPr bwMode="auto">
            <a:xfrm>
              <a:off x="3883" y="2319"/>
              <a:ext cx="274" cy="461"/>
            </a:xfrm>
            <a:custGeom>
              <a:avLst/>
              <a:gdLst/>
              <a:ahLst/>
              <a:cxnLst>
                <a:cxn ang="0">
                  <a:pos x="24" y="413"/>
                </a:cxn>
                <a:cxn ang="0">
                  <a:pos x="58" y="368"/>
                </a:cxn>
                <a:cxn ang="0">
                  <a:pos x="48" y="356"/>
                </a:cxn>
                <a:cxn ang="0">
                  <a:pos x="34" y="260"/>
                </a:cxn>
                <a:cxn ang="0">
                  <a:pos x="29" y="194"/>
                </a:cxn>
                <a:cxn ang="0">
                  <a:pos x="53" y="122"/>
                </a:cxn>
                <a:cxn ang="0">
                  <a:pos x="91" y="72"/>
                </a:cxn>
                <a:cxn ang="0">
                  <a:pos x="87" y="58"/>
                </a:cxn>
                <a:cxn ang="0">
                  <a:pos x="115" y="12"/>
                </a:cxn>
                <a:cxn ang="0">
                  <a:pos x="327" y="0"/>
                </a:cxn>
                <a:cxn ang="0">
                  <a:pos x="337" y="10"/>
                </a:cxn>
                <a:cxn ang="0">
                  <a:pos x="327" y="379"/>
                </a:cxn>
                <a:cxn ang="0">
                  <a:pos x="351" y="556"/>
                </a:cxn>
                <a:cxn ang="0">
                  <a:pos x="342" y="565"/>
                </a:cxn>
                <a:cxn ang="0">
                  <a:pos x="298" y="554"/>
                </a:cxn>
                <a:cxn ang="0">
                  <a:pos x="229" y="592"/>
                </a:cxn>
                <a:cxn ang="0">
                  <a:pos x="194" y="535"/>
                </a:cxn>
                <a:cxn ang="0">
                  <a:pos x="199" y="494"/>
                </a:cxn>
                <a:cxn ang="0">
                  <a:pos x="0" y="503"/>
                </a:cxn>
                <a:cxn ang="0">
                  <a:pos x="24" y="413"/>
                </a:cxn>
                <a:cxn ang="0">
                  <a:pos x="24" y="413"/>
                </a:cxn>
              </a:cxnLst>
              <a:rect l="0" t="0" r="r" b="b"/>
              <a:pathLst>
                <a:path w="351" h="592">
                  <a:moveTo>
                    <a:pt x="24" y="413"/>
                  </a:moveTo>
                  <a:lnTo>
                    <a:pt x="58" y="368"/>
                  </a:lnTo>
                  <a:lnTo>
                    <a:pt x="48" y="356"/>
                  </a:lnTo>
                  <a:lnTo>
                    <a:pt x="34" y="260"/>
                  </a:lnTo>
                  <a:lnTo>
                    <a:pt x="29" y="194"/>
                  </a:lnTo>
                  <a:lnTo>
                    <a:pt x="53" y="122"/>
                  </a:lnTo>
                  <a:lnTo>
                    <a:pt x="91" y="72"/>
                  </a:lnTo>
                  <a:lnTo>
                    <a:pt x="87" y="58"/>
                  </a:lnTo>
                  <a:lnTo>
                    <a:pt x="115" y="12"/>
                  </a:lnTo>
                  <a:lnTo>
                    <a:pt x="327" y="0"/>
                  </a:lnTo>
                  <a:lnTo>
                    <a:pt x="337" y="10"/>
                  </a:lnTo>
                  <a:lnTo>
                    <a:pt x="327" y="379"/>
                  </a:lnTo>
                  <a:lnTo>
                    <a:pt x="351" y="556"/>
                  </a:lnTo>
                  <a:lnTo>
                    <a:pt x="342" y="565"/>
                  </a:lnTo>
                  <a:lnTo>
                    <a:pt x="298" y="554"/>
                  </a:lnTo>
                  <a:lnTo>
                    <a:pt x="229" y="592"/>
                  </a:lnTo>
                  <a:lnTo>
                    <a:pt x="194" y="535"/>
                  </a:lnTo>
                  <a:lnTo>
                    <a:pt x="199" y="494"/>
                  </a:lnTo>
                  <a:lnTo>
                    <a:pt x="0" y="503"/>
                  </a:lnTo>
                  <a:lnTo>
                    <a:pt x="24" y="413"/>
                  </a:lnTo>
                  <a:lnTo>
                    <a:pt x="24" y="413"/>
                  </a:lnTo>
                  <a:close/>
                </a:path>
              </a:pathLst>
            </a:custGeom>
            <a:solidFill>
              <a:srgbClr val="800080"/>
            </a:solidFill>
            <a:ln w="9525">
              <a:noFill/>
              <a:round/>
              <a:headEnd/>
              <a:tailEnd/>
            </a:ln>
          </p:spPr>
          <p:txBody>
            <a:bodyPr>
              <a:prstTxWarp prst="textNoShape">
                <a:avLst/>
              </a:prstTxWarp>
            </a:bodyPr>
            <a:lstStyle/>
            <a:p>
              <a:endParaRPr lang="en-US"/>
            </a:p>
          </p:txBody>
        </p:sp>
        <p:sp>
          <p:nvSpPr>
            <p:cNvPr id="32869" name="Freeform 101"/>
            <p:cNvSpPr>
              <a:spLocks/>
            </p:cNvSpPr>
            <p:nvPr/>
          </p:nvSpPr>
          <p:spPr bwMode="auto">
            <a:xfrm>
              <a:off x="4138" y="2300"/>
              <a:ext cx="293" cy="467"/>
            </a:xfrm>
            <a:custGeom>
              <a:avLst/>
              <a:gdLst/>
              <a:ahLst/>
              <a:cxnLst>
                <a:cxn ang="0">
                  <a:pos x="10" y="33"/>
                </a:cxn>
                <a:cxn ang="0">
                  <a:pos x="0" y="402"/>
                </a:cxn>
                <a:cxn ang="0">
                  <a:pos x="24" y="579"/>
                </a:cxn>
                <a:cxn ang="0">
                  <a:pos x="50" y="586"/>
                </a:cxn>
                <a:cxn ang="0">
                  <a:pos x="74" y="572"/>
                </a:cxn>
                <a:cxn ang="0">
                  <a:pos x="88" y="586"/>
                </a:cxn>
                <a:cxn ang="0">
                  <a:pos x="67" y="598"/>
                </a:cxn>
                <a:cxn ang="0">
                  <a:pos x="119" y="584"/>
                </a:cxn>
                <a:cxn ang="0">
                  <a:pos x="129" y="569"/>
                </a:cxn>
                <a:cxn ang="0">
                  <a:pos x="122" y="558"/>
                </a:cxn>
                <a:cxn ang="0">
                  <a:pos x="126" y="543"/>
                </a:cxn>
                <a:cxn ang="0">
                  <a:pos x="101" y="520"/>
                </a:cxn>
                <a:cxn ang="0">
                  <a:pos x="101" y="502"/>
                </a:cxn>
                <a:cxn ang="0">
                  <a:pos x="377" y="477"/>
                </a:cxn>
                <a:cxn ang="0">
                  <a:pos x="355" y="383"/>
                </a:cxn>
                <a:cxn ang="0">
                  <a:pos x="369" y="326"/>
                </a:cxn>
                <a:cxn ang="0">
                  <a:pos x="334" y="252"/>
                </a:cxn>
                <a:cxn ang="0">
                  <a:pos x="262" y="0"/>
                </a:cxn>
                <a:cxn ang="0">
                  <a:pos x="0" y="23"/>
                </a:cxn>
                <a:cxn ang="0">
                  <a:pos x="10" y="33"/>
                </a:cxn>
                <a:cxn ang="0">
                  <a:pos x="10" y="33"/>
                </a:cxn>
              </a:cxnLst>
              <a:rect l="0" t="0" r="r" b="b"/>
              <a:pathLst>
                <a:path w="377" h="598">
                  <a:moveTo>
                    <a:pt x="10" y="33"/>
                  </a:moveTo>
                  <a:lnTo>
                    <a:pt x="0" y="402"/>
                  </a:lnTo>
                  <a:lnTo>
                    <a:pt x="24" y="579"/>
                  </a:lnTo>
                  <a:lnTo>
                    <a:pt x="50" y="586"/>
                  </a:lnTo>
                  <a:lnTo>
                    <a:pt x="74" y="572"/>
                  </a:lnTo>
                  <a:lnTo>
                    <a:pt x="88" y="586"/>
                  </a:lnTo>
                  <a:lnTo>
                    <a:pt x="67" y="598"/>
                  </a:lnTo>
                  <a:lnTo>
                    <a:pt x="119" y="584"/>
                  </a:lnTo>
                  <a:lnTo>
                    <a:pt x="129" y="569"/>
                  </a:lnTo>
                  <a:lnTo>
                    <a:pt x="122" y="558"/>
                  </a:lnTo>
                  <a:lnTo>
                    <a:pt x="126" y="543"/>
                  </a:lnTo>
                  <a:lnTo>
                    <a:pt x="101" y="520"/>
                  </a:lnTo>
                  <a:lnTo>
                    <a:pt x="101" y="502"/>
                  </a:lnTo>
                  <a:lnTo>
                    <a:pt x="377" y="477"/>
                  </a:lnTo>
                  <a:lnTo>
                    <a:pt x="355" y="383"/>
                  </a:lnTo>
                  <a:lnTo>
                    <a:pt x="369" y="326"/>
                  </a:lnTo>
                  <a:lnTo>
                    <a:pt x="334" y="252"/>
                  </a:lnTo>
                  <a:lnTo>
                    <a:pt x="262" y="0"/>
                  </a:lnTo>
                  <a:lnTo>
                    <a:pt x="0" y="23"/>
                  </a:lnTo>
                  <a:lnTo>
                    <a:pt x="10" y="33"/>
                  </a:lnTo>
                  <a:lnTo>
                    <a:pt x="10" y="33"/>
                  </a:lnTo>
                  <a:close/>
                </a:path>
              </a:pathLst>
            </a:custGeom>
            <a:solidFill>
              <a:srgbClr val="008000"/>
            </a:solidFill>
            <a:ln w="9525">
              <a:noFill/>
              <a:round/>
              <a:headEnd/>
              <a:tailEnd/>
            </a:ln>
          </p:spPr>
          <p:txBody>
            <a:bodyPr>
              <a:prstTxWarp prst="textNoShape">
                <a:avLst/>
              </a:prstTxWarp>
            </a:bodyPr>
            <a:lstStyle/>
            <a:p>
              <a:endParaRPr lang="en-US"/>
            </a:p>
          </p:txBody>
        </p:sp>
        <p:sp>
          <p:nvSpPr>
            <p:cNvPr id="32870" name="Freeform 102"/>
            <p:cNvSpPr>
              <a:spLocks/>
            </p:cNvSpPr>
            <p:nvPr/>
          </p:nvSpPr>
          <p:spPr bwMode="auto">
            <a:xfrm>
              <a:off x="4342" y="2276"/>
              <a:ext cx="415" cy="426"/>
            </a:xfrm>
            <a:custGeom>
              <a:avLst/>
              <a:gdLst/>
              <a:ahLst/>
              <a:cxnLst>
                <a:cxn ang="0">
                  <a:pos x="72" y="283"/>
                </a:cxn>
                <a:cxn ang="0">
                  <a:pos x="107" y="357"/>
                </a:cxn>
                <a:cxn ang="0">
                  <a:pos x="93" y="414"/>
                </a:cxn>
                <a:cxn ang="0">
                  <a:pos x="115" y="508"/>
                </a:cxn>
                <a:cxn ang="0">
                  <a:pos x="136" y="539"/>
                </a:cxn>
                <a:cxn ang="0">
                  <a:pos x="420" y="524"/>
                </a:cxn>
                <a:cxn ang="0">
                  <a:pos x="423" y="543"/>
                </a:cxn>
                <a:cxn ang="0">
                  <a:pos x="441" y="546"/>
                </a:cxn>
                <a:cxn ang="0">
                  <a:pos x="434" y="500"/>
                </a:cxn>
                <a:cxn ang="0">
                  <a:pos x="446" y="488"/>
                </a:cxn>
                <a:cxn ang="0">
                  <a:pos x="487" y="496"/>
                </a:cxn>
                <a:cxn ang="0">
                  <a:pos x="494" y="464"/>
                </a:cxn>
                <a:cxn ang="0">
                  <a:pos x="489" y="421"/>
                </a:cxn>
                <a:cxn ang="0">
                  <a:pos x="506" y="409"/>
                </a:cxn>
                <a:cxn ang="0">
                  <a:pos x="532" y="326"/>
                </a:cxn>
                <a:cxn ang="0">
                  <a:pos x="515" y="322"/>
                </a:cxn>
                <a:cxn ang="0">
                  <a:pos x="446" y="216"/>
                </a:cxn>
                <a:cxn ang="0">
                  <a:pos x="296" y="81"/>
                </a:cxn>
                <a:cxn ang="0">
                  <a:pos x="231" y="40"/>
                </a:cxn>
                <a:cxn ang="0">
                  <a:pos x="253" y="0"/>
                </a:cxn>
                <a:cxn ang="0">
                  <a:pos x="131" y="16"/>
                </a:cxn>
                <a:cxn ang="0">
                  <a:pos x="0" y="31"/>
                </a:cxn>
                <a:cxn ang="0">
                  <a:pos x="72" y="283"/>
                </a:cxn>
                <a:cxn ang="0">
                  <a:pos x="72" y="283"/>
                </a:cxn>
              </a:cxnLst>
              <a:rect l="0" t="0" r="r" b="b"/>
              <a:pathLst>
                <a:path w="532" h="546">
                  <a:moveTo>
                    <a:pt x="72" y="283"/>
                  </a:moveTo>
                  <a:lnTo>
                    <a:pt x="107" y="357"/>
                  </a:lnTo>
                  <a:lnTo>
                    <a:pt x="93" y="414"/>
                  </a:lnTo>
                  <a:lnTo>
                    <a:pt x="115" y="508"/>
                  </a:lnTo>
                  <a:lnTo>
                    <a:pt x="136" y="539"/>
                  </a:lnTo>
                  <a:lnTo>
                    <a:pt x="420" y="524"/>
                  </a:lnTo>
                  <a:lnTo>
                    <a:pt x="423" y="543"/>
                  </a:lnTo>
                  <a:lnTo>
                    <a:pt x="441" y="546"/>
                  </a:lnTo>
                  <a:lnTo>
                    <a:pt x="434" y="500"/>
                  </a:lnTo>
                  <a:lnTo>
                    <a:pt x="446" y="488"/>
                  </a:lnTo>
                  <a:lnTo>
                    <a:pt x="487" y="496"/>
                  </a:lnTo>
                  <a:lnTo>
                    <a:pt x="494" y="464"/>
                  </a:lnTo>
                  <a:lnTo>
                    <a:pt x="489" y="421"/>
                  </a:lnTo>
                  <a:lnTo>
                    <a:pt x="506" y="409"/>
                  </a:lnTo>
                  <a:lnTo>
                    <a:pt x="532" y="326"/>
                  </a:lnTo>
                  <a:lnTo>
                    <a:pt x="515" y="322"/>
                  </a:lnTo>
                  <a:lnTo>
                    <a:pt x="446" y="216"/>
                  </a:lnTo>
                  <a:lnTo>
                    <a:pt x="296" y="81"/>
                  </a:lnTo>
                  <a:lnTo>
                    <a:pt x="231" y="40"/>
                  </a:lnTo>
                  <a:lnTo>
                    <a:pt x="253" y="0"/>
                  </a:lnTo>
                  <a:lnTo>
                    <a:pt x="131" y="16"/>
                  </a:lnTo>
                  <a:lnTo>
                    <a:pt x="0" y="31"/>
                  </a:lnTo>
                  <a:lnTo>
                    <a:pt x="72" y="283"/>
                  </a:lnTo>
                  <a:lnTo>
                    <a:pt x="72" y="283"/>
                  </a:lnTo>
                  <a:close/>
                </a:path>
              </a:pathLst>
            </a:custGeom>
            <a:solidFill>
              <a:srgbClr val="800080"/>
            </a:solidFill>
            <a:ln w="9525">
              <a:noFill/>
              <a:round/>
              <a:headEnd/>
              <a:tailEnd/>
            </a:ln>
          </p:spPr>
          <p:txBody>
            <a:bodyPr>
              <a:prstTxWarp prst="textNoShape">
                <a:avLst/>
              </a:prstTxWarp>
            </a:bodyPr>
            <a:lstStyle/>
            <a:p>
              <a:endParaRPr lang="en-US"/>
            </a:p>
          </p:txBody>
        </p:sp>
        <p:sp>
          <p:nvSpPr>
            <p:cNvPr id="32871" name="Freeform 103"/>
            <p:cNvSpPr>
              <a:spLocks/>
            </p:cNvSpPr>
            <p:nvPr/>
          </p:nvSpPr>
          <p:spPr bwMode="auto">
            <a:xfrm>
              <a:off x="4216" y="2657"/>
              <a:ext cx="701" cy="517"/>
            </a:xfrm>
            <a:custGeom>
              <a:avLst/>
              <a:gdLst/>
              <a:ahLst/>
              <a:cxnLst>
                <a:cxn ang="0">
                  <a:pos x="0" y="63"/>
                </a:cxn>
                <a:cxn ang="0">
                  <a:pos x="25" y="86"/>
                </a:cxn>
                <a:cxn ang="0">
                  <a:pos x="21" y="101"/>
                </a:cxn>
                <a:cxn ang="0">
                  <a:pos x="28" y="112"/>
                </a:cxn>
                <a:cxn ang="0">
                  <a:pos x="18" y="127"/>
                </a:cxn>
                <a:cxn ang="0">
                  <a:pos x="123" y="91"/>
                </a:cxn>
                <a:cxn ang="0">
                  <a:pos x="257" y="175"/>
                </a:cxn>
                <a:cxn ang="0">
                  <a:pos x="367" y="117"/>
                </a:cxn>
                <a:cxn ang="0">
                  <a:pos x="431" y="131"/>
                </a:cxn>
                <a:cxn ang="0">
                  <a:pos x="512" y="210"/>
                </a:cxn>
                <a:cxn ang="0">
                  <a:pos x="541" y="210"/>
                </a:cxn>
                <a:cxn ang="0">
                  <a:pos x="567" y="265"/>
                </a:cxn>
                <a:cxn ang="0">
                  <a:pos x="560" y="370"/>
                </a:cxn>
                <a:cxn ang="0">
                  <a:pos x="579" y="382"/>
                </a:cxn>
                <a:cxn ang="0">
                  <a:pos x="583" y="363"/>
                </a:cxn>
                <a:cxn ang="0">
                  <a:pos x="609" y="363"/>
                </a:cxn>
                <a:cxn ang="0">
                  <a:pos x="583" y="413"/>
                </a:cxn>
                <a:cxn ang="0">
                  <a:pos x="652" y="482"/>
                </a:cxn>
                <a:cxn ang="0">
                  <a:pos x="662" y="463"/>
                </a:cxn>
                <a:cxn ang="0">
                  <a:pos x="667" y="511"/>
                </a:cxn>
                <a:cxn ang="0">
                  <a:pos x="690" y="522"/>
                </a:cxn>
                <a:cxn ang="0">
                  <a:pos x="714" y="580"/>
                </a:cxn>
                <a:cxn ang="0">
                  <a:pos x="738" y="580"/>
                </a:cxn>
                <a:cxn ang="0">
                  <a:pos x="789" y="635"/>
                </a:cxn>
                <a:cxn ang="0">
                  <a:pos x="819" y="639"/>
                </a:cxn>
                <a:cxn ang="0">
                  <a:pos x="819" y="647"/>
                </a:cxn>
                <a:cxn ang="0">
                  <a:pos x="798" y="663"/>
                </a:cxn>
                <a:cxn ang="0">
                  <a:pos x="845" y="656"/>
                </a:cxn>
                <a:cxn ang="0">
                  <a:pos x="874" y="644"/>
                </a:cxn>
                <a:cxn ang="0">
                  <a:pos x="889" y="566"/>
                </a:cxn>
                <a:cxn ang="0">
                  <a:pos x="898" y="570"/>
                </a:cxn>
                <a:cxn ang="0">
                  <a:pos x="891" y="463"/>
                </a:cxn>
                <a:cxn ang="0">
                  <a:pos x="879" y="432"/>
                </a:cxn>
                <a:cxn ang="0">
                  <a:pos x="783" y="277"/>
                </a:cxn>
                <a:cxn ang="0">
                  <a:pos x="707" y="131"/>
                </a:cxn>
                <a:cxn ang="0">
                  <a:pos x="660" y="10"/>
                </a:cxn>
                <a:cxn ang="0">
                  <a:pos x="648" y="8"/>
                </a:cxn>
                <a:cxn ang="0">
                  <a:pos x="607" y="0"/>
                </a:cxn>
                <a:cxn ang="0">
                  <a:pos x="595" y="12"/>
                </a:cxn>
                <a:cxn ang="0">
                  <a:pos x="602" y="58"/>
                </a:cxn>
                <a:cxn ang="0">
                  <a:pos x="584" y="55"/>
                </a:cxn>
                <a:cxn ang="0">
                  <a:pos x="581" y="36"/>
                </a:cxn>
                <a:cxn ang="0">
                  <a:pos x="297" y="51"/>
                </a:cxn>
                <a:cxn ang="0">
                  <a:pos x="276" y="20"/>
                </a:cxn>
                <a:cxn ang="0">
                  <a:pos x="0" y="45"/>
                </a:cxn>
                <a:cxn ang="0">
                  <a:pos x="0" y="63"/>
                </a:cxn>
                <a:cxn ang="0">
                  <a:pos x="0" y="63"/>
                </a:cxn>
              </a:cxnLst>
              <a:rect l="0" t="0" r="r" b="b"/>
              <a:pathLst>
                <a:path w="898" h="663">
                  <a:moveTo>
                    <a:pt x="0" y="63"/>
                  </a:moveTo>
                  <a:lnTo>
                    <a:pt x="25" y="86"/>
                  </a:lnTo>
                  <a:lnTo>
                    <a:pt x="21" y="101"/>
                  </a:lnTo>
                  <a:lnTo>
                    <a:pt x="28" y="112"/>
                  </a:lnTo>
                  <a:lnTo>
                    <a:pt x="18" y="127"/>
                  </a:lnTo>
                  <a:lnTo>
                    <a:pt x="123" y="91"/>
                  </a:lnTo>
                  <a:lnTo>
                    <a:pt x="257" y="175"/>
                  </a:lnTo>
                  <a:lnTo>
                    <a:pt x="367" y="117"/>
                  </a:lnTo>
                  <a:lnTo>
                    <a:pt x="431" y="131"/>
                  </a:lnTo>
                  <a:lnTo>
                    <a:pt x="512" y="210"/>
                  </a:lnTo>
                  <a:lnTo>
                    <a:pt x="541" y="210"/>
                  </a:lnTo>
                  <a:lnTo>
                    <a:pt x="567" y="265"/>
                  </a:lnTo>
                  <a:lnTo>
                    <a:pt x="560" y="370"/>
                  </a:lnTo>
                  <a:lnTo>
                    <a:pt x="579" y="382"/>
                  </a:lnTo>
                  <a:lnTo>
                    <a:pt x="583" y="363"/>
                  </a:lnTo>
                  <a:lnTo>
                    <a:pt x="609" y="363"/>
                  </a:lnTo>
                  <a:lnTo>
                    <a:pt x="583" y="413"/>
                  </a:lnTo>
                  <a:lnTo>
                    <a:pt x="652" y="482"/>
                  </a:lnTo>
                  <a:lnTo>
                    <a:pt x="662" y="463"/>
                  </a:lnTo>
                  <a:lnTo>
                    <a:pt x="667" y="511"/>
                  </a:lnTo>
                  <a:lnTo>
                    <a:pt x="690" y="522"/>
                  </a:lnTo>
                  <a:lnTo>
                    <a:pt x="714" y="580"/>
                  </a:lnTo>
                  <a:lnTo>
                    <a:pt x="738" y="580"/>
                  </a:lnTo>
                  <a:lnTo>
                    <a:pt x="789" y="635"/>
                  </a:lnTo>
                  <a:lnTo>
                    <a:pt x="819" y="639"/>
                  </a:lnTo>
                  <a:lnTo>
                    <a:pt x="819" y="647"/>
                  </a:lnTo>
                  <a:lnTo>
                    <a:pt x="798" y="663"/>
                  </a:lnTo>
                  <a:lnTo>
                    <a:pt x="845" y="656"/>
                  </a:lnTo>
                  <a:lnTo>
                    <a:pt x="874" y="644"/>
                  </a:lnTo>
                  <a:lnTo>
                    <a:pt x="889" y="566"/>
                  </a:lnTo>
                  <a:lnTo>
                    <a:pt x="898" y="570"/>
                  </a:lnTo>
                  <a:lnTo>
                    <a:pt x="891" y="463"/>
                  </a:lnTo>
                  <a:lnTo>
                    <a:pt x="879" y="432"/>
                  </a:lnTo>
                  <a:lnTo>
                    <a:pt x="783" y="277"/>
                  </a:lnTo>
                  <a:lnTo>
                    <a:pt x="707" y="131"/>
                  </a:lnTo>
                  <a:lnTo>
                    <a:pt x="660" y="10"/>
                  </a:lnTo>
                  <a:lnTo>
                    <a:pt x="648" y="8"/>
                  </a:lnTo>
                  <a:lnTo>
                    <a:pt x="607" y="0"/>
                  </a:lnTo>
                  <a:lnTo>
                    <a:pt x="595" y="12"/>
                  </a:lnTo>
                  <a:lnTo>
                    <a:pt x="602" y="58"/>
                  </a:lnTo>
                  <a:lnTo>
                    <a:pt x="584" y="55"/>
                  </a:lnTo>
                  <a:lnTo>
                    <a:pt x="581" y="36"/>
                  </a:lnTo>
                  <a:lnTo>
                    <a:pt x="297" y="51"/>
                  </a:lnTo>
                  <a:lnTo>
                    <a:pt x="276" y="20"/>
                  </a:lnTo>
                  <a:lnTo>
                    <a:pt x="0" y="45"/>
                  </a:lnTo>
                  <a:lnTo>
                    <a:pt x="0" y="63"/>
                  </a:lnTo>
                  <a:lnTo>
                    <a:pt x="0" y="63"/>
                  </a:lnTo>
                  <a:close/>
                </a:path>
              </a:pathLst>
            </a:custGeom>
            <a:solidFill>
              <a:srgbClr val="800080"/>
            </a:solidFill>
            <a:ln w="9525">
              <a:noFill/>
              <a:round/>
              <a:headEnd/>
              <a:tailEnd/>
            </a:ln>
          </p:spPr>
          <p:txBody>
            <a:bodyPr>
              <a:prstTxWarp prst="textNoShape">
                <a:avLst/>
              </a:prstTxWarp>
            </a:bodyPr>
            <a:lstStyle/>
            <a:p>
              <a:endParaRPr lang="en-US"/>
            </a:p>
          </p:txBody>
        </p:sp>
        <p:sp>
          <p:nvSpPr>
            <p:cNvPr id="32872" name="Freeform 104"/>
            <p:cNvSpPr>
              <a:spLocks/>
            </p:cNvSpPr>
            <p:nvPr/>
          </p:nvSpPr>
          <p:spPr bwMode="auto">
            <a:xfrm>
              <a:off x="4793" y="3215"/>
              <a:ext cx="38" cy="22"/>
            </a:xfrm>
            <a:custGeom>
              <a:avLst/>
              <a:gdLst/>
              <a:ahLst/>
              <a:cxnLst>
                <a:cxn ang="0">
                  <a:pos x="0" y="26"/>
                </a:cxn>
                <a:cxn ang="0">
                  <a:pos x="3" y="14"/>
                </a:cxn>
                <a:cxn ang="0">
                  <a:pos x="18" y="11"/>
                </a:cxn>
                <a:cxn ang="0">
                  <a:pos x="41" y="0"/>
                </a:cxn>
                <a:cxn ang="0">
                  <a:pos x="48" y="9"/>
                </a:cxn>
                <a:cxn ang="0">
                  <a:pos x="22" y="16"/>
                </a:cxn>
                <a:cxn ang="0">
                  <a:pos x="15" y="16"/>
                </a:cxn>
                <a:cxn ang="0">
                  <a:pos x="15" y="28"/>
                </a:cxn>
                <a:cxn ang="0">
                  <a:pos x="0" y="26"/>
                </a:cxn>
                <a:cxn ang="0">
                  <a:pos x="0" y="26"/>
                </a:cxn>
              </a:cxnLst>
              <a:rect l="0" t="0" r="r" b="b"/>
              <a:pathLst>
                <a:path w="48" h="28">
                  <a:moveTo>
                    <a:pt x="0" y="26"/>
                  </a:moveTo>
                  <a:lnTo>
                    <a:pt x="3" y="14"/>
                  </a:lnTo>
                  <a:lnTo>
                    <a:pt x="18" y="11"/>
                  </a:lnTo>
                  <a:lnTo>
                    <a:pt x="41" y="0"/>
                  </a:lnTo>
                  <a:lnTo>
                    <a:pt x="48" y="9"/>
                  </a:lnTo>
                  <a:lnTo>
                    <a:pt x="22" y="16"/>
                  </a:lnTo>
                  <a:lnTo>
                    <a:pt x="15" y="16"/>
                  </a:lnTo>
                  <a:lnTo>
                    <a:pt x="15" y="28"/>
                  </a:lnTo>
                  <a:lnTo>
                    <a:pt x="0" y="26"/>
                  </a:lnTo>
                  <a:lnTo>
                    <a:pt x="0" y="26"/>
                  </a:lnTo>
                  <a:close/>
                </a:path>
              </a:pathLst>
            </a:custGeom>
            <a:solidFill>
              <a:srgbClr val="DFBBDF"/>
            </a:solidFill>
            <a:ln w="9525">
              <a:noFill/>
              <a:round/>
              <a:headEnd/>
              <a:tailEnd/>
            </a:ln>
          </p:spPr>
          <p:txBody>
            <a:bodyPr>
              <a:prstTxWarp prst="textNoShape">
                <a:avLst/>
              </a:prstTxWarp>
            </a:bodyPr>
            <a:lstStyle/>
            <a:p>
              <a:endParaRPr lang="en-US"/>
            </a:p>
          </p:txBody>
        </p:sp>
        <p:sp>
          <p:nvSpPr>
            <p:cNvPr id="32873" name="Freeform 105"/>
            <p:cNvSpPr>
              <a:spLocks/>
            </p:cNvSpPr>
            <p:nvPr/>
          </p:nvSpPr>
          <p:spPr bwMode="auto">
            <a:xfrm>
              <a:off x="4839" y="3187"/>
              <a:ext cx="48" cy="31"/>
            </a:xfrm>
            <a:custGeom>
              <a:avLst/>
              <a:gdLst/>
              <a:ahLst/>
              <a:cxnLst>
                <a:cxn ang="0">
                  <a:pos x="5" y="41"/>
                </a:cxn>
                <a:cxn ang="0">
                  <a:pos x="62" y="0"/>
                </a:cxn>
                <a:cxn ang="0">
                  <a:pos x="0" y="36"/>
                </a:cxn>
                <a:cxn ang="0">
                  <a:pos x="5" y="41"/>
                </a:cxn>
                <a:cxn ang="0">
                  <a:pos x="5" y="41"/>
                </a:cxn>
              </a:cxnLst>
              <a:rect l="0" t="0" r="r" b="b"/>
              <a:pathLst>
                <a:path w="62" h="41">
                  <a:moveTo>
                    <a:pt x="5" y="41"/>
                  </a:moveTo>
                  <a:lnTo>
                    <a:pt x="62" y="0"/>
                  </a:lnTo>
                  <a:lnTo>
                    <a:pt x="0" y="36"/>
                  </a:lnTo>
                  <a:lnTo>
                    <a:pt x="5" y="41"/>
                  </a:lnTo>
                  <a:lnTo>
                    <a:pt x="5" y="41"/>
                  </a:lnTo>
                  <a:close/>
                </a:path>
              </a:pathLst>
            </a:custGeom>
            <a:solidFill>
              <a:srgbClr val="DFBBDF"/>
            </a:solidFill>
            <a:ln w="9525">
              <a:noFill/>
              <a:round/>
              <a:headEnd/>
              <a:tailEnd/>
            </a:ln>
          </p:spPr>
          <p:txBody>
            <a:bodyPr>
              <a:prstTxWarp prst="textNoShape">
                <a:avLst/>
              </a:prstTxWarp>
            </a:bodyPr>
            <a:lstStyle/>
            <a:p>
              <a:endParaRPr lang="en-US"/>
            </a:p>
          </p:txBody>
        </p:sp>
        <p:sp>
          <p:nvSpPr>
            <p:cNvPr id="32874" name="Freeform 106"/>
            <p:cNvSpPr>
              <a:spLocks/>
            </p:cNvSpPr>
            <p:nvPr/>
          </p:nvSpPr>
          <p:spPr bwMode="auto">
            <a:xfrm>
              <a:off x="4888" y="3159"/>
              <a:ext cx="13" cy="26"/>
            </a:xfrm>
            <a:custGeom>
              <a:avLst/>
              <a:gdLst/>
              <a:ahLst/>
              <a:cxnLst>
                <a:cxn ang="0">
                  <a:pos x="5" y="34"/>
                </a:cxn>
                <a:cxn ang="0">
                  <a:pos x="14" y="26"/>
                </a:cxn>
                <a:cxn ang="0">
                  <a:pos x="17" y="0"/>
                </a:cxn>
                <a:cxn ang="0">
                  <a:pos x="8" y="24"/>
                </a:cxn>
                <a:cxn ang="0">
                  <a:pos x="0" y="31"/>
                </a:cxn>
                <a:cxn ang="0">
                  <a:pos x="5" y="34"/>
                </a:cxn>
                <a:cxn ang="0">
                  <a:pos x="5" y="34"/>
                </a:cxn>
              </a:cxnLst>
              <a:rect l="0" t="0" r="r" b="b"/>
              <a:pathLst>
                <a:path w="17" h="34">
                  <a:moveTo>
                    <a:pt x="5" y="34"/>
                  </a:moveTo>
                  <a:lnTo>
                    <a:pt x="14" y="26"/>
                  </a:lnTo>
                  <a:lnTo>
                    <a:pt x="17" y="0"/>
                  </a:lnTo>
                  <a:lnTo>
                    <a:pt x="8" y="24"/>
                  </a:lnTo>
                  <a:lnTo>
                    <a:pt x="0" y="31"/>
                  </a:lnTo>
                  <a:lnTo>
                    <a:pt x="5" y="34"/>
                  </a:lnTo>
                  <a:lnTo>
                    <a:pt x="5" y="34"/>
                  </a:lnTo>
                  <a:close/>
                </a:path>
              </a:pathLst>
            </a:custGeom>
            <a:solidFill>
              <a:srgbClr val="DFBBDF"/>
            </a:solidFill>
            <a:ln w="9525">
              <a:noFill/>
              <a:round/>
              <a:headEnd/>
              <a:tailEnd/>
            </a:ln>
          </p:spPr>
          <p:txBody>
            <a:bodyPr>
              <a:prstTxWarp prst="textNoShape">
                <a:avLst/>
              </a:prstTxWarp>
            </a:bodyPr>
            <a:lstStyle/>
            <a:p>
              <a:endParaRPr lang="en-US"/>
            </a:p>
          </p:txBody>
        </p:sp>
        <p:sp>
          <p:nvSpPr>
            <p:cNvPr id="32875" name="Freeform 107"/>
            <p:cNvSpPr>
              <a:spLocks/>
            </p:cNvSpPr>
            <p:nvPr/>
          </p:nvSpPr>
          <p:spPr bwMode="auto">
            <a:xfrm>
              <a:off x="4332" y="1592"/>
              <a:ext cx="322" cy="355"/>
            </a:xfrm>
            <a:custGeom>
              <a:avLst/>
              <a:gdLst/>
              <a:ahLst/>
              <a:cxnLst>
                <a:cxn ang="0">
                  <a:pos x="0" y="83"/>
                </a:cxn>
                <a:cxn ang="0">
                  <a:pos x="34" y="400"/>
                </a:cxn>
                <a:cxn ang="0">
                  <a:pos x="86" y="405"/>
                </a:cxn>
                <a:cxn ang="0">
                  <a:pos x="148" y="441"/>
                </a:cxn>
                <a:cxn ang="0">
                  <a:pos x="193" y="439"/>
                </a:cxn>
                <a:cxn ang="0">
                  <a:pos x="214" y="425"/>
                </a:cxn>
                <a:cxn ang="0">
                  <a:pos x="263" y="456"/>
                </a:cxn>
                <a:cxn ang="0">
                  <a:pos x="293" y="431"/>
                </a:cxn>
                <a:cxn ang="0">
                  <a:pos x="300" y="381"/>
                </a:cxn>
                <a:cxn ang="0">
                  <a:pos x="319" y="391"/>
                </a:cxn>
                <a:cxn ang="0">
                  <a:pos x="329" y="350"/>
                </a:cxn>
                <a:cxn ang="0">
                  <a:pos x="398" y="289"/>
                </a:cxn>
                <a:cxn ang="0">
                  <a:pos x="410" y="191"/>
                </a:cxn>
                <a:cxn ang="0">
                  <a:pos x="401" y="171"/>
                </a:cxn>
                <a:cxn ang="0">
                  <a:pos x="415" y="160"/>
                </a:cxn>
                <a:cxn ang="0">
                  <a:pos x="389" y="0"/>
                </a:cxn>
                <a:cxn ang="0">
                  <a:pos x="319" y="36"/>
                </a:cxn>
                <a:cxn ang="0">
                  <a:pos x="282" y="74"/>
                </a:cxn>
                <a:cxn ang="0">
                  <a:pos x="257" y="76"/>
                </a:cxn>
                <a:cxn ang="0">
                  <a:pos x="217" y="97"/>
                </a:cxn>
                <a:cxn ang="0">
                  <a:pos x="126" y="66"/>
                </a:cxn>
                <a:cxn ang="0">
                  <a:pos x="0" y="83"/>
                </a:cxn>
                <a:cxn ang="0">
                  <a:pos x="0" y="83"/>
                </a:cxn>
              </a:cxnLst>
              <a:rect l="0" t="0" r="r" b="b"/>
              <a:pathLst>
                <a:path w="415" h="456">
                  <a:moveTo>
                    <a:pt x="0" y="83"/>
                  </a:moveTo>
                  <a:lnTo>
                    <a:pt x="34" y="400"/>
                  </a:lnTo>
                  <a:lnTo>
                    <a:pt x="86" y="405"/>
                  </a:lnTo>
                  <a:lnTo>
                    <a:pt x="148" y="441"/>
                  </a:lnTo>
                  <a:lnTo>
                    <a:pt x="193" y="439"/>
                  </a:lnTo>
                  <a:lnTo>
                    <a:pt x="214" y="425"/>
                  </a:lnTo>
                  <a:lnTo>
                    <a:pt x="263" y="456"/>
                  </a:lnTo>
                  <a:lnTo>
                    <a:pt x="293" y="431"/>
                  </a:lnTo>
                  <a:lnTo>
                    <a:pt x="300" y="381"/>
                  </a:lnTo>
                  <a:lnTo>
                    <a:pt x="319" y="391"/>
                  </a:lnTo>
                  <a:lnTo>
                    <a:pt x="329" y="350"/>
                  </a:lnTo>
                  <a:lnTo>
                    <a:pt x="398" y="289"/>
                  </a:lnTo>
                  <a:lnTo>
                    <a:pt x="410" y="191"/>
                  </a:lnTo>
                  <a:lnTo>
                    <a:pt x="401" y="171"/>
                  </a:lnTo>
                  <a:lnTo>
                    <a:pt x="415" y="160"/>
                  </a:lnTo>
                  <a:lnTo>
                    <a:pt x="389" y="0"/>
                  </a:lnTo>
                  <a:lnTo>
                    <a:pt x="319" y="36"/>
                  </a:lnTo>
                  <a:lnTo>
                    <a:pt x="282" y="74"/>
                  </a:lnTo>
                  <a:lnTo>
                    <a:pt x="257" y="76"/>
                  </a:lnTo>
                  <a:lnTo>
                    <a:pt x="217" y="97"/>
                  </a:lnTo>
                  <a:lnTo>
                    <a:pt x="126" y="66"/>
                  </a:lnTo>
                  <a:lnTo>
                    <a:pt x="0" y="83"/>
                  </a:lnTo>
                  <a:lnTo>
                    <a:pt x="0" y="83"/>
                  </a:lnTo>
                  <a:close/>
                </a:path>
              </a:pathLst>
            </a:custGeom>
            <a:solidFill>
              <a:srgbClr val="008000"/>
            </a:solidFill>
            <a:ln w="9525">
              <a:noFill/>
              <a:round/>
              <a:headEnd/>
              <a:tailEnd/>
            </a:ln>
          </p:spPr>
          <p:txBody>
            <a:bodyPr>
              <a:prstTxWarp prst="textNoShape">
                <a:avLst/>
              </a:prstTxWarp>
            </a:bodyPr>
            <a:lstStyle/>
            <a:p>
              <a:endParaRPr lang="en-US"/>
            </a:p>
          </p:txBody>
        </p:sp>
        <p:sp>
          <p:nvSpPr>
            <p:cNvPr id="32876" name="Freeform 108"/>
            <p:cNvSpPr>
              <a:spLocks/>
            </p:cNvSpPr>
            <p:nvPr/>
          </p:nvSpPr>
          <p:spPr bwMode="auto">
            <a:xfrm>
              <a:off x="4537" y="1716"/>
              <a:ext cx="345" cy="334"/>
            </a:xfrm>
            <a:custGeom>
              <a:avLst/>
              <a:gdLst/>
              <a:ahLst/>
              <a:cxnLst>
                <a:cxn ang="0">
                  <a:pos x="0" y="296"/>
                </a:cxn>
                <a:cxn ang="0">
                  <a:pos x="16" y="355"/>
                </a:cxn>
                <a:cxn ang="0">
                  <a:pos x="73" y="396"/>
                </a:cxn>
                <a:cxn ang="0">
                  <a:pos x="100" y="429"/>
                </a:cxn>
                <a:cxn ang="0">
                  <a:pos x="185" y="395"/>
                </a:cxn>
                <a:cxn ang="0">
                  <a:pos x="223" y="389"/>
                </a:cxn>
                <a:cxn ang="0">
                  <a:pos x="243" y="364"/>
                </a:cxn>
                <a:cxn ang="0">
                  <a:pos x="276" y="234"/>
                </a:cxn>
                <a:cxn ang="0">
                  <a:pos x="312" y="250"/>
                </a:cxn>
                <a:cxn ang="0">
                  <a:pos x="381" y="110"/>
                </a:cxn>
                <a:cxn ang="0">
                  <a:pos x="435" y="140"/>
                </a:cxn>
                <a:cxn ang="0">
                  <a:pos x="443" y="116"/>
                </a:cxn>
                <a:cxn ang="0">
                  <a:pos x="405" y="85"/>
                </a:cxn>
                <a:cxn ang="0">
                  <a:pos x="376" y="88"/>
                </a:cxn>
                <a:cxn ang="0">
                  <a:pos x="366" y="104"/>
                </a:cxn>
                <a:cxn ang="0">
                  <a:pos x="312" y="119"/>
                </a:cxn>
                <a:cxn ang="0">
                  <a:pos x="278" y="157"/>
                </a:cxn>
                <a:cxn ang="0">
                  <a:pos x="268" y="97"/>
                </a:cxn>
                <a:cxn ang="0">
                  <a:pos x="171" y="112"/>
                </a:cxn>
                <a:cxn ang="0">
                  <a:pos x="152" y="0"/>
                </a:cxn>
                <a:cxn ang="0">
                  <a:pos x="138" y="11"/>
                </a:cxn>
                <a:cxn ang="0">
                  <a:pos x="147" y="31"/>
                </a:cxn>
                <a:cxn ang="0">
                  <a:pos x="135" y="129"/>
                </a:cxn>
                <a:cxn ang="0">
                  <a:pos x="66" y="190"/>
                </a:cxn>
                <a:cxn ang="0">
                  <a:pos x="56" y="231"/>
                </a:cxn>
                <a:cxn ang="0">
                  <a:pos x="37" y="221"/>
                </a:cxn>
                <a:cxn ang="0">
                  <a:pos x="30" y="271"/>
                </a:cxn>
                <a:cxn ang="0">
                  <a:pos x="0" y="296"/>
                </a:cxn>
                <a:cxn ang="0">
                  <a:pos x="0" y="296"/>
                </a:cxn>
                <a:cxn ang="0">
                  <a:pos x="0" y="296"/>
                </a:cxn>
              </a:cxnLst>
              <a:rect l="0" t="0" r="r" b="b"/>
              <a:pathLst>
                <a:path w="443" h="429">
                  <a:moveTo>
                    <a:pt x="0" y="296"/>
                  </a:moveTo>
                  <a:lnTo>
                    <a:pt x="16" y="355"/>
                  </a:lnTo>
                  <a:lnTo>
                    <a:pt x="73" y="396"/>
                  </a:lnTo>
                  <a:lnTo>
                    <a:pt x="100" y="429"/>
                  </a:lnTo>
                  <a:lnTo>
                    <a:pt x="185" y="395"/>
                  </a:lnTo>
                  <a:lnTo>
                    <a:pt x="223" y="389"/>
                  </a:lnTo>
                  <a:lnTo>
                    <a:pt x="243" y="364"/>
                  </a:lnTo>
                  <a:lnTo>
                    <a:pt x="276" y="234"/>
                  </a:lnTo>
                  <a:lnTo>
                    <a:pt x="312" y="250"/>
                  </a:lnTo>
                  <a:lnTo>
                    <a:pt x="381" y="110"/>
                  </a:lnTo>
                  <a:lnTo>
                    <a:pt x="435" y="140"/>
                  </a:lnTo>
                  <a:lnTo>
                    <a:pt x="443" y="116"/>
                  </a:lnTo>
                  <a:lnTo>
                    <a:pt x="405" y="85"/>
                  </a:lnTo>
                  <a:lnTo>
                    <a:pt x="376" y="88"/>
                  </a:lnTo>
                  <a:lnTo>
                    <a:pt x="366" y="104"/>
                  </a:lnTo>
                  <a:lnTo>
                    <a:pt x="312" y="119"/>
                  </a:lnTo>
                  <a:lnTo>
                    <a:pt x="278" y="157"/>
                  </a:lnTo>
                  <a:lnTo>
                    <a:pt x="268" y="97"/>
                  </a:lnTo>
                  <a:lnTo>
                    <a:pt x="171" y="112"/>
                  </a:lnTo>
                  <a:lnTo>
                    <a:pt x="152" y="0"/>
                  </a:lnTo>
                  <a:lnTo>
                    <a:pt x="138" y="11"/>
                  </a:lnTo>
                  <a:lnTo>
                    <a:pt x="147" y="31"/>
                  </a:lnTo>
                  <a:lnTo>
                    <a:pt x="135" y="129"/>
                  </a:lnTo>
                  <a:lnTo>
                    <a:pt x="66" y="190"/>
                  </a:lnTo>
                  <a:lnTo>
                    <a:pt x="56" y="231"/>
                  </a:lnTo>
                  <a:lnTo>
                    <a:pt x="37" y="221"/>
                  </a:lnTo>
                  <a:lnTo>
                    <a:pt x="30" y="271"/>
                  </a:lnTo>
                  <a:lnTo>
                    <a:pt x="0" y="296"/>
                  </a:lnTo>
                  <a:lnTo>
                    <a:pt x="0" y="296"/>
                  </a:lnTo>
                  <a:lnTo>
                    <a:pt x="0" y="296"/>
                  </a:lnTo>
                  <a:close/>
                </a:path>
              </a:pathLst>
            </a:custGeom>
            <a:solidFill>
              <a:srgbClr val="008000"/>
            </a:solidFill>
            <a:ln w="9525">
              <a:noFill/>
              <a:round/>
              <a:headEnd/>
              <a:tailEnd/>
            </a:ln>
          </p:spPr>
          <p:txBody>
            <a:bodyPr>
              <a:prstTxWarp prst="textNoShape">
                <a:avLst/>
              </a:prstTxWarp>
            </a:bodyPr>
            <a:lstStyle/>
            <a:p>
              <a:endParaRPr lang="en-US"/>
            </a:p>
          </p:txBody>
        </p:sp>
        <p:sp>
          <p:nvSpPr>
            <p:cNvPr id="32877" name="Freeform 109"/>
            <p:cNvSpPr>
              <a:spLocks/>
            </p:cNvSpPr>
            <p:nvPr/>
          </p:nvSpPr>
          <p:spPr bwMode="auto">
            <a:xfrm>
              <a:off x="4745" y="1741"/>
              <a:ext cx="350" cy="169"/>
            </a:xfrm>
            <a:custGeom>
              <a:avLst/>
              <a:gdLst/>
              <a:ahLst/>
              <a:cxnLst>
                <a:cxn ang="0">
                  <a:pos x="0" y="66"/>
                </a:cxn>
                <a:cxn ang="0">
                  <a:pos x="10" y="126"/>
                </a:cxn>
                <a:cxn ang="0">
                  <a:pos x="44" y="88"/>
                </a:cxn>
                <a:cxn ang="0">
                  <a:pos x="98" y="73"/>
                </a:cxn>
                <a:cxn ang="0">
                  <a:pos x="108" y="57"/>
                </a:cxn>
                <a:cxn ang="0">
                  <a:pos x="137" y="54"/>
                </a:cxn>
                <a:cxn ang="0">
                  <a:pos x="175" y="85"/>
                </a:cxn>
                <a:cxn ang="0">
                  <a:pos x="201" y="92"/>
                </a:cxn>
                <a:cxn ang="0">
                  <a:pos x="249" y="135"/>
                </a:cxn>
                <a:cxn ang="0">
                  <a:pos x="232" y="176"/>
                </a:cxn>
                <a:cxn ang="0">
                  <a:pos x="239" y="195"/>
                </a:cxn>
                <a:cxn ang="0">
                  <a:pos x="260" y="186"/>
                </a:cxn>
                <a:cxn ang="0">
                  <a:pos x="279" y="186"/>
                </a:cxn>
                <a:cxn ang="0">
                  <a:pos x="289" y="200"/>
                </a:cxn>
                <a:cxn ang="0">
                  <a:pos x="311" y="200"/>
                </a:cxn>
                <a:cxn ang="0">
                  <a:pos x="320" y="195"/>
                </a:cxn>
                <a:cxn ang="0">
                  <a:pos x="306" y="157"/>
                </a:cxn>
                <a:cxn ang="0">
                  <a:pos x="303" y="88"/>
                </a:cxn>
                <a:cxn ang="0">
                  <a:pos x="285" y="78"/>
                </a:cxn>
                <a:cxn ang="0">
                  <a:pos x="320" y="47"/>
                </a:cxn>
                <a:cxn ang="0">
                  <a:pos x="322" y="26"/>
                </a:cxn>
                <a:cxn ang="0">
                  <a:pos x="344" y="28"/>
                </a:cxn>
                <a:cxn ang="0">
                  <a:pos x="317" y="71"/>
                </a:cxn>
                <a:cxn ang="0">
                  <a:pos x="332" y="123"/>
                </a:cxn>
                <a:cxn ang="0">
                  <a:pos x="339" y="136"/>
                </a:cxn>
                <a:cxn ang="0">
                  <a:pos x="349" y="143"/>
                </a:cxn>
                <a:cxn ang="0">
                  <a:pos x="329" y="141"/>
                </a:cxn>
                <a:cxn ang="0">
                  <a:pos x="335" y="174"/>
                </a:cxn>
                <a:cxn ang="0">
                  <a:pos x="372" y="195"/>
                </a:cxn>
                <a:cxn ang="0">
                  <a:pos x="380" y="200"/>
                </a:cxn>
                <a:cxn ang="0">
                  <a:pos x="391" y="200"/>
                </a:cxn>
                <a:cxn ang="0">
                  <a:pos x="385" y="217"/>
                </a:cxn>
                <a:cxn ang="0">
                  <a:pos x="430" y="195"/>
                </a:cxn>
                <a:cxn ang="0">
                  <a:pos x="439" y="167"/>
                </a:cxn>
                <a:cxn ang="0">
                  <a:pos x="449" y="138"/>
                </a:cxn>
                <a:cxn ang="0">
                  <a:pos x="385" y="152"/>
                </a:cxn>
                <a:cxn ang="0">
                  <a:pos x="344" y="0"/>
                </a:cxn>
                <a:cxn ang="0">
                  <a:pos x="0" y="66"/>
                </a:cxn>
                <a:cxn ang="0">
                  <a:pos x="0" y="66"/>
                </a:cxn>
                <a:cxn ang="0">
                  <a:pos x="0" y="66"/>
                </a:cxn>
              </a:cxnLst>
              <a:rect l="0" t="0" r="r" b="b"/>
              <a:pathLst>
                <a:path w="449" h="217">
                  <a:moveTo>
                    <a:pt x="0" y="66"/>
                  </a:moveTo>
                  <a:lnTo>
                    <a:pt x="10" y="126"/>
                  </a:lnTo>
                  <a:lnTo>
                    <a:pt x="44" y="88"/>
                  </a:lnTo>
                  <a:lnTo>
                    <a:pt x="98" y="73"/>
                  </a:lnTo>
                  <a:lnTo>
                    <a:pt x="108" y="57"/>
                  </a:lnTo>
                  <a:lnTo>
                    <a:pt x="137" y="54"/>
                  </a:lnTo>
                  <a:lnTo>
                    <a:pt x="175" y="85"/>
                  </a:lnTo>
                  <a:lnTo>
                    <a:pt x="201" y="92"/>
                  </a:lnTo>
                  <a:lnTo>
                    <a:pt x="249" y="135"/>
                  </a:lnTo>
                  <a:lnTo>
                    <a:pt x="232" y="176"/>
                  </a:lnTo>
                  <a:lnTo>
                    <a:pt x="239" y="195"/>
                  </a:lnTo>
                  <a:lnTo>
                    <a:pt x="260" y="186"/>
                  </a:lnTo>
                  <a:lnTo>
                    <a:pt x="279" y="186"/>
                  </a:lnTo>
                  <a:lnTo>
                    <a:pt x="289" y="200"/>
                  </a:lnTo>
                  <a:lnTo>
                    <a:pt x="311" y="200"/>
                  </a:lnTo>
                  <a:lnTo>
                    <a:pt x="320" y="195"/>
                  </a:lnTo>
                  <a:lnTo>
                    <a:pt x="306" y="157"/>
                  </a:lnTo>
                  <a:lnTo>
                    <a:pt x="303" y="88"/>
                  </a:lnTo>
                  <a:lnTo>
                    <a:pt x="285" y="78"/>
                  </a:lnTo>
                  <a:lnTo>
                    <a:pt x="320" y="47"/>
                  </a:lnTo>
                  <a:lnTo>
                    <a:pt x="322" y="26"/>
                  </a:lnTo>
                  <a:lnTo>
                    <a:pt x="344" y="28"/>
                  </a:lnTo>
                  <a:lnTo>
                    <a:pt x="317" y="71"/>
                  </a:lnTo>
                  <a:lnTo>
                    <a:pt x="332" y="123"/>
                  </a:lnTo>
                  <a:lnTo>
                    <a:pt x="339" y="136"/>
                  </a:lnTo>
                  <a:lnTo>
                    <a:pt x="349" y="143"/>
                  </a:lnTo>
                  <a:lnTo>
                    <a:pt x="329" y="141"/>
                  </a:lnTo>
                  <a:lnTo>
                    <a:pt x="335" y="174"/>
                  </a:lnTo>
                  <a:lnTo>
                    <a:pt x="372" y="195"/>
                  </a:lnTo>
                  <a:lnTo>
                    <a:pt x="380" y="200"/>
                  </a:lnTo>
                  <a:lnTo>
                    <a:pt x="391" y="200"/>
                  </a:lnTo>
                  <a:lnTo>
                    <a:pt x="385" y="217"/>
                  </a:lnTo>
                  <a:lnTo>
                    <a:pt x="430" y="195"/>
                  </a:lnTo>
                  <a:lnTo>
                    <a:pt x="439" y="167"/>
                  </a:lnTo>
                  <a:lnTo>
                    <a:pt x="449" y="138"/>
                  </a:lnTo>
                  <a:lnTo>
                    <a:pt x="385" y="152"/>
                  </a:lnTo>
                  <a:lnTo>
                    <a:pt x="344" y="0"/>
                  </a:lnTo>
                  <a:lnTo>
                    <a:pt x="0" y="66"/>
                  </a:lnTo>
                  <a:lnTo>
                    <a:pt x="0" y="66"/>
                  </a:lnTo>
                  <a:lnTo>
                    <a:pt x="0" y="66"/>
                  </a:lnTo>
                  <a:close/>
                </a:path>
              </a:pathLst>
            </a:custGeom>
            <a:solidFill>
              <a:srgbClr val="008000"/>
            </a:solidFill>
            <a:ln w="9525">
              <a:noFill/>
              <a:round/>
              <a:headEnd/>
              <a:tailEnd/>
            </a:ln>
          </p:spPr>
          <p:txBody>
            <a:bodyPr>
              <a:prstTxWarp prst="textNoShape">
                <a:avLst/>
              </a:prstTxWarp>
            </a:bodyPr>
            <a:lstStyle/>
            <a:p>
              <a:endParaRPr lang="en-US"/>
            </a:p>
          </p:txBody>
        </p:sp>
        <p:sp>
          <p:nvSpPr>
            <p:cNvPr id="32878" name="Freeform 110"/>
            <p:cNvSpPr>
              <a:spLocks/>
            </p:cNvSpPr>
            <p:nvPr/>
          </p:nvSpPr>
          <p:spPr bwMode="auto">
            <a:xfrm>
              <a:off x="4477" y="1802"/>
              <a:ext cx="597" cy="328"/>
            </a:xfrm>
            <a:custGeom>
              <a:avLst/>
              <a:gdLst/>
              <a:ahLst/>
              <a:cxnLst>
                <a:cxn ang="0">
                  <a:pos x="70" y="376"/>
                </a:cxn>
                <a:cxn ang="0">
                  <a:pos x="72" y="366"/>
                </a:cxn>
                <a:cxn ang="0">
                  <a:pos x="120" y="319"/>
                </a:cxn>
                <a:cxn ang="0">
                  <a:pos x="148" y="286"/>
                </a:cxn>
                <a:cxn ang="0">
                  <a:pos x="175" y="319"/>
                </a:cxn>
                <a:cxn ang="0">
                  <a:pos x="260" y="285"/>
                </a:cxn>
                <a:cxn ang="0">
                  <a:pos x="298" y="279"/>
                </a:cxn>
                <a:cxn ang="0">
                  <a:pos x="318" y="254"/>
                </a:cxn>
                <a:cxn ang="0">
                  <a:pos x="351" y="124"/>
                </a:cxn>
                <a:cxn ang="0">
                  <a:pos x="387" y="140"/>
                </a:cxn>
                <a:cxn ang="0">
                  <a:pos x="456" y="0"/>
                </a:cxn>
                <a:cxn ang="0">
                  <a:pos x="510" y="30"/>
                </a:cxn>
                <a:cxn ang="0">
                  <a:pos x="518" y="6"/>
                </a:cxn>
                <a:cxn ang="0">
                  <a:pos x="544" y="13"/>
                </a:cxn>
                <a:cxn ang="0">
                  <a:pos x="592" y="56"/>
                </a:cxn>
                <a:cxn ang="0">
                  <a:pos x="575" y="97"/>
                </a:cxn>
                <a:cxn ang="0">
                  <a:pos x="582" y="116"/>
                </a:cxn>
                <a:cxn ang="0">
                  <a:pos x="603" y="107"/>
                </a:cxn>
                <a:cxn ang="0">
                  <a:pos x="618" y="126"/>
                </a:cxn>
                <a:cxn ang="0">
                  <a:pos x="692" y="150"/>
                </a:cxn>
                <a:cxn ang="0">
                  <a:pos x="623" y="147"/>
                </a:cxn>
                <a:cxn ang="0">
                  <a:pos x="696" y="211"/>
                </a:cxn>
                <a:cxn ang="0">
                  <a:pos x="651" y="204"/>
                </a:cxn>
                <a:cxn ang="0">
                  <a:pos x="742" y="262"/>
                </a:cxn>
                <a:cxn ang="0">
                  <a:pos x="765" y="302"/>
                </a:cxn>
                <a:cxn ang="0">
                  <a:pos x="749" y="297"/>
                </a:cxn>
                <a:cxn ang="0">
                  <a:pos x="746" y="307"/>
                </a:cxn>
                <a:cxn ang="0">
                  <a:pos x="446" y="364"/>
                </a:cxn>
                <a:cxn ang="0">
                  <a:pos x="196" y="395"/>
                </a:cxn>
                <a:cxn ang="0">
                  <a:pos x="0" y="421"/>
                </a:cxn>
                <a:cxn ang="0">
                  <a:pos x="70" y="376"/>
                </a:cxn>
                <a:cxn ang="0">
                  <a:pos x="70" y="376"/>
                </a:cxn>
              </a:cxnLst>
              <a:rect l="0" t="0" r="r" b="b"/>
              <a:pathLst>
                <a:path w="765" h="421">
                  <a:moveTo>
                    <a:pt x="70" y="376"/>
                  </a:moveTo>
                  <a:lnTo>
                    <a:pt x="72" y="366"/>
                  </a:lnTo>
                  <a:lnTo>
                    <a:pt x="120" y="319"/>
                  </a:lnTo>
                  <a:lnTo>
                    <a:pt x="148" y="286"/>
                  </a:lnTo>
                  <a:lnTo>
                    <a:pt x="175" y="319"/>
                  </a:lnTo>
                  <a:lnTo>
                    <a:pt x="260" y="285"/>
                  </a:lnTo>
                  <a:lnTo>
                    <a:pt x="298" y="279"/>
                  </a:lnTo>
                  <a:lnTo>
                    <a:pt x="318" y="254"/>
                  </a:lnTo>
                  <a:lnTo>
                    <a:pt x="351" y="124"/>
                  </a:lnTo>
                  <a:lnTo>
                    <a:pt x="387" y="140"/>
                  </a:lnTo>
                  <a:lnTo>
                    <a:pt x="456" y="0"/>
                  </a:lnTo>
                  <a:lnTo>
                    <a:pt x="510" y="30"/>
                  </a:lnTo>
                  <a:lnTo>
                    <a:pt x="518" y="6"/>
                  </a:lnTo>
                  <a:lnTo>
                    <a:pt x="544" y="13"/>
                  </a:lnTo>
                  <a:lnTo>
                    <a:pt x="592" y="56"/>
                  </a:lnTo>
                  <a:lnTo>
                    <a:pt x="575" y="97"/>
                  </a:lnTo>
                  <a:lnTo>
                    <a:pt x="582" y="116"/>
                  </a:lnTo>
                  <a:lnTo>
                    <a:pt x="603" y="107"/>
                  </a:lnTo>
                  <a:lnTo>
                    <a:pt x="618" y="126"/>
                  </a:lnTo>
                  <a:lnTo>
                    <a:pt x="692" y="150"/>
                  </a:lnTo>
                  <a:lnTo>
                    <a:pt x="623" y="147"/>
                  </a:lnTo>
                  <a:lnTo>
                    <a:pt x="696" y="211"/>
                  </a:lnTo>
                  <a:lnTo>
                    <a:pt x="651" y="204"/>
                  </a:lnTo>
                  <a:lnTo>
                    <a:pt x="742" y="262"/>
                  </a:lnTo>
                  <a:lnTo>
                    <a:pt x="765" y="302"/>
                  </a:lnTo>
                  <a:lnTo>
                    <a:pt x="749" y="297"/>
                  </a:lnTo>
                  <a:lnTo>
                    <a:pt x="746" y="307"/>
                  </a:lnTo>
                  <a:lnTo>
                    <a:pt x="446" y="364"/>
                  </a:lnTo>
                  <a:lnTo>
                    <a:pt x="196" y="395"/>
                  </a:lnTo>
                  <a:lnTo>
                    <a:pt x="0" y="421"/>
                  </a:lnTo>
                  <a:lnTo>
                    <a:pt x="70" y="376"/>
                  </a:lnTo>
                  <a:lnTo>
                    <a:pt x="70" y="376"/>
                  </a:lnTo>
                  <a:close/>
                </a:path>
              </a:pathLst>
            </a:custGeom>
            <a:solidFill>
              <a:srgbClr val="008000"/>
            </a:solidFill>
            <a:ln w="9525">
              <a:noFill/>
              <a:round/>
              <a:headEnd/>
              <a:tailEnd/>
            </a:ln>
          </p:spPr>
          <p:txBody>
            <a:bodyPr>
              <a:prstTxWarp prst="textNoShape">
                <a:avLst/>
              </a:prstTxWarp>
            </a:bodyPr>
            <a:lstStyle/>
            <a:p>
              <a:endParaRPr lang="en-US"/>
            </a:p>
          </p:txBody>
        </p:sp>
        <p:sp>
          <p:nvSpPr>
            <p:cNvPr id="32879" name="Freeform 111"/>
            <p:cNvSpPr>
              <a:spLocks/>
            </p:cNvSpPr>
            <p:nvPr/>
          </p:nvSpPr>
          <p:spPr bwMode="auto">
            <a:xfrm>
              <a:off x="5048" y="1893"/>
              <a:ext cx="32" cy="82"/>
            </a:xfrm>
            <a:custGeom>
              <a:avLst/>
              <a:gdLst/>
              <a:ahLst/>
              <a:cxnLst>
                <a:cxn ang="0">
                  <a:pos x="0" y="105"/>
                </a:cxn>
                <a:cxn ang="0">
                  <a:pos x="14" y="76"/>
                </a:cxn>
                <a:cxn ang="0">
                  <a:pos x="29" y="58"/>
                </a:cxn>
                <a:cxn ang="0">
                  <a:pos x="41" y="0"/>
                </a:cxn>
                <a:cxn ang="0">
                  <a:pos x="17" y="14"/>
                </a:cxn>
                <a:cxn ang="0">
                  <a:pos x="0" y="69"/>
                </a:cxn>
                <a:cxn ang="0">
                  <a:pos x="0" y="105"/>
                </a:cxn>
                <a:cxn ang="0">
                  <a:pos x="0" y="105"/>
                </a:cxn>
              </a:cxnLst>
              <a:rect l="0" t="0" r="r" b="b"/>
              <a:pathLst>
                <a:path w="41" h="105">
                  <a:moveTo>
                    <a:pt x="0" y="105"/>
                  </a:moveTo>
                  <a:lnTo>
                    <a:pt x="14" y="76"/>
                  </a:lnTo>
                  <a:lnTo>
                    <a:pt x="29" y="58"/>
                  </a:lnTo>
                  <a:lnTo>
                    <a:pt x="41" y="0"/>
                  </a:lnTo>
                  <a:lnTo>
                    <a:pt x="17" y="14"/>
                  </a:lnTo>
                  <a:lnTo>
                    <a:pt x="0" y="69"/>
                  </a:lnTo>
                  <a:lnTo>
                    <a:pt x="0" y="105"/>
                  </a:lnTo>
                  <a:lnTo>
                    <a:pt x="0" y="105"/>
                  </a:lnTo>
                  <a:close/>
                </a:path>
              </a:pathLst>
            </a:custGeom>
            <a:solidFill>
              <a:srgbClr val="008000"/>
            </a:solidFill>
            <a:ln w="9525">
              <a:noFill/>
              <a:round/>
              <a:headEnd/>
              <a:tailEnd/>
            </a:ln>
          </p:spPr>
          <p:txBody>
            <a:bodyPr>
              <a:prstTxWarp prst="textNoShape">
                <a:avLst/>
              </a:prstTxWarp>
            </a:bodyPr>
            <a:lstStyle/>
            <a:p>
              <a:endParaRPr lang="en-US"/>
            </a:p>
          </p:txBody>
        </p:sp>
        <p:sp>
          <p:nvSpPr>
            <p:cNvPr id="32880" name="Freeform 112"/>
            <p:cNvSpPr>
              <a:spLocks/>
            </p:cNvSpPr>
            <p:nvPr/>
          </p:nvSpPr>
          <p:spPr bwMode="auto">
            <a:xfrm>
              <a:off x="4444" y="2042"/>
              <a:ext cx="658" cy="287"/>
            </a:xfrm>
            <a:custGeom>
              <a:avLst/>
              <a:gdLst/>
              <a:ahLst/>
              <a:cxnLst>
                <a:cxn ang="0">
                  <a:pos x="0" y="317"/>
                </a:cxn>
                <a:cxn ang="0">
                  <a:pos x="122" y="301"/>
                </a:cxn>
                <a:cxn ang="0">
                  <a:pos x="193" y="267"/>
                </a:cxn>
                <a:cxn ang="0">
                  <a:pos x="327" y="253"/>
                </a:cxn>
                <a:cxn ang="0">
                  <a:pos x="382" y="288"/>
                </a:cxn>
                <a:cxn ang="0">
                  <a:pos x="470" y="276"/>
                </a:cxn>
                <a:cxn ang="0">
                  <a:pos x="603" y="369"/>
                </a:cxn>
                <a:cxn ang="0">
                  <a:pos x="654" y="357"/>
                </a:cxn>
                <a:cxn ang="0">
                  <a:pos x="728" y="250"/>
                </a:cxn>
                <a:cxn ang="0">
                  <a:pos x="789" y="227"/>
                </a:cxn>
                <a:cxn ang="0">
                  <a:pos x="808" y="196"/>
                </a:cxn>
                <a:cxn ang="0">
                  <a:pos x="742" y="208"/>
                </a:cxn>
                <a:cxn ang="0">
                  <a:pos x="725" y="186"/>
                </a:cxn>
                <a:cxn ang="0">
                  <a:pos x="765" y="176"/>
                </a:cxn>
                <a:cxn ang="0">
                  <a:pos x="765" y="162"/>
                </a:cxn>
                <a:cxn ang="0">
                  <a:pos x="720" y="146"/>
                </a:cxn>
                <a:cxn ang="0">
                  <a:pos x="777" y="126"/>
                </a:cxn>
                <a:cxn ang="0">
                  <a:pos x="773" y="148"/>
                </a:cxn>
                <a:cxn ang="0">
                  <a:pos x="809" y="148"/>
                </a:cxn>
                <a:cxn ang="0">
                  <a:pos x="830" y="110"/>
                </a:cxn>
                <a:cxn ang="0">
                  <a:pos x="844" y="109"/>
                </a:cxn>
                <a:cxn ang="0">
                  <a:pos x="835" y="74"/>
                </a:cxn>
                <a:cxn ang="0">
                  <a:pos x="809" y="109"/>
                </a:cxn>
                <a:cxn ang="0">
                  <a:pos x="783" y="33"/>
                </a:cxn>
                <a:cxn ang="0">
                  <a:pos x="801" y="29"/>
                </a:cxn>
                <a:cxn ang="0">
                  <a:pos x="825" y="50"/>
                </a:cxn>
                <a:cxn ang="0">
                  <a:pos x="808" y="16"/>
                </a:cxn>
                <a:cxn ang="0">
                  <a:pos x="789" y="0"/>
                </a:cxn>
                <a:cxn ang="0">
                  <a:pos x="489" y="57"/>
                </a:cxn>
                <a:cxn ang="0">
                  <a:pos x="239" y="88"/>
                </a:cxn>
                <a:cxn ang="0">
                  <a:pos x="205" y="155"/>
                </a:cxn>
                <a:cxn ang="0">
                  <a:pos x="151" y="167"/>
                </a:cxn>
                <a:cxn ang="0">
                  <a:pos x="125" y="202"/>
                </a:cxn>
                <a:cxn ang="0">
                  <a:pos x="29" y="257"/>
                </a:cxn>
                <a:cxn ang="0">
                  <a:pos x="24" y="277"/>
                </a:cxn>
                <a:cxn ang="0">
                  <a:pos x="0" y="289"/>
                </a:cxn>
                <a:cxn ang="0">
                  <a:pos x="0" y="317"/>
                </a:cxn>
                <a:cxn ang="0">
                  <a:pos x="0" y="317"/>
                </a:cxn>
              </a:cxnLst>
              <a:rect l="0" t="0" r="r" b="b"/>
              <a:pathLst>
                <a:path w="844" h="369">
                  <a:moveTo>
                    <a:pt x="0" y="317"/>
                  </a:moveTo>
                  <a:lnTo>
                    <a:pt x="122" y="301"/>
                  </a:lnTo>
                  <a:lnTo>
                    <a:pt x="193" y="267"/>
                  </a:lnTo>
                  <a:lnTo>
                    <a:pt x="327" y="253"/>
                  </a:lnTo>
                  <a:lnTo>
                    <a:pt x="382" y="288"/>
                  </a:lnTo>
                  <a:lnTo>
                    <a:pt x="470" y="276"/>
                  </a:lnTo>
                  <a:lnTo>
                    <a:pt x="603" y="369"/>
                  </a:lnTo>
                  <a:lnTo>
                    <a:pt x="654" y="357"/>
                  </a:lnTo>
                  <a:lnTo>
                    <a:pt x="728" y="250"/>
                  </a:lnTo>
                  <a:lnTo>
                    <a:pt x="789" y="227"/>
                  </a:lnTo>
                  <a:lnTo>
                    <a:pt x="808" y="196"/>
                  </a:lnTo>
                  <a:lnTo>
                    <a:pt x="742" y="208"/>
                  </a:lnTo>
                  <a:lnTo>
                    <a:pt x="725" y="186"/>
                  </a:lnTo>
                  <a:lnTo>
                    <a:pt x="765" y="176"/>
                  </a:lnTo>
                  <a:lnTo>
                    <a:pt x="765" y="162"/>
                  </a:lnTo>
                  <a:lnTo>
                    <a:pt x="720" y="146"/>
                  </a:lnTo>
                  <a:lnTo>
                    <a:pt x="777" y="126"/>
                  </a:lnTo>
                  <a:lnTo>
                    <a:pt x="773" y="148"/>
                  </a:lnTo>
                  <a:lnTo>
                    <a:pt x="809" y="148"/>
                  </a:lnTo>
                  <a:lnTo>
                    <a:pt x="830" y="110"/>
                  </a:lnTo>
                  <a:lnTo>
                    <a:pt x="844" y="109"/>
                  </a:lnTo>
                  <a:lnTo>
                    <a:pt x="835" y="74"/>
                  </a:lnTo>
                  <a:lnTo>
                    <a:pt x="809" y="109"/>
                  </a:lnTo>
                  <a:lnTo>
                    <a:pt x="783" y="33"/>
                  </a:lnTo>
                  <a:lnTo>
                    <a:pt x="801" y="29"/>
                  </a:lnTo>
                  <a:lnTo>
                    <a:pt x="825" y="50"/>
                  </a:lnTo>
                  <a:lnTo>
                    <a:pt x="808" y="16"/>
                  </a:lnTo>
                  <a:lnTo>
                    <a:pt x="789" y="0"/>
                  </a:lnTo>
                  <a:lnTo>
                    <a:pt x="489" y="57"/>
                  </a:lnTo>
                  <a:lnTo>
                    <a:pt x="239" y="88"/>
                  </a:lnTo>
                  <a:lnTo>
                    <a:pt x="205" y="155"/>
                  </a:lnTo>
                  <a:lnTo>
                    <a:pt x="151" y="167"/>
                  </a:lnTo>
                  <a:lnTo>
                    <a:pt x="125" y="202"/>
                  </a:lnTo>
                  <a:lnTo>
                    <a:pt x="29" y="257"/>
                  </a:lnTo>
                  <a:lnTo>
                    <a:pt x="24" y="277"/>
                  </a:lnTo>
                  <a:lnTo>
                    <a:pt x="0" y="289"/>
                  </a:lnTo>
                  <a:lnTo>
                    <a:pt x="0" y="317"/>
                  </a:lnTo>
                  <a:lnTo>
                    <a:pt x="0" y="317"/>
                  </a:lnTo>
                  <a:close/>
                </a:path>
              </a:pathLst>
            </a:custGeom>
            <a:solidFill>
              <a:srgbClr val="800080"/>
            </a:solidFill>
            <a:ln w="9525">
              <a:noFill/>
              <a:round/>
              <a:headEnd/>
              <a:tailEnd/>
            </a:ln>
          </p:spPr>
          <p:txBody>
            <a:bodyPr>
              <a:prstTxWarp prst="textNoShape">
                <a:avLst/>
              </a:prstTxWarp>
            </a:bodyPr>
            <a:lstStyle/>
            <a:p>
              <a:endParaRPr lang="en-US"/>
            </a:p>
          </p:txBody>
        </p:sp>
        <p:sp>
          <p:nvSpPr>
            <p:cNvPr id="32881" name="Freeform 113"/>
            <p:cNvSpPr>
              <a:spLocks/>
            </p:cNvSpPr>
            <p:nvPr/>
          </p:nvSpPr>
          <p:spPr bwMode="auto">
            <a:xfrm>
              <a:off x="4522" y="2238"/>
              <a:ext cx="392" cy="292"/>
            </a:xfrm>
            <a:custGeom>
              <a:avLst/>
              <a:gdLst/>
              <a:ahLst/>
              <a:cxnLst>
                <a:cxn ang="0">
                  <a:pos x="22" y="48"/>
                </a:cxn>
                <a:cxn ang="0">
                  <a:pos x="93" y="14"/>
                </a:cxn>
                <a:cxn ang="0">
                  <a:pos x="227" y="0"/>
                </a:cxn>
                <a:cxn ang="0">
                  <a:pos x="282" y="35"/>
                </a:cxn>
                <a:cxn ang="0">
                  <a:pos x="370" y="23"/>
                </a:cxn>
                <a:cxn ang="0">
                  <a:pos x="503" y="116"/>
                </a:cxn>
                <a:cxn ang="0">
                  <a:pos x="444" y="186"/>
                </a:cxn>
                <a:cxn ang="0">
                  <a:pos x="447" y="217"/>
                </a:cxn>
                <a:cxn ang="0">
                  <a:pos x="348" y="308"/>
                </a:cxn>
                <a:cxn ang="0">
                  <a:pos x="330" y="312"/>
                </a:cxn>
                <a:cxn ang="0">
                  <a:pos x="323" y="339"/>
                </a:cxn>
                <a:cxn ang="0">
                  <a:pos x="301" y="324"/>
                </a:cxn>
                <a:cxn ang="0">
                  <a:pos x="320" y="350"/>
                </a:cxn>
                <a:cxn ang="0">
                  <a:pos x="301" y="374"/>
                </a:cxn>
                <a:cxn ang="0">
                  <a:pos x="284" y="370"/>
                </a:cxn>
                <a:cxn ang="0">
                  <a:pos x="215" y="264"/>
                </a:cxn>
                <a:cxn ang="0">
                  <a:pos x="65" y="129"/>
                </a:cxn>
                <a:cxn ang="0">
                  <a:pos x="0" y="88"/>
                </a:cxn>
                <a:cxn ang="0">
                  <a:pos x="22" y="48"/>
                </a:cxn>
                <a:cxn ang="0">
                  <a:pos x="22" y="48"/>
                </a:cxn>
              </a:cxnLst>
              <a:rect l="0" t="0" r="r" b="b"/>
              <a:pathLst>
                <a:path w="503" h="374">
                  <a:moveTo>
                    <a:pt x="22" y="48"/>
                  </a:moveTo>
                  <a:lnTo>
                    <a:pt x="93" y="14"/>
                  </a:lnTo>
                  <a:lnTo>
                    <a:pt x="227" y="0"/>
                  </a:lnTo>
                  <a:lnTo>
                    <a:pt x="282" y="35"/>
                  </a:lnTo>
                  <a:lnTo>
                    <a:pt x="370" y="23"/>
                  </a:lnTo>
                  <a:lnTo>
                    <a:pt x="503" y="116"/>
                  </a:lnTo>
                  <a:lnTo>
                    <a:pt x="444" y="186"/>
                  </a:lnTo>
                  <a:lnTo>
                    <a:pt x="447" y="217"/>
                  </a:lnTo>
                  <a:lnTo>
                    <a:pt x="348" y="308"/>
                  </a:lnTo>
                  <a:lnTo>
                    <a:pt x="330" y="312"/>
                  </a:lnTo>
                  <a:lnTo>
                    <a:pt x="323" y="339"/>
                  </a:lnTo>
                  <a:lnTo>
                    <a:pt x="301" y="324"/>
                  </a:lnTo>
                  <a:lnTo>
                    <a:pt x="320" y="350"/>
                  </a:lnTo>
                  <a:lnTo>
                    <a:pt x="301" y="374"/>
                  </a:lnTo>
                  <a:lnTo>
                    <a:pt x="284" y="370"/>
                  </a:lnTo>
                  <a:lnTo>
                    <a:pt x="215" y="264"/>
                  </a:lnTo>
                  <a:lnTo>
                    <a:pt x="65" y="129"/>
                  </a:lnTo>
                  <a:lnTo>
                    <a:pt x="0" y="88"/>
                  </a:lnTo>
                  <a:lnTo>
                    <a:pt x="22" y="48"/>
                  </a:lnTo>
                  <a:lnTo>
                    <a:pt x="22" y="48"/>
                  </a:lnTo>
                  <a:close/>
                </a:path>
              </a:pathLst>
            </a:custGeom>
            <a:solidFill>
              <a:srgbClr val="008000"/>
            </a:solidFill>
            <a:ln w="9525">
              <a:noFill/>
              <a:round/>
              <a:headEnd/>
              <a:tailEnd/>
            </a:ln>
          </p:spPr>
          <p:txBody>
            <a:bodyPr>
              <a:prstTxWarp prst="textNoShape">
                <a:avLst/>
              </a:prstTxWarp>
            </a:bodyPr>
            <a:lstStyle/>
            <a:p>
              <a:endParaRPr lang="en-US"/>
            </a:p>
          </p:txBody>
        </p:sp>
        <p:sp>
          <p:nvSpPr>
            <p:cNvPr id="32882" name="Freeform 114"/>
            <p:cNvSpPr>
              <a:spLocks/>
            </p:cNvSpPr>
            <p:nvPr/>
          </p:nvSpPr>
          <p:spPr bwMode="auto">
            <a:xfrm>
              <a:off x="5013" y="1729"/>
              <a:ext cx="82" cy="130"/>
            </a:xfrm>
            <a:custGeom>
              <a:avLst/>
              <a:gdLst/>
              <a:ahLst/>
              <a:cxnLst>
                <a:cxn ang="0">
                  <a:pos x="0" y="15"/>
                </a:cxn>
                <a:cxn ang="0">
                  <a:pos x="16" y="0"/>
                </a:cxn>
                <a:cxn ang="0">
                  <a:pos x="35" y="0"/>
                </a:cxn>
                <a:cxn ang="0">
                  <a:pos x="28" y="17"/>
                </a:cxn>
                <a:cxn ang="0">
                  <a:pos x="22" y="22"/>
                </a:cxn>
                <a:cxn ang="0">
                  <a:pos x="28" y="41"/>
                </a:cxn>
                <a:cxn ang="0">
                  <a:pos x="52" y="67"/>
                </a:cxn>
                <a:cxn ang="0">
                  <a:pos x="57" y="88"/>
                </a:cxn>
                <a:cxn ang="0">
                  <a:pos x="78" y="110"/>
                </a:cxn>
                <a:cxn ang="0">
                  <a:pos x="93" y="115"/>
                </a:cxn>
                <a:cxn ang="0">
                  <a:pos x="100" y="131"/>
                </a:cxn>
                <a:cxn ang="0">
                  <a:pos x="86" y="143"/>
                </a:cxn>
                <a:cxn ang="0">
                  <a:pos x="102" y="141"/>
                </a:cxn>
                <a:cxn ang="0">
                  <a:pos x="105" y="153"/>
                </a:cxn>
                <a:cxn ang="0">
                  <a:pos x="41" y="167"/>
                </a:cxn>
                <a:cxn ang="0">
                  <a:pos x="0" y="15"/>
                </a:cxn>
                <a:cxn ang="0">
                  <a:pos x="0" y="15"/>
                </a:cxn>
              </a:cxnLst>
              <a:rect l="0" t="0" r="r" b="b"/>
              <a:pathLst>
                <a:path w="105" h="167">
                  <a:moveTo>
                    <a:pt x="0" y="15"/>
                  </a:moveTo>
                  <a:lnTo>
                    <a:pt x="16" y="0"/>
                  </a:lnTo>
                  <a:lnTo>
                    <a:pt x="35" y="0"/>
                  </a:lnTo>
                  <a:lnTo>
                    <a:pt x="28" y="17"/>
                  </a:lnTo>
                  <a:lnTo>
                    <a:pt x="22" y="22"/>
                  </a:lnTo>
                  <a:lnTo>
                    <a:pt x="28" y="41"/>
                  </a:lnTo>
                  <a:lnTo>
                    <a:pt x="52" y="67"/>
                  </a:lnTo>
                  <a:lnTo>
                    <a:pt x="57" y="88"/>
                  </a:lnTo>
                  <a:lnTo>
                    <a:pt x="78" y="110"/>
                  </a:lnTo>
                  <a:lnTo>
                    <a:pt x="93" y="115"/>
                  </a:lnTo>
                  <a:lnTo>
                    <a:pt x="100" y="131"/>
                  </a:lnTo>
                  <a:lnTo>
                    <a:pt x="86" y="143"/>
                  </a:lnTo>
                  <a:lnTo>
                    <a:pt x="102" y="141"/>
                  </a:lnTo>
                  <a:lnTo>
                    <a:pt x="105" y="153"/>
                  </a:lnTo>
                  <a:lnTo>
                    <a:pt x="41" y="167"/>
                  </a:lnTo>
                  <a:lnTo>
                    <a:pt x="0" y="15"/>
                  </a:lnTo>
                  <a:lnTo>
                    <a:pt x="0" y="15"/>
                  </a:lnTo>
                  <a:close/>
                </a:path>
              </a:pathLst>
            </a:custGeom>
            <a:solidFill>
              <a:srgbClr val="008000"/>
            </a:solidFill>
            <a:ln w="9525">
              <a:noFill/>
              <a:round/>
              <a:headEnd/>
              <a:tailEnd/>
            </a:ln>
          </p:spPr>
          <p:txBody>
            <a:bodyPr>
              <a:prstTxWarp prst="textNoShape">
                <a:avLst/>
              </a:prstTxWarp>
            </a:bodyPr>
            <a:lstStyle/>
            <a:p>
              <a:endParaRPr lang="en-US"/>
            </a:p>
          </p:txBody>
        </p:sp>
        <p:sp>
          <p:nvSpPr>
            <p:cNvPr id="32883" name="Freeform 115"/>
            <p:cNvSpPr>
              <a:spLocks/>
            </p:cNvSpPr>
            <p:nvPr/>
          </p:nvSpPr>
          <p:spPr bwMode="auto">
            <a:xfrm>
              <a:off x="4634" y="1523"/>
              <a:ext cx="450" cy="281"/>
            </a:xfrm>
            <a:custGeom>
              <a:avLst/>
              <a:gdLst/>
              <a:ahLst/>
              <a:cxnLst>
                <a:cxn ang="0">
                  <a:pos x="45" y="360"/>
                </a:cxn>
                <a:cxn ang="0">
                  <a:pos x="142" y="345"/>
                </a:cxn>
                <a:cxn ang="0">
                  <a:pos x="486" y="279"/>
                </a:cxn>
                <a:cxn ang="0">
                  <a:pos x="502" y="264"/>
                </a:cxn>
                <a:cxn ang="0">
                  <a:pos x="521" y="264"/>
                </a:cxn>
                <a:cxn ang="0">
                  <a:pos x="543" y="248"/>
                </a:cxn>
                <a:cxn ang="0">
                  <a:pos x="576" y="207"/>
                </a:cxn>
                <a:cxn ang="0">
                  <a:pos x="519" y="162"/>
                </a:cxn>
                <a:cxn ang="0">
                  <a:pos x="517" y="121"/>
                </a:cxn>
                <a:cxn ang="0">
                  <a:pos x="543" y="62"/>
                </a:cxn>
                <a:cxn ang="0">
                  <a:pos x="505" y="43"/>
                </a:cxn>
                <a:cxn ang="0">
                  <a:pos x="464" y="0"/>
                </a:cxn>
                <a:cxn ang="0">
                  <a:pos x="81" y="71"/>
                </a:cxn>
                <a:cxn ang="0">
                  <a:pos x="62" y="43"/>
                </a:cxn>
                <a:cxn ang="0">
                  <a:pos x="0" y="88"/>
                </a:cxn>
                <a:cxn ang="0">
                  <a:pos x="45" y="360"/>
                </a:cxn>
                <a:cxn ang="0">
                  <a:pos x="45" y="360"/>
                </a:cxn>
              </a:cxnLst>
              <a:rect l="0" t="0" r="r" b="b"/>
              <a:pathLst>
                <a:path w="576" h="360">
                  <a:moveTo>
                    <a:pt x="45" y="360"/>
                  </a:moveTo>
                  <a:lnTo>
                    <a:pt x="142" y="345"/>
                  </a:lnTo>
                  <a:lnTo>
                    <a:pt x="486" y="279"/>
                  </a:lnTo>
                  <a:lnTo>
                    <a:pt x="502" y="264"/>
                  </a:lnTo>
                  <a:lnTo>
                    <a:pt x="521" y="264"/>
                  </a:lnTo>
                  <a:lnTo>
                    <a:pt x="543" y="248"/>
                  </a:lnTo>
                  <a:lnTo>
                    <a:pt x="576" y="207"/>
                  </a:lnTo>
                  <a:lnTo>
                    <a:pt x="519" y="162"/>
                  </a:lnTo>
                  <a:lnTo>
                    <a:pt x="517" y="121"/>
                  </a:lnTo>
                  <a:lnTo>
                    <a:pt x="543" y="62"/>
                  </a:lnTo>
                  <a:lnTo>
                    <a:pt x="505" y="43"/>
                  </a:lnTo>
                  <a:lnTo>
                    <a:pt x="464" y="0"/>
                  </a:lnTo>
                  <a:lnTo>
                    <a:pt x="81" y="71"/>
                  </a:lnTo>
                  <a:lnTo>
                    <a:pt x="62" y="43"/>
                  </a:lnTo>
                  <a:lnTo>
                    <a:pt x="0" y="88"/>
                  </a:lnTo>
                  <a:lnTo>
                    <a:pt x="45" y="360"/>
                  </a:lnTo>
                  <a:lnTo>
                    <a:pt x="45" y="360"/>
                  </a:lnTo>
                  <a:close/>
                </a:path>
              </a:pathLst>
            </a:custGeom>
            <a:solidFill>
              <a:srgbClr val="0033CC"/>
            </a:solidFill>
            <a:ln w="9525">
              <a:noFill/>
              <a:round/>
              <a:headEnd/>
              <a:tailEnd/>
            </a:ln>
          </p:spPr>
          <p:txBody>
            <a:bodyPr>
              <a:prstTxWarp prst="textNoShape">
                <a:avLst/>
              </a:prstTxWarp>
            </a:bodyPr>
            <a:lstStyle/>
            <a:p>
              <a:endParaRPr lang="en-US"/>
            </a:p>
          </p:txBody>
        </p:sp>
        <p:sp>
          <p:nvSpPr>
            <p:cNvPr id="32884" name="Freeform 116"/>
            <p:cNvSpPr>
              <a:spLocks/>
            </p:cNvSpPr>
            <p:nvPr/>
          </p:nvSpPr>
          <p:spPr bwMode="auto">
            <a:xfrm>
              <a:off x="5035" y="1571"/>
              <a:ext cx="97" cy="230"/>
            </a:xfrm>
            <a:custGeom>
              <a:avLst/>
              <a:gdLst/>
              <a:ahLst/>
              <a:cxnLst>
                <a:cxn ang="0">
                  <a:pos x="7" y="202"/>
                </a:cxn>
                <a:cxn ang="0">
                  <a:pos x="29" y="186"/>
                </a:cxn>
                <a:cxn ang="0">
                  <a:pos x="62" y="145"/>
                </a:cxn>
                <a:cxn ang="0">
                  <a:pos x="5" y="100"/>
                </a:cxn>
                <a:cxn ang="0">
                  <a:pos x="3" y="59"/>
                </a:cxn>
                <a:cxn ang="0">
                  <a:pos x="29" y="0"/>
                </a:cxn>
                <a:cxn ang="0">
                  <a:pos x="113" y="30"/>
                </a:cxn>
                <a:cxn ang="0">
                  <a:pos x="115" y="40"/>
                </a:cxn>
                <a:cxn ang="0">
                  <a:pos x="105" y="73"/>
                </a:cxn>
                <a:cxn ang="0">
                  <a:pos x="96" y="79"/>
                </a:cxn>
                <a:cxn ang="0">
                  <a:pos x="94" y="97"/>
                </a:cxn>
                <a:cxn ang="0">
                  <a:pos x="103" y="102"/>
                </a:cxn>
                <a:cxn ang="0">
                  <a:pos x="124" y="97"/>
                </a:cxn>
                <a:cxn ang="0">
                  <a:pos x="124" y="147"/>
                </a:cxn>
                <a:cxn ang="0">
                  <a:pos x="124" y="178"/>
                </a:cxn>
                <a:cxn ang="0">
                  <a:pos x="124" y="195"/>
                </a:cxn>
                <a:cxn ang="0">
                  <a:pos x="117" y="210"/>
                </a:cxn>
                <a:cxn ang="0">
                  <a:pos x="108" y="212"/>
                </a:cxn>
                <a:cxn ang="0">
                  <a:pos x="112" y="226"/>
                </a:cxn>
                <a:cxn ang="0">
                  <a:pos x="81" y="295"/>
                </a:cxn>
                <a:cxn ang="0">
                  <a:pos x="74" y="295"/>
                </a:cxn>
                <a:cxn ang="0">
                  <a:pos x="70" y="269"/>
                </a:cxn>
                <a:cxn ang="0">
                  <a:pos x="50" y="269"/>
                </a:cxn>
                <a:cxn ang="0">
                  <a:pos x="7" y="241"/>
                </a:cxn>
                <a:cxn ang="0">
                  <a:pos x="0" y="219"/>
                </a:cxn>
                <a:cxn ang="0">
                  <a:pos x="7" y="202"/>
                </a:cxn>
                <a:cxn ang="0">
                  <a:pos x="7" y="202"/>
                </a:cxn>
              </a:cxnLst>
              <a:rect l="0" t="0" r="r" b="b"/>
              <a:pathLst>
                <a:path w="124" h="295">
                  <a:moveTo>
                    <a:pt x="7" y="202"/>
                  </a:moveTo>
                  <a:lnTo>
                    <a:pt x="29" y="186"/>
                  </a:lnTo>
                  <a:lnTo>
                    <a:pt x="62" y="145"/>
                  </a:lnTo>
                  <a:lnTo>
                    <a:pt x="5" y="100"/>
                  </a:lnTo>
                  <a:lnTo>
                    <a:pt x="3" y="59"/>
                  </a:lnTo>
                  <a:lnTo>
                    <a:pt x="29" y="0"/>
                  </a:lnTo>
                  <a:lnTo>
                    <a:pt x="113" y="30"/>
                  </a:lnTo>
                  <a:lnTo>
                    <a:pt x="115" y="40"/>
                  </a:lnTo>
                  <a:lnTo>
                    <a:pt x="105" y="73"/>
                  </a:lnTo>
                  <a:lnTo>
                    <a:pt x="96" y="79"/>
                  </a:lnTo>
                  <a:lnTo>
                    <a:pt x="94" y="97"/>
                  </a:lnTo>
                  <a:lnTo>
                    <a:pt x="103" y="102"/>
                  </a:lnTo>
                  <a:lnTo>
                    <a:pt x="124" y="97"/>
                  </a:lnTo>
                  <a:lnTo>
                    <a:pt x="124" y="147"/>
                  </a:lnTo>
                  <a:lnTo>
                    <a:pt x="124" y="178"/>
                  </a:lnTo>
                  <a:lnTo>
                    <a:pt x="124" y="195"/>
                  </a:lnTo>
                  <a:lnTo>
                    <a:pt x="117" y="210"/>
                  </a:lnTo>
                  <a:lnTo>
                    <a:pt x="108" y="212"/>
                  </a:lnTo>
                  <a:lnTo>
                    <a:pt x="112" y="226"/>
                  </a:lnTo>
                  <a:lnTo>
                    <a:pt x="81" y="295"/>
                  </a:lnTo>
                  <a:lnTo>
                    <a:pt x="74" y="295"/>
                  </a:lnTo>
                  <a:lnTo>
                    <a:pt x="70" y="269"/>
                  </a:lnTo>
                  <a:lnTo>
                    <a:pt x="50" y="269"/>
                  </a:lnTo>
                  <a:lnTo>
                    <a:pt x="7" y="241"/>
                  </a:lnTo>
                  <a:lnTo>
                    <a:pt x="0" y="219"/>
                  </a:lnTo>
                  <a:lnTo>
                    <a:pt x="7" y="202"/>
                  </a:lnTo>
                  <a:lnTo>
                    <a:pt x="7" y="202"/>
                  </a:lnTo>
                  <a:close/>
                </a:path>
              </a:pathLst>
            </a:custGeom>
            <a:solidFill>
              <a:srgbClr val="008000"/>
            </a:solidFill>
            <a:ln w="9525">
              <a:noFill/>
              <a:round/>
              <a:headEnd/>
              <a:tailEnd/>
            </a:ln>
          </p:spPr>
          <p:txBody>
            <a:bodyPr>
              <a:prstTxWarp prst="textNoShape">
                <a:avLst/>
              </a:prstTxWarp>
            </a:bodyPr>
            <a:lstStyle/>
            <a:p>
              <a:endParaRPr lang="en-US"/>
            </a:p>
          </p:txBody>
        </p:sp>
        <p:sp>
          <p:nvSpPr>
            <p:cNvPr id="32885" name="Freeform 117"/>
            <p:cNvSpPr>
              <a:spLocks/>
            </p:cNvSpPr>
            <p:nvPr/>
          </p:nvSpPr>
          <p:spPr bwMode="auto">
            <a:xfrm>
              <a:off x="4682" y="1213"/>
              <a:ext cx="459" cy="399"/>
            </a:xfrm>
            <a:custGeom>
              <a:avLst/>
              <a:gdLst/>
              <a:ahLst/>
              <a:cxnLst>
                <a:cxn ang="0">
                  <a:pos x="19" y="469"/>
                </a:cxn>
                <a:cxn ang="0">
                  <a:pos x="402" y="398"/>
                </a:cxn>
                <a:cxn ang="0">
                  <a:pos x="443" y="441"/>
                </a:cxn>
                <a:cxn ang="0">
                  <a:pos x="481" y="460"/>
                </a:cxn>
                <a:cxn ang="0">
                  <a:pos x="565" y="490"/>
                </a:cxn>
                <a:cxn ang="0">
                  <a:pos x="572" y="512"/>
                </a:cxn>
                <a:cxn ang="0">
                  <a:pos x="586" y="481"/>
                </a:cxn>
                <a:cxn ang="0">
                  <a:pos x="588" y="438"/>
                </a:cxn>
                <a:cxn ang="0">
                  <a:pos x="572" y="355"/>
                </a:cxn>
                <a:cxn ang="0">
                  <a:pos x="572" y="269"/>
                </a:cxn>
                <a:cxn ang="0">
                  <a:pos x="531" y="143"/>
                </a:cxn>
                <a:cxn ang="0">
                  <a:pos x="524" y="88"/>
                </a:cxn>
                <a:cxn ang="0">
                  <a:pos x="498" y="0"/>
                </a:cxn>
                <a:cxn ang="0">
                  <a:pos x="374" y="30"/>
                </a:cxn>
                <a:cxn ang="0">
                  <a:pos x="305" y="102"/>
                </a:cxn>
                <a:cxn ang="0">
                  <a:pos x="302" y="121"/>
                </a:cxn>
                <a:cxn ang="0">
                  <a:pos x="262" y="164"/>
                </a:cxn>
                <a:cxn ang="0">
                  <a:pos x="272" y="180"/>
                </a:cxn>
                <a:cxn ang="0">
                  <a:pos x="281" y="192"/>
                </a:cxn>
                <a:cxn ang="0">
                  <a:pos x="274" y="195"/>
                </a:cxn>
                <a:cxn ang="0">
                  <a:pos x="286" y="212"/>
                </a:cxn>
                <a:cxn ang="0">
                  <a:pos x="288" y="228"/>
                </a:cxn>
                <a:cxn ang="0">
                  <a:pos x="250" y="264"/>
                </a:cxn>
                <a:cxn ang="0">
                  <a:pos x="193" y="279"/>
                </a:cxn>
                <a:cxn ang="0">
                  <a:pos x="179" y="290"/>
                </a:cxn>
                <a:cxn ang="0">
                  <a:pos x="159" y="281"/>
                </a:cxn>
                <a:cxn ang="0">
                  <a:pos x="95" y="288"/>
                </a:cxn>
                <a:cxn ang="0">
                  <a:pos x="49" y="307"/>
                </a:cxn>
                <a:cxn ang="0">
                  <a:pos x="49" y="331"/>
                </a:cxn>
                <a:cxn ang="0">
                  <a:pos x="57" y="347"/>
                </a:cxn>
                <a:cxn ang="0">
                  <a:pos x="64" y="347"/>
                </a:cxn>
                <a:cxn ang="0">
                  <a:pos x="71" y="366"/>
                </a:cxn>
                <a:cxn ang="0">
                  <a:pos x="59" y="376"/>
                </a:cxn>
                <a:cxn ang="0">
                  <a:pos x="54" y="393"/>
                </a:cxn>
                <a:cxn ang="0">
                  <a:pos x="0" y="441"/>
                </a:cxn>
                <a:cxn ang="0">
                  <a:pos x="19" y="469"/>
                </a:cxn>
                <a:cxn ang="0">
                  <a:pos x="19" y="469"/>
                </a:cxn>
              </a:cxnLst>
              <a:rect l="0" t="0" r="r" b="b"/>
              <a:pathLst>
                <a:path w="588" h="512">
                  <a:moveTo>
                    <a:pt x="19" y="469"/>
                  </a:moveTo>
                  <a:lnTo>
                    <a:pt x="402" y="398"/>
                  </a:lnTo>
                  <a:lnTo>
                    <a:pt x="443" y="441"/>
                  </a:lnTo>
                  <a:lnTo>
                    <a:pt x="481" y="460"/>
                  </a:lnTo>
                  <a:lnTo>
                    <a:pt x="565" y="490"/>
                  </a:lnTo>
                  <a:lnTo>
                    <a:pt x="572" y="512"/>
                  </a:lnTo>
                  <a:lnTo>
                    <a:pt x="586" y="481"/>
                  </a:lnTo>
                  <a:lnTo>
                    <a:pt x="588" y="438"/>
                  </a:lnTo>
                  <a:lnTo>
                    <a:pt x="572" y="355"/>
                  </a:lnTo>
                  <a:lnTo>
                    <a:pt x="572" y="269"/>
                  </a:lnTo>
                  <a:lnTo>
                    <a:pt x="531" y="143"/>
                  </a:lnTo>
                  <a:lnTo>
                    <a:pt x="524" y="88"/>
                  </a:lnTo>
                  <a:lnTo>
                    <a:pt x="498" y="0"/>
                  </a:lnTo>
                  <a:lnTo>
                    <a:pt x="374" y="30"/>
                  </a:lnTo>
                  <a:lnTo>
                    <a:pt x="305" y="102"/>
                  </a:lnTo>
                  <a:lnTo>
                    <a:pt x="302" y="121"/>
                  </a:lnTo>
                  <a:lnTo>
                    <a:pt x="262" y="164"/>
                  </a:lnTo>
                  <a:lnTo>
                    <a:pt x="272" y="180"/>
                  </a:lnTo>
                  <a:lnTo>
                    <a:pt x="281" y="192"/>
                  </a:lnTo>
                  <a:lnTo>
                    <a:pt x="274" y="195"/>
                  </a:lnTo>
                  <a:lnTo>
                    <a:pt x="286" y="212"/>
                  </a:lnTo>
                  <a:lnTo>
                    <a:pt x="288" y="228"/>
                  </a:lnTo>
                  <a:lnTo>
                    <a:pt x="250" y="264"/>
                  </a:lnTo>
                  <a:lnTo>
                    <a:pt x="193" y="279"/>
                  </a:lnTo>
                  <a:lnTo>
                    <a:pt x="179" y="290"/>
                  </a:lnTo>
                  <a:lnTo>
                    <a:pt x="159" y="281"/>
                  </a:lnTo>
                  <a:lnTo>
                    <a:pt x="95" y="288"/>
                  </a:lnTo>
                  <a:lnTo>
                    <a:pt x="49" y="307"/>
                  </a:lnTo>
                  <a:lnTo>
                    <a:pt x="49" y="331"/>
                  </a:lnTo>
                  <a:lnTo>
                    <a:pt x="57" y="347"/>
                  </a:lnTo>
                  <a:lnTo>
                    <a:pt x="64" y="347"/>
                  </a:lnTo>
                  <a:lnTo>
                    <a:pt x="71" y="366"/>
                  </a:lnTo>
                  <a:lnTo>
                    <a:pt x="59" y="376"/>
                  </a:lnTo>
                  <a:lnTo>
                    <a:pt x="54" y="393"/>
                  </a:lnTo>
                  <a:lnTo>
                    <a:pt x="0" y="441"/>
                  </a:lnTo>
                  <a:lnTo>
                    <a:pt x="19" y="469"/>
                  </a:lnTo>
                  <a:lnTo>
                    <a:pt x="19" y="469"/>
                  </a:lnTo>
                  <a:close/>
                </a:path>
              </a:pathLst>
            </a:custGeom>
            <a:solidFill>
              <a:srgbClr val="008000"/>
            </a:solidFill>
            <a:ln w="9525">
              <a:noFill/>
              <a:round/>
              <a:headEnd/>
              <a:tailEnd/>
            </a:ln>
          </p:spPr>
          <p:txBody>
            <a:bodyPr>
              <a:prstTxWarp prst="textNoShape">
                <a:avLst/>
              </a:prstTxWarp>
            </a:bodyPr>
            <a:lstStyle/>
            <a:p>
              <a:endParaRPr lang="en-US"/>
            </a:p>
          </p:txBody>
        </p:sp>
        <p:sp>
          <p:nvSpPr>
            <p:cNvPr id="32886" name="Freeform 118"/>
            <p:cNvSpPr>
              <a:spLocks/>
            </p:cNvSpPr>
            <p:nvPr/>
          </p:nvSpPr>
          <p:spPr bwMode="auto">
            <a:xfrm>
              <a:off x="5108" y="1628"/>
              <a:ext cx="13" cy="19"/>
            </a:xfrm>
            <a:custGeom>
              <a:avLst/>
              <a:gdLst/>
              <a:ahLst/>
              <a:cxnLst>
                <a:cxn ang="0">
                  <a:pos x="0" y="24"/>
                </a:cxn>
                <a:cxn ang="0">
                  <a:pos x="2" y="6"/>
                </a:cxn>
                <a:cxn ang="0">
                  <a:pos x="11" y="0"/>
                </a:cxn>
                <a:cxn ang="0">
                  <a:pos x="16" y="5"/>
                </a:cxn>
                <a:cxn ang="0">
                  <a:pos x="0" y="24"/>
                </a:cxn>
                <a:cxn ang="0">
                  <a:pos x="0" y="24"/>
                </a:cxn>
                <a:cxn ang="0">
                  <a:pos x="0" y="24"/>
                </a:cxn>
              </a:cxnLst>
              <a:rect l="0" t="0" r="r" b="b"/>
              <a:pathLst>
                <a:path w="16" h="24">
                  <a:moveTo>
                    <a:pt x="0" y="24"/>
                  </a:moveTo>
                  <a:lnTo>
                    <a:pt x="2" y="6"/>
                  </a:lnTo>
                  <a:lnTo>
                    <a:pt x="11" y="0"/>
                  </a:lnTo>
                  <a:lnTo>
                    <a:pt x="16" y="5"/>
                  </a:lnTo>
                  <a:lnTo>
                    <a:pt x="0" y="24"/>
                  </a:lnTo>
                  <a:lnTo>
                    <a:pt x="0" y="24"/>
                  </a:lnTo>
                  <a:lnTo>
                    <a:pt x="0" y="24"/>
                  </a:lnTo>
                  <a:close/>
                </a:path>
              </a:pathLst>
            </a:custGeom>
            <a:solidFill>
              <a:srgbClr val="A9EBD9"/>
            </a:solidFill>
            <a:ln w="9525">
              <a:noFill/>
              <a:round/>
              <a:headEnd/>
              <a:tailEnd/>
            </a:ln>
          </p:spPr>
          <p:txBody>
            <a:bodyPr>
              <a:prstTxWarp prst="textNoShape">
                <a:avLst/>
              </a:prstTxWarp>
            </a:bodyPr>
            <a:lstStyle/>
            <a:p>
              <a:endParaRPr lang="en-US"/>
            </a:p>
          </p:txBody>
        </p:sp>
        <p:sp>
          <p:nvSpPr>
            <p:cNvPr id="32887" name="Freeform 119"/>
            <p:cNvSpPr>
              <a:spLocks/>
            </p:cNvSpPr>
            <p:nvPr/>
          </p:nvSpPr>
          <p:spPr bwMode="auto">
            <a:xfrm>
              <a:off x="5123" y="1553"/>
              <a:ext cx="141" cy="82"/>
            </a:xfrm>
            <a:custGeom>
              <a:avLst/>
              <a:gdLst/>
              <a:ahLst/>
              <a:cxnLst>
                <a:cxn ang="0">
                  <a:pos x="13" y="105"/>
                </a:cxn>
                <a:cxn ang="0">
                  <a:pos x="77" y="69"/>
                </a:cxn>
                <a:cxn ang="0">
                  <a:pos x="122" y="48"/>
                </a:cxn>
                <a:cxn ang="0">
                  <a:pos x="75" y="81"/>
                </a:cxn>
                <a:cxn ang="0">
                  <a:pos x="79" y="83"/>
                </a:cxn>
                <a:cxn ang="0">
                  <a:pos x="148" y="36"/>
                </a:cxn>
                <a:cxn ang="0">
                  <a:pos x="182" y="5"/>
                </a:cxn>
                <a:cxn ang="0">
                  <a:pos x="179" y="0"/>
                </a:cxn>
                <a:cxn ang="0">
                  <a:pos x="148" y="17"/>
                </a:cxn>
                <a:cxn ang="0">
                  <a:pos x="144" y="16"/>
                </a:cxn>
                <a:cxn ang="0">
                  <a:pos x="129" y="36"/>
                </a:cxn>
                <a:cxn ang="0">
                  <a:pos x="120" y="36"/>
                </a:cxn>
                <a:cxn ang="0">
                  <a:pos x="143" y="0"/>
                </a:cxn>
                <a:cxn ang="0">
                  <a:pos x="118" y="28"/>
                </a:cxn>
                <a:cxn ang="0">
                  <a:pos x="36" y="55"/>
                </a:cxn>
                <a:cxn ang="0">
                  <a:pos x="20" y="76"/>
                </a:cxn>
                <a:cxn ang="0">
                  <a:pos x="8" y="79"/>
                </a:cxn>
                <a:cxn ang="0">
                  <a:pos x="0" y="95"/>
                </a:cxn>
                <a:cxn ang="0">
                  <a:pos x="13" y="105"/>
                </a:cxn>
                <a:cxn ang="0">
                  <a:pos x="13" y="105"/>
                </a:cxn>
              </a:cxnLst>
              <a:rect l="0" t="0" r="r" b="b"/>
              <a:pathLst>
                <a:path w="182" h="105">
                  <a:moveTo>
                    <a:pt x="13" y="105"/>
                  </a:moveTo>
                  <a:lnTo>
                    <a:pt x="77" y="69"/>
                  </a:lnTo>
                  <a:lnTo>
                    <a:pt x="122" y="48"/>
                  </a:lnTo>
                  <a:lnTo>
                    <a:pt x="75" y="81"/>
                  </a:lnTo>
                  <a:lnTo>
                    <a:pt x="79" y="83"/>
                  </a:lnTo>
                  <a:lnTo>
                    <a:pt x="148" y="36"/>
                  </a:lnTo>
                  <a:lnTo>
                    <a:pt x="182" y="5"/>
                  </a:lnTo>
                  <a:lnTo>
                    <a:pt x="179" y="0"/>
                  </a:lnTo>
                  <a:lnTo>
                    <a:pt x="148" y="17"/>
                  </a:lnTo>
                  <a:lnTo>
                    <a:pt x="144" y="16"/>
                  </a:lnTo>
                  <a:lnTo>
                    <a:pt x="129" y="36"/>
                  </a:lnTo>
                  <a:lnTo>
                    <a:pt x="120" y="36"/>
                  </a:lnTo>
                  <a:lnTo>
                    <a:pt x="143" y="0"/>
                  </a:lnTo>
                  <a:lnTo>
                    <a:pt x="118" y="28"/>
                  </a:lnTo>
                  <a:lnTo>
                    <a:pt x="36" y="55"/>
                  </a:lnTo>
                  <a:lnTo>
                    <a:pt x="20" y="76"/>
                  </a:lnTo>
                  <a:lnTo>
                    <a:pt x="8" y="79"/>
                  </a:lnTo>
                  <a:lnTo>
                    <a:pt x="0" y="95"/>
                  </a:lnTo>
                  <a:lnTo>
                    <a:pt x="13" y="105"/>
                  </a:lnTo>
                  <a:lnTo>
                    <a:pt x="13" y="105"/>
                  </a:lnTo>
                  <a:close/>
                </a:path>
              </a:pathLst>
            </a:custGeom>
            <a:solidFill>
              <a:srgbClr val="008000"/>
            </a:solidFill>
            <a:ln w="9525">
              <a:noFill/>
              <a:round/>
              <a:headEnd/>
              <a:tailEnd/>
            </a:ln>
          </p:spPr>
          <p:txBody>
            <a:bodyPr>
              <a:prstTxWarp prst="textNoShape">
                <a:avLst/>
              </a:prstTxWarp>
            </a:bodyPr>
            <a:lstStyle/>
            <a:p>
              <a:endParaRPr lang="en-US"/>
            </a:p>
          </p:txBody>
        </p:sp>
        <p:sp>
          <p:nvSpPr>
            <p:cNvPr id="32888" name="Freeform 120"/>
            <p:cNvSpPr>
              <a:spLocks/>
            </p:cNvSpPr>
            <p:nvPr/>
          </p:nvSpPr>
          <p:spPr bwMode="auto">
            <a:xfrm>
              <a:off x="5128" y="1463"/>
              <a:ext cx="134" cy="124"/>
            </a:xfrm>
            <a:custGeom>
              <a:avLst/>
              <a:gdLst/>
              <a:ahLst/>
              <a:cxnLst>
                <a:cxn ang="0">
                  <a:pos x="16" y="115"/>
                </a:cxn>
                <a:cxn ang="0">
                  <a:pos x="14" y="158"/>
                </a:cxn>
                <a:cxn ang="0">
                  <a:pos x="28" y="155"/>
                </a:cxn>
                <a:cxn ang="0">
                  <a:pos x="61" y="130"/>
                </a:cxn>
                <a:cxn ang="0">
                  <a:pos x="71" y="110"/>
                </a:cxn>
                <a:cxn ang="0">
                  <a:pos x="78" y="115"/>
                </a:cxn>
                <a:cxn ang="0">
                  <a:pos x="123" y="103"/>
                </a:cxn>
                <a:cxn ang="0">
                  <a:pos x="124" y="94"/>
                </a:cxn>
                <a:cxn ang="0">
                  <a:pos x="131" y="98"/>
                </a:cxn>
                <a:cxn ang="0">
                  <a:pos x="140" y="91"/>
                </a:cxn>
                <a:cxn ang="0">
                  <a:pos x="154" y="89"/>
                </a:cxn>
                <a:cxn ang="0">
                  <a:pos x="171" y="80"/>
                </a:cxn>
                <a:cxn ang="0">
                  <a:pos x="154" y="0"/>
                </a:cxn>
                <a:cxn ang="0">
                  <a:pos x="0" y="32"/>
                </a:cxn>
                <a:cxn ang="0">
                  <a:pos x="16" y="115"/>
                </a:cxn>
                <a:cxn ang="0">
                  <a:pos x="16" y="115"/>
                </a:cxn>
              </a:cxnLst>
              <a:rect l="0" t="0" r="r" b="b"/>
              <a:pathLst>
                <a:path w="171" h="158">
                  <a:moveTo>
                    <a:pt x="16" y="115"/>
                  </a:moveTo>
                  <a:lnTo>
                    <a:pt x="14" y="158"/>
                  </a:lnTo>
                  <a:lnTo>
                    <a:pt x="28" y="155"/>
                  </a:lnTo>
                  <a:lnTo>
                    <a:pt x="61" y="130"/>
                  </a:lnTo>
                  <a:lnTo>
                    <a:pt x="71" y="110"/>
                  </a:lnTo>
                  <a:lnTo>
                    <a:pt x="78" y="115"/>
                  </a:lnTo>
                  <a:lnTo>
                    <a:pt x="123" y="103"/>
                  </a:lnTo>
                  <a:lnTo>
                    <a:pt x="124" y="94"/>
                  </a:lnTo>
                  <a:lnTo>
                    <a:pt x="131" y="98"/>
                  </a:lnTo>
                  <a:lnTo>
                    <a:pt x="140" y="91"/>
                  </a:lnTo>
                  <a:lnTo>
                    <a:pt x="154" y="89"/>
                  </a:lnTo>
                  <a:lnTo>
                    <a:pt x="171" y="80"/>
                  </a:lnTo>
                  <a:lnTo>
                    <a:pt x="154" y="0"/>
                  </a:lnTo>
                  <a:lnTo>
                    <a:pt x="0" y="32"/>
                  </a:lnTo>
                  <a:lnTo>
                    <a:pt x="16" y="115"/>
                  </a:lnTo>
                  <a:lnTo>
                    <a:pt x="16" y="115"/>
                  </a:lnTo>
                  <a:close/>
                </a:path>
              </a:pathLst>
            </a:custGeom>
            <a:solidFill>
              <a:srgbClr val="008000"/>
            </a:solidFill>
            <a:ln w="9525">
              <a:noFill/>
              <a:round/>
              <a:headEnd/>
              <a:tailEnd/>
            </a:ln>
          </p:spPr>
          <p:txBody>
            <a:bodyPr>
              <a:prstTxWarp prst="textNoShape">
                <a:avLst/>
              </a:prstTxWarp>
            </a:bodyPr>
            <a:lstStyle/>
            <a:p>
              <a:endParaRPr lang="en-US"/>
            </a:p>
          </p:txBody>
        </p:sp>
        <p:sp>
          <p:nvSpPr>
            <p:cNvPr id="32889" name="Freeform 121"/>
            <p:cNvSpPr>
              <a:spLocks/>
            </p:cNvSpPr>
            <p:nvPr/>
          </p:nvSpPr>
          <p:spPr bwMode="auto">
            <a:xfrm>
              <a:off x="5249" y="1457"/>
              <a:ext cx="60" cy="70"/>
            </a:xfrm>
            <a:custGeom>
              <a:avLst/>
              <a:gdLst/>
              <a:ahLst/>
              <a:cxnLst>
                <a:cxn ang="0">
                  <a:pos x="17" y="89"/>
                </a:cxn>
                <a:cxn ang="0">
                  <a:pos x="50" y="77"/>
                </a:cxn>
                <a:cxn ang="0">
                  <a:pos x="50" y="41"/>
                </a:cxn>
                <a:cxn ang="0">
                  <a:pos x="58" y="50"/>
                </a:cxn>
                <a:cxn ang="0">
                  <a:pos x="60" y="67"/>
                </a:cxn>
                <a:cxn ang="0">
                  <a:pos x="67" y="67"/>
                </a:cxn>
                <a:cxn ang="0">
                  <a:pos x="77" y="50"/>
                </a:cxn>
                <a:cxn ang="0">
                  <a:pos x="67" y="31"/>
                </a:cxn>
                <a:cxn ang="0">
                  <a:pos x="50" y="27"/>
                </a:cxn>
                <a:cxn ang="0">
                  <a:pos x="37" y="3"/>
                </a:cxn>
                <a:cxn ang="0">
                  <a:pos x="27" y="0"/>
                </a:cxn>
                <a:cxn ang="0">
                  <a:pos x="0" y="9"/>
                </a:cxn>
                <a:cxn ang="0">
                  <a:pos x="17" y="89"/>
                </a:cxn>
                <a:cxn ang="0">
                  <a:pos x="17" y="89"/>
                </a:cxn>
              </a:cxnLst>
              <a:rect l="0" t="0" r="r" b="b"/>
              <a:pathLst>
                <a:path w="77" h="89">
                  <a:moveTo>
                    <a:pt x="17" y="89"/>
                  </a:moveTo>
                  <a:lnTo>
                    <a:pt x="50" y="77"/>
                  </a:lnTo>
                  <a:lnTo>
                    <a:pt x="50" y="41"/>
                  </a:lnTo>
                  <a:lnTo>
                    <a:pt x="58" y="50"/>
                  </a:lnTo>
                  <a:lnTo>
                    <a:pt x="60" y="67"/>
                  </a:lnTo>
                  <a:lnTo>
                    <a:pt x="67" y="67"/>
                  </a:lnTo>
                  <a:lnTo>
                    <a:pt x="77" y="50"/>
                  </a:lnTo>
                  <a:lnTo>
                    <a:pt x="67" y="31"/>
                  </a:lnTo>
                  <a:lnTo>
                    <a:pt x="50" y="27"/>
                  </a:lnTo>
                  <a:lnTo>
                    <a:pt x="37" y="3"/>
                  </a:lnTo>
                  <a:lnTo>
                    <a:pt x="27" y="0"/>
                  </a:lnTo>
                  <a:lnTo>
                    <a:pt x="0" y="9"/>
                  </a:lnTo>
                  <a:lnTo>
                    <a:pt x="17" y="89"/>
                  </a:lnTo>
                  <a:lnTo>
                    <a:pt x="17" y="89"/>
                  </a:lnTo>
                  <a:close/>
                </a:path>
              </a:pathLst>
            </a:custGeom>
            <a:solidFill>
              <a:srgbClr val="800080"/>
            </a:solidFill>
            <a:ln w="9525">
              <a:noFill/>
              <a:round/>
              <a:headEnd/>
              <a:tailEnd/>
            </a:ln>
          </p:spPr>
          <p:txBody>
            <a:bodyPr>
              <a:prstTxWarp prst="textNoShape">
                <a:avLst/>
              </a:prstTxWarp>
            </a:bodyPr>
            <a:lstStyle/>
            <a:p>
              <a:endParaRPr lang="en-US"/>
            </a:p>
          </p:txBody>
        </p:sp>
        <p:sp>
          <p:nvSpPr>
            <p:cNvPr id="32890" name="Freeform 122"/>
            <p:cNvSpPr>
              <a:spLocks/>
            </p:cNvSpPr>
            <p:nvPr/>
          </p:nvSpPr>
          <p:spPr bwMode="auto">
            <a:xfrm>
              <a:off x="5128" y="1370"/>
              <a:ext cx="259" cy="128"/>
            </a:xfrm>
            <a:custGeom>
              <a:avLst/>
              <a:gdLst/>
              <a:ahLst/>
              <a:cxnLst>
                <a:cxn ang="0">
                  <a:pos x="0" y="153"/>
                </a:cxn>
                <a:cxn ang="0">
                  <a:pos x="154" y="121"/>
                </a:cxn>
                <a:cxn ang="0">
                  <a:pos x="181" y="112"/>
                </a:cxn>
                <a:cxn ang="0">
                  <a:pos x="191" y="115"/>
                </a:cxn>
                <a:cxn ang="0">
                  <a:pos x="204" y="139"/>
                </a:cxn>
                <a:cxn ang="0">
                  <a:pos x="221" y="143"/>
                </a:cxn>
                <a:cxn ang="0">
                  <a:pos x="231" y="162"/>
                </a:cxn>
                <a:cxn ang="0">
                  <a:pos x="241" y="164"/>
                </a:cxn>
                <a:cxn ang="0">
                  <a:pos x="253" y="145"/>
                </a:cxn>
                <a:cxn ang="0">
                  <a:pos x="259" y="129"/>
                </a:cxn>
                <a:cxn ang="0">
                  <a:pos x="271" y="150"/>
                </a:cxn>
                <a:cxn ang="0">
                  <a:pos x="331" y="131"/>
                </a:cxn>
                <a:cxn ang="0">
                  <a:pos x="328" y="108"/>
                </a:cxn>
                <a:cxn ang="0">
                  <a:pos x="310" y="79"/>
                </a:cxn>
                <a:cxn ang="0">
                  <a:pos x="302" y="76"/>
                </a:cxn>
                <a:cxn ang="0">
                  <a:pos x="291" y="77"/>
                </a:cxn>
                <a:cxn ang="0">
                  <a:pos x="293" y="83"/>
                </a:cxn>
                <a:cxn ang="0">
                  <a:pos x="307" y="84"/>
                </a:cxn>
                <a:cxn ang="0">
                  <a:pos x="312" y="112"/>
                </a:cxn>
                <a:cxn ang="0">
                  <a:pos x="288" y="122"/>
                </a:cxn>
                <a:cxn ang="0">
                  <a:pos x="253" y="100"/>
                </a:cxn>
                <a:cxn ang="0">
                  <a:pos x="241" y="76"/>
                </a:cxn>
                <a:cxn ang="0">
                  <a:pos x="226" y="69"/>
                </a:cxn>
                <a:cxn ang="0">
                  <a:pos x="226" y="76"/>
                </a:cxn>
                <a:cxn ang="0">
                  <a:pos x="210" y="62"/>
                </a:cxn>
                <a:cxn ang="0">
                  <a:pos x="222" y="45"/>
                </a:cxn>
                <a:cxn ang="0">
                  <a:pos x="233" y="29"/>
                </a:cxn>
                <a:cxn ang="0">
                  <a:pos x="214" y="0"/>
                </a:cxn>
                <a:cxn ang="0">
                  <a:pos x="181" y="24"/>
                </a:cxn>
                <a:cxn ang="0">
                  <a:pos x="71" y="52"/>
                </a:cxn>
                <a:cxn ang="0">
                  <a:pos x="0" y="67"/>
                </a:cxn>
                <a:cxn ang="0">
                  <a:pos x="0" y="153"/>
                </a:cxn>
                <a:cxn ang="0">
                  <a:pos x="0" y="153"/>
                </a:cxn>
              </a:cxnLst>
              <a:rect l="0" t="0" r="r" b="b"/>
              <a:pathLst>
                <a:path w="331" h="164">
                  <a:moveTo>
                    <a:pt x="0" y="153"/>
                  </a:moveTo>
                  <a:lnTo>
                    <a:pt x="154" y="121"/>
                  </a:lnTo>
                  <a:lnTo>
                    <a:pt x="181" y="112"/>
                  </a:lnTo>
                  <a:lnTo>
                    <a:pt x="191" y="115"/>
                  </a:lnTo>
                  <a:lnTo>
                    <a:pt x="204" y="139"/>
                  </a:lnTo>
                  <a:lnTo>
                    <a:pt x="221" y="143"/>
                  </a:lnTo>
                  <a:lnTo>
                    <a:pt x="231" y="162"/>
                  </a:lnTo>
                  <a:lnTo>
                    <a:pt x="241" y="164"/>
                  </a:lnTo>
                  <a:lnTo>
                    <a:pt x="253" y="145"/>
                  </a:lnTo>
                  <a:lnTo>
                    <a:pt x="259" y="129"/>
                  </a:lnTo>
                  <a:lnTo>
                    <a:pt x="271" y="150"/>
                  </a:lnTo>
                  <a:lnTo>
                    <a:pt x="331" y="131"/>
                  </a:lnTo>
                  <a:lnTo>
                    <a:pt x="328" y="108"/>
                  </a:lnTo>
                  <a:lnTo>
                    <a:pt x="310" y="79"/>
                  </a:lnTo>
                  <a:lnTo>
                    <a:pt x="302" y="76"/>
                  </a:lnTo>
                  <a:lnTo>
                    <a:pt x="291" y="77"/>
                  </a:lnTo>
                  <a:lnTo>
                    <a:pt x="293" y="83"/>
                  </a:lnTo>
                  <a:lnTo>
                    <a:pt x="307" y="84"/>
                  </a:lnTo>
                  <a:lnTo>
                    <a:pt x="312" y="112"/>
                  </a:lnTo>
                  <a:lnTo>
                    <a:pt x="288" y="122"/>
                  </a:lnTo>
                  <a:lnTo>
                    <a:pt x="253" y="100"/>
                  </a:lnTo>
                  <a:lnTo>
                    <a:pt x="241" y="76"/>
                  </a:lnTo>
                  <a:lnTo>
                    <a:pt x="226" y="69"/>
                  </a:lnTo>
                  <a:lnTo>
                    <a:pt x="226" y="76"/>
                  </a:lnTo>
                  <a:lnTo>
                    <a:pt x="210" y="62"/>
                  </a:lnTo>
                  <a:lnTo>
                    <a:pt x="222" y="45"/>
                  </a:lnTo>
                  <a:lnTo>
                    <a:pt x="233" y="29"/>
                  </a:lnTo>
                  <a:lnTo>
                    <a:pt x="214" y="0"/>
                  </a:lnTo>
                  <a:lnTo>
                    <a:pt x="181" y="24"/>
                  </a:lnTo>
                  <a:lnTo>
                    <a:pt x="71" y="52"/>
                  </a:lnTo>
                  <a:lnTo>
                    <a:pt x="0" y="67"/>
                  </a:lnTo>
                  <a:lnTo>
                    <a:pt x="0" y="153"/>
                  </a:lnTo>
                  <a:lnTo>
                    <a:pt x="0" y="153"/>
                  </a:lnTo>
                  <a:close/>
                </a:path>
              </a:pathLst>
            </a:custGeom>
            <a:solidFill>
              <a:srgbClr val="800080"/>
            </a:solidFill>
            <a:ln w="9525">
              <a:noFill/>
              <a:round/>
              <a:headEnd/>
              <a:tailEnd/>
            </a:ln>
          </p:spPr>
          <p:txBody>
            <a:bodyPr>
              <a:prstTxWarp prst="textNoShape">
                <a:avLst/>
              </a:prstTxWarp>
            </a:bodyPr>
            <a:lstStyle/>
            <a:p>
              <a:endParaRPr lang="en-US"/>
            </a:p>
          </p:txBody>
        </p:sp>
        <p:sp>
          <p:nvSpPr>
            <p:cNvPr id="32891" name="Freeform 123"/>
            <p:cNvSpPr>
              <a:spLocks/>
            </p:cNvSpPr>
            <p:nvPr/>
          </p:nvSpPr>
          <p:spPr bwMode="auto">
            <a:xfrm>
              <a:off x="5334" y="1493"/>
              <a:ext cx="24" cy="20"/>
            </a:xfrm>
            <a:custGeom>
              <a:avLst/>
              <a:gdLst/>
              <a:ahLst/>
              <a:cxnLst>
                <a:cxn ang="0">
                  <a:pos x="0" y="25"/>
                </a:cxn>
                <a:cxn ang="0">
                  <a:pos x="14" y="0"/>
                </a:cxn>
                <a:cxn ang="0">
                  <a:pos x="31" y="11"/>
                </a:cxn>
                <a:cxn ang="0">
                  <a:pos x="0" y="25"/>
                </a:cxn>
                <a:cxn ang="0">
                  <a:pos x="0" y="25"/>
                </a:cxn>
                <a:cxn ang="0">
                  <a:pos x="0" y="25"/>
                </a:cxn>
              </a:cxnLst>
              <a:rect l="0" t="0" r="r" b="b"/>
              <a:pathLst>
                <a:path w="31" h="25">
                  <a:moveTo>
                    <a:pt x="0" y="25"/>
                  </a:moveTo>
                  <a:lnTo>
                    <a:pt x="14" y="0"/>
                  </a:lnTo>
                  <a:lnTo>
                    <a:pt x="31" y="11"/>
                  </a:lnTo>
                  <a:lnTo>
                    <a:pt x="0" y="25"/>
                  </a:lnTo>
                  <a:lnTo>
                    <a:pt x="0" y="25"/>
                  </a:lnTo>
                  <a:lnTo>
                    <a:pt x="0" y="25"/>
                  </a:lnTo>
                  <a:close/>
                </a:path>
              </a:pathLst>
            </a:custGeom>
            <a:solidFill>
              <a:srgbClr val="B8FFB8"/>
            </a:solidFill>
            <a:ln w="9525">
              <a:noFill/>
              <a:round/>
              <a:headEnd/>
              <a:tailEnd/>
            </a:ln>
          </p:spPr>
          <p:txBody>
            <a:bodyPr>
              <a:prstTxWarp prst="textNoShape">
                <a:avLst/>
              </a:prstTxWarp>
            </a:bodyPr>
            <a:lstStyle/>
            <a:p>
              <a:endParaRPr lang="en-US"/>
            </a:p>
          </p:txBody>
        </p:sp>
        <p:sp>
          <p:nvSpPr>
            <p:cNvPr id="32892" name="Freeform 124"/>
            <p:cNvSpPr>
              <a:spLocks/>
            </p:cNvSpPr>
            <p:nvPr/>
          </p:nvSpPr>
          <p:spPr bwMode="auto">
            <a:xfrm>
              <a:off x="5378" y="1491"/>
              <a:ext cx="18" cy="13"/>
            </a:xfrm>
            <a:custGeom>
              <a:avLst/>
              <a:gdLst/>
              <a:ahLst/>
              <a:cxnLst>
                <a:cxn ang="0">
                  <a:pos x="0" y="17"/>
                </a:cxn>
                <a:cxn ang="0">
                  <a:pos x="14" y="0"/>
                </a:cxn>
                <a:cxn ang="0">
                  <a:pos x="24" y="12"/>
                </a:cxn>
                <a:cxn ang="0">
                  <a:pos x="0" y="17"/>
                </a:cxn>
                <a:cxn ang="0">
                  <a:pos x="0" y="17"/>
                </a:cxn>
                <a:cxn ang="0">
                  <a:pos x="0" y="17"/>
                </a:cxn>
              </a:cxnLst>
              <a:rect l="0" t="0" r="r" b="b"/>
              <a:pathLst>
                <a:path w="24" h="17">
                  <a:moveTo>
                    <a:pt x="0" y="17"/>
                  </a:moveTo>
                  <a:lnTo>
                    <a:pt x="14" y="0"/>
                  </a:lnTo>
                  <a:lnTo>
                    <a:pt x="24" y="12"/>
                  </a:lnTo>
                  <a:lnTo>
                    <a:pt x="0" y="17"/>
                  </a:lnTo>
                  <a:lnTo>
                    <a:pt x="0" y="17"/>
                  </a:lnTo>
                  <a:lnTo>
                    <a:pt x="0" y="17"/>
                  </a:lnTo>
                  <a:close/>
                </a:path>
              </a:pathLst>
            </a:custGeom>
            <a:solidFill>
              <a:srgbClr val="B8FFB8"/>
            </a:solidFill>
            <a:ln w="9525">
              <a:noFill/>
              <a:round/>
              <a:headEnd/>
              <a:tailEnd/>
            </a:ln>
          </p:spPr>
          <p:txBody>
            <a:bodyPr>
              <a:prstTxWarp prst="textNoShape">
                <a:avLst/>
              </a:prstTxWarp>
            </a:bodyPr>
            <a:lstStyle/>
            <a:p>
              <a:endParaRPr lang="en-US"/>
            </a:p>
          </p:txBody>
        </p:sp>
        <p:sp>
          <p:nvSpPr>
            <p:cNvPr id="32893" name="Freeform 125"/>
            <p:cNvSpPr>
              <a:spLocks/>
            </p:cNvSpPr>
            <p:nvPr/>
          </p:nvSpPr>
          <p:spPr bwMode="auto">
            <a:xfrm>
              <a:off x="5070" y="1184"/>
              <a:ext cx="125" cy="239"/>
            </a:xfrm>
            <a:custGeom>
              <a:avLst/>
              <a:gdLst/>
              <a:ahLst/>
              <a:cxnLst>
                <a:cxn ang="0">
                  <a:pos x="26" y="125"/>
                </a:cxn>
                <a:cxn ang="0">
                  <a:pos x="33" y="180"/>
                </a:cxn>
                <a:cxn ang="0">
                  <a:pos x="74" y="306"/>
                </a:cxn>
                <a:cxn ang="0">
                  <a:pos x="145" y="291"/>
                </a:cxn>
                <a:cxn ang="0">
                  <a:pos x="140" y="112"/>
                </a:cxn>
                <a:cxn ang="0">
                  <a:pos x="159" y="77"/>
                </a:cxn>
                <a:cxn ang="0">
                  <a:pos x="160" y="0"/>
                </a:cxn>
                <a:cxn ang="0">
                  <a:pos x="0" y="37"/>
                </a:cxn>
                <a:cxn ang="0">
                  <a:pos x="26" y="125"/>
                </a:cxn>
                <a:cxn ang="0">
                  <a:pos x="26" y="125"/>
                </a:cxn>
              </a:cxnLst>
              <a:rect l="0" t="0" r="r" b="b"/>
              <a:pathLst>
                <a:path w="160" h="306">
                  <a:moveTo>
                    <a:pt x="26" y="125"/>
                  </a:moveTo>
                  <a:lnTo>
                    <a:pt x="33" y="180"/>
                  </a:lnTo>
                  <a:lnTo>
                    <a:pt x="74" y="306"/>
                  </a:lnTo>
                  <a:lnTo>
                    <a:pt x="145" y="291"/>
                  </a:lnTo>
                  <a:lnTo>
                    <a:pt x="140" y="112"/>
                  </a:lnTo>
                  <a:lnTo>
                    <a:pt x="159" y="77"/>
                  </a:lnTo>
                  <a:lnTo>
                    <a:pt x="160" y="0"/>
                  </a:lnTo>
                  <a:lnTo>
                    <a:pt x="0" y="37"/>
                  </a:lnTo>
                  <a:lnTo>
                    <a:pt x="26" y="125"/>
                  </a:lnTo>
                  <a:lnTo>
                    <a:pt x="26" y="125"/>
                  </a:lnTo>
                  <a:close/>
                </a:path>
              </a:pathLst>
            </a:custGeom>
            <a:solidFill>
              <a:srgbClr val="800080"/>
            </a:solidFill>
            <a:ln w="9525">
              <a:noFill/>
              <a:round/>
              <a:headEnd/>
              <a:tailEnd/>
            </a:ln>
          </p:spPr>
          <p:txBody>
            <a:bodyPr>
              <a:prstTxWarp prst="textNoShape">
                <a:avLst/>
              </a:prstTxWarp>
            </a:bodyPr>
            <a:lstStyle/>
            <a:p>
              <a:endParaRPr lang="en-US"/>
            </a:p>
          </p:txBody>
        </p:sp>
        <p:sp>
          <p:nvSpPr>
            <p:cNvPr id="32894" name="Freeform 126"/>
            <p:cNvSpPr>
              <a:spLocks/>
            </p:cNvSpPr>
            <p:nvPr/>
          </p:nvSpPr>
          <p:spPr bwMode="auto">
            <a:xfrm>
              <a:off x="5180" y="1149"/>
              <a:ext cx="116" cy="262"/>
            </a:xfrm>
            <a:custGeom>
              <a:avLst/>
              <a:gdLst/>
              <a:ahLst/>
              <a:cxnLst>
                <a:cxn ang="0">
                  <a:pos x="0" y="157"/>
                </a:cxn>
                <a:cxn ang="0">
                  <a:pos x="19" y="122"/>
                </a:cxn>
                <a:cxn ang="0">
                  <a:pos x="20" y="45"/>
                </a:cxn>
                <a:cxn ang="0">
                  <a:pos x="19" y="15"/>
                </a:cxn>
                <a:cxn ang="0">
                  <a:pos x="48" y="0"/>
                </a:cxn>
                <a:cxn ang="0">
                  <a:pos x="115" y="210"/>
                </a:cxn>
                <a:cxn ang="0">
                  <a:pos x="148" y="255"/>
                </a:cxn>
                <a:cxn ang="0">
                  <a:pos x="148" y="284"/>
                </a:cxn>
                <a:cxn ang="0">
                  <a:pos x="115" y="308"/>
                </a:cxn>
                <a:cxn ang="0">
                  <a:pos x="5" y="336"/>
                </a:cxn>
                <a:cxn ang="0">
                  <a:pos x="0" y="157"/>
                </a:cxn>
                <a:cxn ang="0">
                  <a:pos x="0" y="157"/>
                </a:cxn>
              </a:cxnLst>
              <a:rect l="0" t="0" r="r" b="b"/>
              <a:pathLst>
                <a:path w="148" h="336">
                  <a:moveTo>
                    <a:pt x="0" y="157"/>
                  </a:moveTo>
                  <a:lnTo>
                    <a:pt x="19" y="122"/>
                  </a:lnTo>
                  <a:lnTo>
                    <a:pt x="20" y="45"/>
                  </a:lnTo>
                  <a:lnTo>
                    <a:pt x="19" y="15"/>
                  </a:lnTo>
                  <a:lnTo>
                    <a:pt x="48" y="0"/>
                  </a:lnTo>
                  <a:lnTo>
                    <a:pt x="115" y="210"/>
                  </a:lnTo>
                  <a:lnTo>
                    <a:pt x="148" y="255"/>
                  </a:lnTo>
                  <a:lnTo>
                    <a:pt x="148" y="284"/>
                  </a:lnTo>
                  <a:lnTo>
                    <a:pt x="115" y="308"/>
                  </a:lnTo>
                  <a:lnTo>
                    <a:pt x="5" y="336"/>
                  </a:lnTo>
                  <a:lnTo>
                    <a:pt x="0" y="157"/>
                  </a:lnTo>
                  <a:lnTo>
                    <a:pt x="0" y="157"/>
                  </a:lnTo>
                  <a:close/>
                </a:path>
              </a:pathLst>
            </a:custGeom>
            <a:solidFill>
              <a:srgbClr val="0033CC"/>
            </a:solidFill>
            <a:ln w="9525">
              <a:noFill/>
              <a:round/>
              <a:headEnd/>
              <a:tailEnd/>
            </a:ln>
          </p:spPr>
          <p:txBody>
            <a:bodyPr>
              <a:prstTxWarp prst="textNoShape">
                <a:avLst/>
              </a:prstTxWarp>
            </a:bodyPr>
            <a:lstStyle/>
            <a:p>
              <a:endParaRPr lang="en-US"/>
            </a:p>
          </p:txBody>
        </p:sp>
        <p:sp>
          <p:nvSpPr>
            <p:cNvPr id="32895" name="Freeform 127"/>
            <p:cNvSpPr>
              <a:spLocks/>
            </p:cNvSpPr>
            <p:nvPr/>
          </p:nvSpPr>
          <p:spPr bwMode="auto">
            <a:xfrm>
              <a:off x="5218" y="917"/>
              <a:ext cx="282" cy="431"/>
            </a:xfrm>
            <a:custGeom>
              <a:avLst/>
              <a:gdLst/>
              <a:ahLst/>
              <a:cxnLst>
                <a:cxn ang="0">
                  <a:pos x="0" y="298"/>
                </a:cxn>
                <a:cxn ang="0">
                  <a:pos x="21" y="300"/>
                </a:cxn>
                <a:cxn ang="0">
                  <a:pos x="22" y="263"/>
                </a:cxn>
                <a:cxn ang="0">
                  <a:pos x="48" y="213"/>
                </a:cxn>
                <a:cxn ang="0">
                  <a:pos x="36" y="177"/>
                </a:cxn>
                <a:cxn ang="0">
                  <a:pos x="88" y="3"/>
                </a:cxn>
                <a:cxn ang="0">
                  <a:pos x="100" y="3"/>
                </a:cxn>
                <a:cxn ang="0">
                  <a:pos x="103" y="26"/>
                </a:cxn>
                <a:cxn ang="0">
                  <a:pos x="155" y="7"/>
                </a:cxn>
                <a:cxn ang="0">
                  <a:pos x="157" y="0"/>
                </a:cxn>
                <a:cxn ang="0">
                  <a:pos x="198" y="8"/>
                </a:cxn>
                <a:cxn ang="0">
                  <a:pos x="265" y="179"/>
                </a:cxn>
                <a:cxn ang="0">
                  <a:pos x="296" y="181"/>
                </a:cxn>
                <a:cxn ang="0">
                  <a:pos x="353" y="244"/>
                </a:cxn>
                <a:cxn ang="0">
                  <a:pos x="344" y="256"/>
                </a:cxn>
                <a:cxn ang="0">
                  <a:pos x="362" y="256"/>
                </a:cxn>
                <a:cxn ang="0">
                  <a:pos x="350" y="287"/>
                </a:cxn>
                <a:cxn ang="0">
                  <a:pos x="322" y="308"/>
                </a:cxn>
                <a:cxn ang="0">
                  <a:pos x="291" y="324"/>
                </a:cxn>
                <a:cxn ang="0">
                  <a:pos x="288" y="344"/>
                </a:cxn>
                <a:cxn ang="0">
                  <a:pos x="270" y="325"/>
                </a:cxn>
                <a:cxn ang="0">
                  <a:pos x="243" y="348"/>
                </a:cxn>
                <a:cxn ang="0">
                  <a:pos x="229" y="348"/>
                </a:cxn>
                <a:cxn ang="0">
                  <a:pos x="217" y="334"/>
                </a:cxn>
                <a:cxn ang="0">
                  <a:pos x="210" y="401"/>
                </a:cxn>
                <a:cxn ang="0">
                  <a:pos x="184" y="411"/>
                </a:cxn>
                <a:cxn ang="0">
                  <a:pos x="172" y="437"/>
                </a:cxn>
                <a:cxn ang="0">
                  <a:pos x="157" y="437"/>
                </a:cxn>
                <a:cxn ang="0">
                  <a:pos x="121" y="477"/>
                </a:cxn>
                <a:cxn ang="0">
                  <a:pos x="119" y="508"/>
                </a:cxn>
                <a:cxn ang="0">
                  <a:pos x="110" y="520"/>
                </a:cxn>
                <a:cxn ang="0">
                  <a:pos x="100" y="553"/>
                </a:cxn>
                <a:cxn ang="0">
                  <a:pos x="67" y="508"/>
                </a:cxn>
                <a:cxn ang="0">
                  <a:pos x="0" y="298"/>
                </a:cxn>
                <a:cxn ang="0">
                  <a:pos x="0" y="298"/>
                </a:cxn>
              </a:cxnLst>
              <a:rect l="0" t="0" r="r" b="b"/>
              <a:pathLst>
                <a:path w="362" h="553">
                  <a:moveTo>
                    <a:pt x="0" y="298"/>
                  </a:moveTo>
                  <a:lnTo>
                    <a:pt x="21" y="300"/>
                  </a:lnTo>
                  <a:lnTo>
                    <a:pt x="22" y="263"/>
                  </a:lnTo>
                  <a:lnTo>
                    <a:pt x="48" y="213"/>
                  </a:lnTo>
                  <a:lnTo>
                    <a:pt x="36" y="177"/>
                  </a:lnTo>
                  <a:lnTo>
                    <a:pt x="88" y="3"/>
                  </a:lnTo>
                  <a:lnTo>
                    <a:pt x="100" y="3"/>
                  </a:lnTo>
                  <a:lnTo>
                    <a:pt x="103" y="26"/>
                  </a:lnTo>
                  <a:lnTo>
                    <a:pt x="155" y="7"/>
                  </a:lnTo>
                  <a:lnTo>
                    <a:pt x="157" y="0"/>
                  </a:lnTo>
                  <a:lnTo>
                    <a:pt x="198" y="8"/>
                  </a:lnTo>
                  <a:lnTo>
                    <a:pt x="265" y="179"/>
                  </a:lnTo>
                  <a:lnTo>
                    <a:pt x="296" y="181"/>
                  </a:lnTo>
                  <a:lnTo>
                    <a:pt x="353" y="244"/>
                  </a:lnTo>
                  <a:lnTo>
                    <a:pt x="344" y="256"/>
                  </a:lnTo>
                  <a:lnTo>
                    <a:pt x="362" y="256"/>
                  </a:lnTo>
                  <a:lnTo>
                    <a:pt x="350" y="287"/>
                  </a:lnTo>
                  <a:lnTo>
                    <a:pt x="322" y="308"/>
                  </a:lnTo>
                  <a:lnTo>
                    <a:pt x="291" y="324"/>
                  </a:lnTo>
                  <a:lnTo>
                    <a:pt x="288" y="344"/>
                  </a:lnTo>
                  <a:lnTo>
                    <a:pt x="270" y="325"/>
                  </a:lnTo>
                  <a:lnTo>
                    <a:pt x="243" y="348"/>
                  </a:lnTo>
                  <a:lnTo>
                    <a:pt x="229" y="348"/>
                  </a:lnTo>
                  <a:lnTo>
                    <a:pt x="217" y="334"/>
                  </a:lnTo>
                  <a:lnTo>
                    <a:pt x="210" y="401"/>
                  </a:lnTo>
                  <a:lnTo>
                    <a:pt x="184" y="411"/>
                  </a:lnTo>
                  <a:lnTo>
                    <a:pt x="172" y="437"/>
                  </a:lnTo>
                  <a:lnTo>
                    <a:pt x="157" y="437"/>
                  </a:lnTo>
                  <a:lnTo>
                    <a:pt x="121" y="477"/>
                  </a:lnTo>
                  <a:lnTo>
                    <a:pt x="119" y="508"/>
                  </a:lnTo>
                  <a:lnTo>
                    <a:pt x="110" y="520"/>
                  </a:lnTo>
                  <a:lnTo>
                    <a:pt x="100" y="553"/>
                  </a:lnTo>
                  <a:lnTo>
                    <a:pt x="67" y="508"/>
                  </a:lnTo>
                  <a:lnTo>
                    <a:pt x="0" y="298"/>
                  </a:lnTo>
                  <a:lnTo>
                    <a:pt x="0" y="298"/>
                  </a:lnTo>
                  <a:close/>
                </a:path>
              </a:pathLst>
            </a:custGeom>
            <a:solidFill>
              <a:srgbClr val="800080"/>
            </a:solidFill>
            <a:ln w="9525">
              <a:noFill/>
              <a:round/>
              <a:headEnd/>
              <a:tailEnd/>
            </a:ln>
          </p:spPr>
          <p:txBody>
            <a:bodyPr>
              <a:prstTxWarp prst="textNoShape">
                <a:avLst/>
              </a:prstTxWarp>
            </a:bodyPr>
            <a:lstStyle/>
            <a:p>
              <a:endParaRPr lang="en-US"/>
            </a:p>
          </p:txBody>
        </p:sp>
      </p:grpSp>
      <p:grpSp>
        <p:nvGrpSpPr>
          <p:cNvPr id="3" name="Group 128"/>
          <p:cNvGrpSpPr>
            <a:grpSpLocks/>
          </p:cNvGrpSpPr>
          <p:nvPr/>
        </p:nvGrpSpPr>
        <p:grpSpPr bwMode="auto">
          <a:xfrm>
            <a:off x="381000" y="1476375"/>
            <a:ext cx="1779588" cy="1343025"/>
            <a:chOff x="326" y="2640"/>
            <a:chExt cx="1505" cy="1135"/>
          </a:xfrm>
        </p:grpSpPr>
        <p:sp>
          <p:nvSpPr>
            <p:cNvPr id="32897" name="Freeform 129"/>
            <p:cNvSpPr>
              <a:spLocks/>
            </p:cNvSpPr>
            <p:nvPr/>
          </p:nvSpPr>
          <p:spPr bwMode="auto">
            <a:xfrm>
              <a:off x="424" y="2673"/>
              <a:ext cx="1407" cy="1102"/>
            </a:xfrm>
            <a:custGeom>
              <a:avLst/>
              <a:gdLst/>
              <a:ahLst/>
              <a:cxnLst>
                <a:cxn ang="0">
                  <a:pos x="949" y="731"/>
                </a:cxn>
                <a:cxn ang="0">
                  <a:pos x="779" y="94"/>
                </a:cxn>
                <a:cxn ang="0">
                  <a:pos x="713" y="62"/>
                </a:cxn>
                <a:cxn ang="0">
                  <a:pos x="607" y="56"/>
                </a:cxn>
                <a:cxn ang="0">
                  <a:pos x="497" y="22"/>
                </a:cxn>
                <a:cxn ang="0">
                  <a:pos x="368" y="115"/>
                </a:cxn>
                <a:cxn ang="0">
                  <a:pos x="290" y="136"/>
                </a:cxn>
                <a:cxn ang="0">
                  <a:pos x="320" y="179"/>
                </a:cxn>
                <a:cxn ang="0">
                  <a:pos x="378" y="283"/>
                </a:cxn>
                <a:cxn ang="0">
                  <a:pos x="345" y="319"/>
                </a:cxn>
                <a:cxn ang="0">
                  <a:pos x="301" y="270"/>
                </a:cxn>
                <a:cxn ang="0">
                  <a:pos x="191" y="308"/>
                </a:cxn>
                <a:cxn ang="0">
                  <a:pos x="225" y="346"/>
                </a:cxn>
                <a:cxn ang="0">
                  <a:pos x="292" y="409"/>
                </a:cxn>
                <a:cxn ang="0">
                  <a:pos x="364" y="409"/>
                </a:cxn>
                <a:cxn ang="0">
                  <a:pos x="358" y="460"/>
                </a:cxn>
                <a:cxn ang="0">
                  <a:pos x="317" y="485"/>
                </a:cxn>
                <a:cxn ang="0">
                  <a:pos x="247" y="493"/>
                </a:cxn>
                <a:cxn ang="0">
                  <a:pos x="195" y="557"/>
                </a:cxn>
                <a:cxn ang="0">
                  <a:pos x="190" y="625"/>
                </a:cxn>
                <a:cxn ang="0">
                  <a:pos x="200" y="695"/>
                </a:cxn>
                <a:cxn ang="0">
                  <a:pos x="271" y="739"/>
                </a:cxn>
                <a:cxn ang="0">
                  <a:pos x="269" y="817"/>
                </a:cxn>
                <a:cxn ang="0">
                  <a:pos x="322" y="827"/>
                </a:cxn>
                <a:cxn ang="0">
                  <a:pos x="357" y="844"/>
                </a:cxn>
                <a:cxn ang="0">
                  <a:pos x="400" y="839"/>
                </a:cxn>
                <a:cxn ang="0">
                  <a:pos x="393" y="883"/>
                </a:cxn>
                <a:cxn ang="0">
                  <a:pos x="338" y="940"/>
                </a:cxn>
                <a:cxn ang="0">
                  <a:pos x="286" y="987"/>
                </a:cxn>
                <a:cxn ang="0">
                  <a:pos x="176" y="1027"/>
                </a:cxn>
                <a:cxn ang="0">
                  <a:pos x="125" y="1027"/>
                </a:cxn>
                <a:cxn ang="0">
                  <a:pos x="63" y="1066"/>
                </a:cxn>
                <a:cxn ang="0">
                  <a:pos x="7" y="1101"/>
                </a:cxn>
                <a:cxn ang="0">
                  <a:pos x="106" y="1074"/>
                </a:cxn>
                <a:cxn ang="0">
                  <a:pos x="182" y="1059"/>
                </a:cxn>
                <a:cxn ang="0">
                  <a:pos x="229" y="1049"/>
                </a:cxn>
                <a:cxn ang="0">
                  <a:pos x="303" y="1032"/>
                </a:cxn>
                <a:cxn ang="0">
                  <a:pos x="336" y="1006"/>
                </a:cxn>
                <a:cxn ang="0">
                  <a:pos x="409" y="966"/>
                </a:cxn>
                <a:cxn ang="0">
                  <a:pos x="507" y="913"/>
                </a:cxn>
                <a:cxn ang="0">
                  <a:pos x="527" y="817"/>
                </a:cxn>
                <a:cxn ang="0">
                  <a:pos x="583" y="733"/>
                </a:cxn>
                <a:cxn ang="0">
                  <a:pos x="674" y="682"/>
                </a:cxn>
                <a:cxn ang="0">
                  <a:pos x="634" y="718"/>
                </a:cxn>
                <a:cxn ang="0">
                  <a:pos x="605" y="789"/>
                </a:cxn>
                <a:cxn ang="0">
                  <a:pos x="625" y="830"/>
                </a:cxn>
                <a:cxn ang="0">
                  <a:pos x="716" y="755"/>
                </a:cxn>
                <a:cxn ang="0">
                  <a:pos x="713" y="722"/>
                </a:cxn>
                <a:cxn ang="0">
                  <a:pos x="834" y="747"/>
                </a:cxn>
                <a:cxn ang="0">
                  <a:pos x="929" y="771"/>
                </a:cxn>
                <a:cxn ang="0">
                  <a:pos x="1002" y="773"/>
                </a:cxn>
                <a:cxn ang="0">
                  <a:pos x="1012" y="804"/>
                </a:cxn>
                <a:cxn ang="0">
                  <a:pos x="1082" y="865"/>
                </a:cxn>
                <a:cxn ang="0">
                  <a:pos x="1168" y="882"/>
                </a:cxn>
                <a:cxn ang="0">
                  <a:pos x="1184" y="873"/>
                </a:cxn>
                <a:cxn ang="0">
                  <a:pos x="1252" y="940"/>
                </a:cxn>
                <a:cxn ang="0">
                  <a:pos x="1323" y="1002"/>
                </a:cxn>
                <a:cxn ang="0">
                  <a:pos x="1373" y="1035"/>
                </a:cxn>
                <a:cxn ang="0">
                  <a:pos x="1345" y="959"/>
                </a:cxn>
                <a:cxn ang="0">
                  <a:pos x="1246" y="860"/>
                </a:cxn>
                <a:cxn ang="0">
                  <a:pos x="1152" y="758"/>
                </a:cxn>
                <a:cxn ang="0">
                  <a:pos x="1016" y="731"/>
                </a:cxn>
              </a:cxnLst>
              <a:rect l="0" t="0" r="r" b="b"/>
              <a:pathLst>
                <a:path w="1407" h="1102">
                  <a:moveTo>
                    <a:pt x="1016" y="731"/>
                  </a:moveTo>
                  <a:lnTo>
                    <a:pt x="1011" y="730"/>
                  </a:lnTo>
                  <a:lnTo>
                    <a:pt x="999" y="728"/>
                  </a:lnTo>
                  <a:lnTo>
                    <a:pt x="988" y="728"/>
                  </a:lnTo>
                  <a:lnTo>
                    <a:pt x="983" y="731"/>
                  </a:lnTo>
                  <a:lnTo>
                    <a:pt x="982" y="733"/>
                  </a:lnTo>
                  <a:lnTo>
                    <a:pt x="979" y="736"/>
                  </a:lnTo>
                  <a:lnTo>
                    <a:pt x="977" y="737"/>
                  </a:lnTo>
                  <a:lnTo>
                    <a:pt x="972" y="737"/>
                  </a:lnTo>
                  <a:lnTo>
                    <a:pt x="966" y="736"/>
                  </a:lnTo>
                  <a:lnTo>
                    <a:pt x="963" y="735"/>
                  </a:lnTo>
                  <a:lnTo>
                    <a:pt x="960" y="733"/>
                  </a:lnTo>
                  <a:lnTo>
                    <a:pt x="960" y="732"/>
                  </a:lnTo>
                  <a:lnTo>
                    <a:pt x="949" y="731"/>
                  </a:lnTo>
                  <a:lnTo>
                    <a:pt x="897" y="108"/>
                  </a:lnTo>
                  <a:lnTo>
                    <a:pt x="883" y="105"/>
                  </a:lnTo>
                  <a:lnTo>
                    <a:pt x="877" y="94"/>
                  </a:lnTo>
                  <a:lnTo>
                    <a:pt x="874" y="94"/>
                  </a:lnTo>
                  <a:lnTo>
                    <a:pt x="869" y="94"/>
                  </a:lnTo>
                  <a:lnTo>
                    <a:pt x="863" y="94"/>
                  </a:lnTo>
                  <a:lnTo>
                    <a:pt x="856" y="91"/>
                  </a:lnTo>
                  <a:lnTo>
                    <a:pt x="850" y="89"/>
                  </a:lnTo>
                  <a:lnTo>
                    <a:pt x="842" y="86"/>
                  </a:lnTo>
                  <a:lnTo>
                    <a:pt x="836" y="85"/>
                  </a:lnTo>
                  <a:lnTo>
                    <a:pt x="834" y="85"/>
                  </a:lnTo>
                  <a:lnTo>
                    <a:pt x="817" y="94"/>
                  </a:lnTo>
                  <a:lnTo>
                    <a:pt x="799" y="88"/>
                  </a:lnTo>
                  <a:lnTo>
                    <a:pt x="779" y="94"/>
                  </a:lnTo>
                  <a:lnTo>
                    <a:pt x="779" y="94"/>
                  </a:lnTo>
                  <a:lnTo>
                    <a:pt x="777" y="93"/>
                  </a:lnTo>
                  <a:lnTo>
                    <a:pt x="772" y="90"/>
                  </a:lnTo>
                  <a:lnTo>
                    <a:pt x="762" y="88"/>
                  </a:lnTo>
                  <a:lnTo>
                    <a:pt x="749" y="84"/>
                  </a:lnTo>
                  <a:lnTo>
                    <a:pt x="739" y="80"/>
                  </a:lnTo>
                  <a:lnTo>
                    <a:pt x="732" y="78"/>
                  </a:lnTo>
                  <a:lnTo>
                    <a:pt x="730" y="76"/>
                  </a:lnTo>
                  <a:lnTo>
                    <a:pt x="716" y="79"/>
                  </a:lnTo>
                  <a:lnTo>
                    <a:pt x="713" y="79"/>
                  </a:lnTo>
                  <a:lnTo>
                    <a:pt x="710" y="76"/>
                  </a:lnTo>
                  <a:lnTo>
                    <a:pt x="708" y="72"/>
                  </a:lnTo>
                  <a:lnTo>
                    <a:pt x="712" y="65"/>
                  </a:lnTo>
                  <a:lnTo>
                    <a:pt x="713" y="62"/>
                  </a:lnTo>
                  <a:lnTo>
                    <a:pt x="710" y="61"/>
                  </a:lnTo>
                  <a:lnTo>
                    <a:pt x="701" y="61"/>
                  </a:lnTo>
                  <a:lnTo>
                    <a:pt x="691" y="62"/>
                  </a:lnTo>
                  <a:lnTo>
                    <a:pt x="681" y="64"/>
                  </a:lnTo>
                  <a:lnTo>
                    <a:pt x="672" y="65"/>
                  </a:lnTo>
                  <a:lnTo>
                    <a:pt x="664" y="67"/>
                  </a:lnTo>
                  <a:lnTo>
                    <a:pt x="662" y="67"/>
                  </a:lnTo>
                  <a:lnTo>
                    <a:pt x="644" y="56"/>
                  </a:lnTo>
                  <a:lnTo>
                    <a:pt x="638" y="36"/>
                  </a:lnTo>
                  <a:lnTo>
                    <a:pt x="625" y="47"/>
                  </a:lnTo>
                  <a:lnTo>
                    <a:pt x="627" y="57"/>
                  </a:lnTo>
                  <a:lnTo>
                    <a:pt x="622" y="76"/>
                  </a:lnTo>
                  <a:lnTo>
                    <a:pt x="613" y="57"/>
                  </a:lnTo>
                  <a:lnTo>
                    <a:pt x="607" y="56"/>
                  </a:lnTo>
                  <a:lnTo>
                    <a:pt x="607" y="31"/>
                  </a:lnTo>
                  <a:lnTo>
                    <a:pt x="578" y="22"/>
                  </a:lnTo>
                  <a:lnTo>
                    <a:pt x="574" y="19"/>
                  </a:lnTo>
                  <a:lnTo>
                    <a:pt x="565" y="14"/>
                  </a:lnTo>
                  <a:lnTo>
                    <a:pt x="555" y="8"/>
                  </a:lnTo>
                  <a:lnTo>
                    <a:pt x="551" y="2"/>
                  </a:lnTo>
                  <a:lnTo>
                    <a:pt x="549" y="0"/>
                  </a:lnTo>
                  <a:lnTo>
                    <a:pt x="541" y="4"/>
                  </a:lnTo>
                  <a:lnTo>
                    <a:pt x="535" y="9"/>
                  </a:lnTo>
                  <a:lnTo>
                    <a:pt x="531" y="12"/>
                  </a:lnTo>
                  <a:lnTo>
                    <a:pt x="529" y="14"/>
                  </a:lnTo>
                  <a:lnTo>
                    <a:pt x="520" y="19"/>
                  </a:lnTo>
                  <a:lnTo>
                    <a:pt x="510" y="23"/>
                  </a:lnTo>
                  <a:lnTo>
                    <a:pt x="497" y="22"/>
                  </a:lnTo>
                  <a:lnTo>
                    <a:pt x="487" y="21"/>
                  </a:lnTo>
                  <a:lnTo>
                    <a:pt x="479" y="23"/>
                  </a:lnTo>
                  <a:lnTo>
                    <a:pt x="474" y="27"/>
                  </a:lnTo>
                  <a:lnTo>
                    <a:pt x="473" y="29"/>
                  </a:lnTo>
                  <a:lnTo>
                    <a:pt x="426" y="41"/>
                  </a:lnTo>
                  <a:lnTo>
                    <a:pt x="427" y="56"/>
                  </a:lnTo>
                  <a:lnTo>
                    <a:pt x="425" y="59"/>
                  </a:lnTo>
                  <a:lnTo>
                    <a:pt x="420" y="65"/>
                  </a:lnTo>
                  <a:lnTo>
                    <a:pt x="412" y="75"/>
                  </a:lnTo>
                  <a:lnTo>
                    <a:pt x="403" y="86"/>
                  </a:lnTo>
                  <a:lnTo>
                    <a:pt x="393" y="98"/>
                  </a:lnTo>
                  <a:lnTo>
                    <a:pt x="383" y="107"/>
                  </a:lnTo>
                  <a:lnTo>
                    <a:pt x="374" y="113"/>
                  </a:lnTo>
                  <a:lnTo>
                    <a:pt x="368" y="115"/>
                  </a:lnTo>
                  <a:lnTo>
                    <a:pt x="362" y="114"/>
                  </a:lnTo>
                  <a:lnTo>
                    <a:pt x="353" y="113"/>
                  </a:lnTo>
                  <a:lnTo>
                    <a:pt x="343" y="112"/>
                  </a:lnTo>
                  <a:lnTo>
                    <a:pt x="333" y="110"/>
                  </a:lnTo>
                  <a:lnTo>
                    <a:pt x="324" y="109"/>
                  </a:lnTo>
                  <a:lnTo>
                    <a:pt x="315" y="108"/>
                  </a:lnTo>
                  <a:lnTo>
                    <a:pt x="310" y="107"/>
                  </a:lnTo>
                  <a:lnTo>
                    <a:pt x="307" y="107"/>
                  </a:lnTo>
                  <a:lnTo>
                    <a:pt x="309" y="109"/>
                  </a:lnTo>
                  <a:lnTo>
                    <a:pt x="310" y="114"/>
                  </a:lnTo>
                  <a:lnTo>
                    <a:pt x="310" y="122"/>
                  </a:lnTo>
                  <a:lnTo>
                    <a:pt x="305" y="129"/>
                  </a:lnTo>
                  <a:lnTo>
                    <a:pt x="297" y="133"/>
                  </a:lnTo>
                  <a:lnTo>
                    <a:pt x="290" y="136"/>
                  </a:lnTo>
                  <a:lnTo>
                    <a:pt x="283" y="137"/>
                  </a:lnTo>
                  <a:lnTo>
                    <a:pt x="281" y="137"/>
                  </a:lnTo>
                  <a:lnTo>
                    <a:pt x="297" y="147"/>
                  </a:lnTo>
                  <a:lnTo>
                    <a:pt x="297" y="148"/>
                  </a:lnTo>
                  <a:lnTo>
                    <a:pt x="297" y="151"/>
                  </a:lnTo>
                  <a:lnTo>
                    <a:pt x="298" y="155"/>
                  </a:lnTo>
                  <a:lnTo>
                    <a:pt x="301" y="160"/>
                  </a:lnTo>
                  <a:lnTo>
                    <a:pt x="303" y="164"/>
                  </a:lnTo>
                  <a:lnTo>
                    <a:pt x="305" y="166"/>
                  </a:lnTo>
                  <a:lnTo>
                    <a:pt x="307" y="169"/>
                  </a:lnTo>
                  <a:lnTo>
                    <a:pt x="311" y="170"/>
                  </a:lnTo>
                  <a:lnTo>
                    <a:pt x="315" y="172"/>
                  </a:lnTo>
                  <a:lnTo>
                    <a:pt x="317" y="175"/>
                  </a:lnTo>
                  <a:lnTo>
                    <a:pt x="320" y="179"/>
                  </a:lnTo>
                  <a:lnTo>
                    <a:pt x="320" y="180"/>
                  </a:lnTo>
                  <a:lnTo>
                    <a:pt x="331" y="203"/>
                  </a:lnTo>
                  <a:lnTo>
                    <a:pt x="331" y="208"/>
                  </a:lnTo>
                  <a:lnTo>
                    <a:pt x="330" y="218"/>
                  </a:lnTo>
                  <a:lnTo>
                    <a:pt x="331" y="229"/>
                  </a:lnTo>
                  <a:lnTo>
                    <a:pt x="335" y="237"/>
                  </a:lnTo>
                  <a:lnTo>
                    <a:pt x="339" y="243"/>
                  </a:lnTo>
                  <a:lnTo>
                    <a:pt x="344" y="251"/>
                  </a:lnTo>
                  <a:lnTo>
                    <a:pt x="352" y="257"/>
                  </a:lnTo>
                  <a:lnTo>
                    <a:pt x="365" y="261"/>
                  </a:lnTo>
                  <a:lnTo>
                    <a:pt x="377" y="265"/>
                  </a:lnTo>
                  <a:lnTo>
                    <a:pt x="381" y="273"/>
                  </a:lnTo>
                  <a:lnTo>
                    <a:pt x="379" y="279"/>
                  </a:lnTo>
                  <a:lnTo>
                    <a:pt x="378" y="283"/>
                  </a:lnTo>
                  <a:lnTo>
                    <a:pt x="383" y="285"/>
                  </a:lnTo>
                  <a:lnTo>
                    <a:pt x="393" y="292"/>
                  </a:lnTo>
                  <a:lnTo>
                    <a:pt x="403" y="299"/>
                  </a:lnTo>
                  <a:lnTo>
                    <a:pt x="407" y="307"/>
                  </a:lnTo>
                  <a:lnTo>
                    <a:pt x="405" y="311"/>
                  </a:lnTo>
                  <a:lnTo>
                    <a:pt x="400" y="311"/>
                  </a:lnTo>
                  <a:lnTo>
                    <a:pt x="395" y="308"/>
                  </a:lnTo>
                  <a:lnTo>
                    <a:pt x="392" y="307"/>
                  </a:lnTo>
                  <a:lnTo>
                    <a:pt x="378" y="316"/>
                  </a:lnTo>
                  <a:lnTo>
                    <a:pt x="377" y="316"/>
                  </a:lnTo>
                  <a:lnTo>
                    <a:pt x="372" y="317"/>
                  </a:lnTo>
                  <a:lnTo>
                    <a:pt x="364" y="318"/>
                  </a:lnTo>
                  <a:lnTo>
                    <a:pt x="355" y="319"/>
                  </a:lnTo>
                  <a:lnTo>
                    <a:pt x="345" y="319"/>
                  </a:lnTo>
                  <a:lnTo>
                    <a:pt x="335" y="318"/>
                  </a:lnTo>
                  <a:lnTo>
                    <a:pt x="326" y="314"/>
                  </a:lnTo>
                  <a:lnTo>
                    <a:pt x="317" y="308"/>
                  </a:lnTo>
                  <a:lnTo>
                    <a:pt x="309" y="298"/>
                  </a:lnTo>
                  <a:lnTo>
                    <a:pt x="309" y="295"/>
                  </a:lnTo>
                  <a:lnTo>
                    <a:pt x="314" y="293"/>
                  </a:lnTo>
                  <a:lnTo>
                    <a:pt x="317" y="286"/>
                  </a:lnTo>
                  <a:lnTo>
                    <a:pt x="320" y="278"/>
                  </a:lnTo>
                  <a:lnTo>
                    <a:pt x="321" y="271"/>
                  </a:lnTo>
                  <a:lnTo>
                    <a:pt x="320" y="267"/>
                  </a:lnTo>
                  <a:lnTo>
                    <a:pt x="315" y="266"/>
                  </a:lnTo>
                  <a:lnTo>
                    <a:pt x="309" y="266"/>
                  </a:lnTo>
                  <a:lnTo>
                    <a:pt x="303" y="267"/>
                  </a:lnTo>
                  <a:lnTo>
                    <a:pt x="301" y="270"/>
                  </a:lnTo>
                  <a:lnTo>
                    <a:pt x="300" y="270"/>
                  </a:lnTo>
                  <a:lnTo>
                    <a:pt x="267" y="281"/>
                  </a:lnTo>
                  <a:lnTo>
                    <a:pt x="267" y="292"/>
                  </a:lnTo>
                  <a:lnTo>
                    <a:pt x="250" y="283"/>
                  </a:lnTo>
                  <a:lnTo>
                    <a:pt x="248" y="284"/>
                  </a:lnTo>
                  <a:lnTo>
                    <a:pt x="243" y="285"/>
                  </a:lnTo>
                  <a:lnTo>
                    <a:pt x="235" y="288"/>
                  </a:lnTo>
                  <a:lnTo>
                    <a:pt x="225" y="290"/>
                  </a:lnTo>
                  <a:lnTo>
                    <a:pt x="216" y="294"/>
                  </a:lnTo>
                  <a:lnTo>
                    <a:pt x="206" y="297"/>
                  </a:lnTo>
                  <a:lnTo>
                    <a:pt x="200" y="299"/>
                  </a:lnTo>
                  <a:lnTo>
                    <a:pt x="195" y="300"/>
                  </a:lnTo>
                  <a:lnTo>
                    <a:pt x="191" y="303"/>
                  </a:lnTo>
                  <a:lnTo>
                    <a:pt x="191" y="308"/>
                  </a:lnTo>
                  <a:lnTo>
                    <a:pt x="193" y="313"/>
                  </a:lnTo>
                  <a:lnTo>
                    <a:pt x="197" y="317"/>
                  </a:lnTo>
                  <a:lnTo>
                    <a:pt x="205" y="319"/>
                  </a:lnTo>
                  <a:lnTo>
                    <a:pt x="215" y="322"/>
                  </a:lnTo>
                  <a:lnTo>
                    <a:pt x="223" y="324"/>
                  </a:lnTo>
                  <a:lnTo>
                    <a:pt x="225" y="328"/>
                  </a:lnTo>
                  <a:lnTo>
                    <a:pt x="223" y="332"/>
                  </a:lnTo>
                  <a:lnTo>
                    <a:pt x="219" y="333"/>
                  </a:lnTo>
                  <a:lnTo>
                    <a:pt x="216" y="336"/>
                  </a:lnTo>
                  <a:lnTo>
                    <a:pt x="215" y="336"/>
                  </a:lnTo>
                  <a:lnTo>
                    <a:pt x="215" y="337"/>
                  </a:lnTo>
                  <a:lnTo>
                    <a:pt x="216" y="341"/>
                  </a:lnTo>
                  <a:lnTo>
                    <a:pt x="220" y="345"/>
                  </a:lnTo>
                  <a:lnTo>
                    <a:pt x="225" y="346"/>
                  </a:lnTo>
                  <a:lnTo>
                    <a:pt x="228" y="350"/>
                  </a:lnTo>
                  <a:lnTo>
                    <a:pt x="226" y="357"/>
                  </a:lnTo>
                  <a:lnTo>
                    <a:pt x="224" y="365"/>
                  </a:lnTo>
                  <a:lnTo>
                    <a:pt x="223" y="369"/>
                  </a:lnTo>
                  <a:lnTo>
                    <a:pt x="225" y="374"/>
                  </a:lnTo>
                  <a:lnTo>
                    <a:pt x="230" y="386"/>
                  </a:lnTo>
                  <a:lnTo>
                    <a:pt x="239" y="399"/>
                  </a:lnTo>
                  <a:lnTo>
                    <a:pt x="249" y="407"/>
                  </a:lnTo>
                  <a:lnTo>
                    <a:pt x="254" y="408"/>
                  </a:lnTo>
                  <a:lnTo>
                    <a:pt x="262" y="409"/>
                  </a:lnTo>
                  <a:lnTo>
                    <a:pt x="269" y="409"/>
                  </a:lnTo>
                  <a:lnTo>
                    <a:pt x="278" y="409"/>
                  </a:lnTo>
                  <a:lnTo>
                    <a:pt x="286" y="409"/>
                  </a:lnTo>
                  <a:lnTo>
                    <a:pt x="292" y="409"/>
                  </a:lnTo>
                  <a:lnTo>
                    <a:pt x="298" y="409"/>
                  </a:lnTo>
                  <a:lnTo>
                    <a:pt x="301" y="408"/>
                  </a:lnTo>
                  <a:lnTo>
                    <a:pt x="306" y="407"/>
                  </a:lnTo>
                  <a:lnTo>
                    <a:pt x="311" y="407"/>
                  </a:lnTo>
                  <a:lnTo>
                    <a:pt x="316" y="405"/>
                  </a:lnTo>
                  <a:lnTo>
                    <a:pt x="317" y="405"/>
                  </a:lnTo>
                  <a:lnTo>
                    <a:pt x="321" y="418"/>
                  </a:lnTo>
                  <a:lnTo>
                    <a:pt x="324" y="418"/>
                  </a:lnTo>
                  <a:lnTo>
                    <a:pt x="331" y="419"/>
                  </a:lnTo>
                  <a:lnTo>
                    <a:pt x="340" y="418"/>
                  </a:lnTo>
                  <a:lnTo>
                    <a:pt x="347" y="413"/>
                  </a:lnTo>
                  <a:lnTo>
                    <a:pt x="353" y="409"/>
                  </a:lnTo>
                  <a:lnTo>
                    <a:pt x="359" y="409"/>
                  </a:lnTo>
                  <a:lnTo>
                    <a:pt x="364" y="409"/>
                  </a:lnTo>
                  <a:lnTo>
                    <a:pt x="367" y="411"/>
                  </a:lnTo>
                  <a:lnTo>
                    <a:pt x="364" y="413"/>
                  </a:lnTo>
                  <a:lnTo>
                    <a:pt x="359" y="418"/>
                  </a:lnTo>
                  <a:lnTo>
                    <a:pt x="354" y="426"/>
                  </a:lnTo>
                  <a:lnTo>
                    <a:pt x="352" y="431"/>
                  </a:lnTo>
                  <a:lnTo>
                    <a:pt x="350" y="435"/>
                  </a:lnTo>
                  <a:lnTo>
                    <a:pt x="350" y="438"/>
                  </a:lnTo>
                  <a:lnTo>
                    <a:pt x="350" y="441"/>
                  </a:lnTo>
                  <a:lnTo>
                    <a:pt x="353" y="443"/>
                  </a:lnTo>
                  <a:lnTo>
                    <a:pt x="355" y="447"/>
                  </a:lnTo>
                  <a:lnTo>
                    <a:pt x="357" y="452"/>
                  </a:lnTo>
                  <a:lnTo>
                    <a:pt x="357" y="456"/>
                  </a:lnTo>
                  <a:lnTo>
                    <a:pt x="357" y="457"/>
                  </a:lnTo>
                  <a:lnTo>
                    <a:pt x="358" y="460"/>
                  </a:lnTo>
                  <a:lnTo>
                    <a:pt x="362" y="465"/>
                  </a:lnTo>
                  <a:lnTo>
                    <a:pt x="363" y="470"/>
                  </a:lnTo>
                  <a:lnTo>
                    <a:pt x="362" y="474"/>
                  </a:lnTo>
                  <a:lnTo>
                    <a:pt x="355" y="478"/>
                  </a:lnTo>
                  <a:lnTo>
                    <a:pt x="348" y="481"/>
                  </a:lnTo>
                  <a:lnTo>
                    <a:pt x="340" y="485"/>
                  </a:lnTo>
                  <a:lnTo>
                    <a:pt x="336" y="487"/>
                  </a:lnTo>
                  <a:lnTo>
                    <a:pt x="336" y="488"/>
                  </a:lnTo>
                  <a:lnTo>
                    <a:pt x="336" y="489"/>
                  </a:lnTo>
                  <a:lnTo>
                    <a:pt x="334" y="492"/>
                  </a:lnTo>
                  <a:lnTo>
                    <a:pt x="331" y="493"/>
                  </a:lnTo>
                  <a:lnTo>
                    <a:pt x="326" y="492"/>
                  </a:lnTo>
                  <a:lnTo>
                    <a:pt x="322" y="489"/>
                  </a:lnTo>
                  <a:lnTo>
                    <a:pt x="317" y="485"/>
                  </a:lnTo>
                  <a:lnTo>
                    <a:pt x="316" y="484"/>
                  </a:lnTo>
                  <a:lnTo>
                    <a:pt x="310" y="498"/>
                  </a:lnTo>
                  <a:lnTo>
                    <a:pt x="309" y="499"/>
                  </a:lnTo>
                  <a:lnTo>
                    <a:pt x="305" y="502"/>
                  </a:lnTo>
                  <a:lnTo>
                    <a:pt x="298" y="504"/>
                  </a:lnTo>
                  <a:lnTo>
                    <a:pt x="291" y="504"/>
                  </a:lnTo>
                  <a:lnTo>
                    <a:pt x="287" y="503"/>
                  </a:lnTo>
                  <a:lnTo>
                    <a:pt x="283" y="500"/>
                  </a:lnTo>
                  <a:lnTo>
                    <a:pt x="279" y="497"/>
                  </a:lnTo>
                  <a:lnTo>
                    <a:pt x="274" y="493"/>
                  </a:lnTo>
                  <a:lnTo>
                    <a:pt x="269" y="490"/>
                  </a:lnTo>
                  <a:lnTo>
                    <a:pt x="263" y="489"/>
                  </a:lnTo>
                  <a:lnTo>
                    <a:pt x="255" y="489"/>
                  </a:lnTo>
                  <a:lnTo>
                    <a:pt x="247" y="493"/>
                  </a:lnTo>
                  <a:lnTo>
                    <a:pt x="233" y="500"/>
                  </a:lnTo>
                  <a:lnTo>
                    <a:pt x="226" y="506"/>
                  </a:lnTo>
                  <a:lnTo>
                    <a:pt x="226" y="509"/>
                  </a:lnTo>
                  <a:lnTo>
                    <a:pt x="228" y="513"/>
                  </a:lnTo>
                  <a:lnTo>
                    <a:pt x="230" y="518"/>
                  </a:lnTo>
                  <a:lnTo>
                    <a:pt x="231" y="521"/>
                  </a:lnTo>
                  <a:lnTo>
                    <a:pt x="233" y="523"/>
                  </a:lnTo>
                  <a:lnTo>
                    <a:pt x="233" y="525"/>
                  </a:lnTo>
                  <a:lnTo>
                    <a:pt x="220" y="527"/>
                  </a:lnTo>
                  <a:lnTo>
                    <a:pt x="216" y="528"/>
                  </a:lnTo>
                  <a:lnTo>
                    <a:pt x="209" y="532"/>
                  </a:lnTo>
                  <a:lnTo>
                    <a:pt x="201" y="540"/>
                  </a:lnTo>
                  <a:lnTo>
                    <a:pt x="197" y="549"/>
                  </a:lnTo>
                  <a:lnTo>
                    <a:pt x="195" y="557"/>
                  </a:lnTo>
                  <a:lnTo>
                    <a:pt x="190" y="564"/>
                  </a:lnTo>
                  <a:lnTo>
                    <a:pt x="183" y="568"/>
                  </a:lnTo>
                  <a:lnTo>
                    <a:pt x="181" y="569"/>
                  </a:lnTo>
                  <a:lnTo>
                    <a:pt x="178" y="571"/>
                  </a:lnTo>
                  <a:lnTo>
                    <a:pt x="173" y="575"/>
                  </a:lnTo>
                  <a:lnTo>
                    <a:pt x="168" y="581"/>
                  </a:lnTo>
                  <a:lnTo>
                    <a:pt x="166" y="587"/>
                  </a:lnTo>
                  <a:lnTo>
                    <a:pt x="167" y="593"/>
                  </a:lnTo>
                  <a:lnTo>
                    <a:pt x="169" y="603"/>
                  </a:lnTo>
                  <a:lnTo>
                    <a:pt x="172" y="612"/>
                  </a:lnTo>
                  <a:lnTo>
                    <a:pt x="176" y="614"/>
                  </a:lnTo>
                  <a:lnTo>
                    <a:pt x="181" y="616"/>
                  </a:lnTo>
                  <a:lnTo>
                    <a:pt x="186" y="621"/>
                  </a:lnTo>
                  <a:lnTo>
                    <a:pt x="190" y="625"/>
                  </a:lnTo>
                  <a:lnTo>
                    <a:pt x="191" y="627"/>
                  </a:lnTo>
                  <a:lnTo>
                    <a:pt x="190" y="644"/>
                  </a:lnTo>
                  <a:lnTo>
                    <a:pt x="171" y="649"/>
                  </a:lnTo>
                  <a:lnTo>
                    <a:pt x="169" y="651"/>
                  </a:lnTo>
                  <a:lnTo>
                    <a:pt x="168" y="656"/>
                  </a:lnTo>
                  <a:lnTo>
                    <a:pt x="168" y="661"/>
                  </a:lnTo>
                  <a:lnTo>
                    <a:pt x="171" y="664"/>
                  </a:lnTo>
                  <a:lnTo>
                    <a:pt x="176" y="665"/>
                  </a:lnTo>
                  <a:lnTo>
                    <a:pt x="182" y="668"/>
                  </a:lnTo>
                  <a:lnTo>
                    <a:pt x="187" y="669"/>
                  </a:lnTo>
                  <a:lnTo>
                    <a:pt x="190" y="670"/>
                  </a:lnTo>
                  <a:lnTo>
                    <a:pt x="187" y="678"/>
                  </a:lnTo>
                  <a:lnTo>
                    <a:pt x="200" y="693"/>
                  </a:lnTo>
                  <a:lnTo>
                    <a:pt x="200" y="695"/>
                  </a:lnTo>
                  <a:lnTo>
                    <a:pt x="201" y="701"/>
                  </a:lnTo>
                  <a:lnTo>
                    <a:pt x="204" y="708"/>
                  </a:lnTo>
                  <a:lnTo>
                    <a:pt x="205" y="713"/>
                  </a:lnTo>
                  <a:lnTo>
                    <a:pt x="209" y="720"/>
                  </a:lnTo>
                  <a:lnTo>
                    <a:pt x="215" y="727"/>
                  </a:lnTo>
                  <a:lnTo>
                    <a:pt x="225" y="733"/>
                  </a:lnTo>
                  <a:lnTo>
                    <a:pt x="235" y="735"/>
                  </a:lnTo>
                  <a:lnTo>
                    <a:pt x="245" y="731"/>
                  </a:lnTo>
                  <a:lnTo>
                    <a:pt x="255" y="726"/>
                  </a:lnTo>
                  <a:lnTo>
                    <a:pt x="263" y="721"/>
                  </a:lnTo>
                  <a:lnTo>
                    <a:pt x="267" y="714"/>
                  </a:lnTo>
                  <a:lnTo>
                    <a:pt x="268" y="716"/>
                  </a:lnTo>
                  <a:lnTo>
                    <a:pt x="271" y="726"/>
                  </a:lnTo>
                  <a:lnTo>
                    <a:pt x="271" y="739"/>
                  </a:lnTo>
                  <a:lnTo>
                    <a:pt x="269" y="750"/>
                  </a:lnTo>
                  <a:lnTo>
                    <a:pt x="266" y="760"/>
                  </a:lnTo>
                  <a:lnTo>
                    <a:pt x="262" y="770"/>
                  </a:lnTo>
                  <a:lnTo>
                    <a:pt x="258" y="778"/>
                  </a:lnTo>
                  <a:lnTo>
                    <a:pt x="257" y="780"/>
                  </a:lnTo>
                  <a:lnTo>
                    <a:pt x="262" y="795"/>
                  </a:lnTo>
                  <a:lnTo>
                    <a:pt x="233" y="820"/>
                  </a:lnTo>
                  <a:lnTo>
                    <a:pt x="231" y="822"/>
                  </a:lnTo>
                  <a:lnTo>
                    <a:pt x="230" y="827"/>
                  </a:lnTo>
                  <a:lnTo>
                    <a:pt x="234" y="830"/>
                  </a:lnTo>
                  <a:lnTo>
                    <a:pt x="245" y="828"/>
                  </a:lnTo>
                  <a:lnTo>
                    <a:pt x="253" y="825"/>
                  </a:lnTo>
                  <a:lnTo>
                    <a:pt x="262" y="821"/>
                  </a:lnTo>
                  <a:lnTo>
                    <a:pt x="269" y="817"/>
                  </a:lnTo>
                  <a:lnTo>
                    <a:pt x="276" y="813"/>
                  </a:lnTo>
                  <a:lnTo>
                    <a:pt x="282" y="811"/>
                  </a:lnTo>
                  <a:lnTo>
                    <a:pt x="286" y="809"/>
                  </a:lnTo>
                  <a:lnTo>
                    <a:pt x="290" y="809"/>
                  </a:lnTo>
                  <a:lnTo>
                    <a:pt x="291" y="811"/>
                  </a:lnTo>
                  <a:lnTo>
                    <a:pt x="292" y="817"/>
                  </a:lnTo>
                  <a:lnTo>
                    <a:pt x="295" y="822"/>
                  </a:lnTo>
                  <a:lnTo>
                    <a:pt x="298" y="825"/>
                  </a:lnTo>
                  <a:lnTo>
                    <a:pt x="302" y="825"/>
                  </a:lnTo>
                  <a:lnTo>
                    <a:pt x="307" y="822"/>
                  </a:lnTo>
                  <a:lnTo>
                    <a:pt x="314" y="820"/>
                  </a:lnTo>
                  <a:lnTo>
                    <a:pt x="319" y="818"/>
                  </a:lnTo>
                  <a:lnTo>
                    <a:pt x="321" y="821"/>
                  </a:lnTo>
                  <a:lnTo>
                    <a:pt x="322" y="827"/>
                  </a:lnTo>
                  <a:lnTo>
                    <a:pt x="325" y="837"/>
                  </a:lnTo>
                  <a:lnTo>
                    <a:pt x="329" y="846"/>
                  </a:lnTo>
                  <a:lnTo>
                    <a:pt x="333" y="851"/>
                  </a:lnTo>
                  <a:lnTo>
                    <a:pt x="338" y="855"/>
                  </a:lnTo>
                  <a:lnTo>
                    <a:pt x="344" y="861"/>
                  </a:lnTo>
                  <a:lnTo>
                    <a:pt x="350" y="868"/>
                  </a:lnTo>
                  <a:lnTo>
                    <a:pt x="355" y="869"/>
                  </a:lnTo>
                  <a:lnTo>
                    <a:pt x="358" y="866"/>
                  </a:lnTo>
                  <a:lnTo>
                    <a:pt x="359" y="864"/>
                  </a:lnTo>
                  <a:lnTo>
                    <a:pt x="362" y="861"/>
                  </a:lnTo>
                  <a:lnTo>
                    <a:pt x="362" y="860"/>
                  </a:lnTo>
                  <a:lnTo>
                    <a:pt x="360" y="858"/>
                  </a:lnTo>
                  <a:lnTo>
                    <a:pt x="359" y="851"/>
                  </a:lnTo>
                  <a:lnTo>
                    <a:pt x="357" y="844"/>
                  </a:lnTo>
                  <a:lnTo>
                    <a:pt x="357" y="836"/>
                  </a:lnTo>
                  <a:lnTo>
                    <a:pt x="360" y="828"/>
                  </a:lnTo>
                  <a:lnTo>
                    <a:pt x="367" y="821"/>
                  </a:lnTo>
                  <a:lnTo>
                    <a:pt x="374" y="817"/>
                  </a:lnTo>
                  <a:lnTo>
                    <a:pt x="377" y="814"/>
                  </a:lnTo>
                  <a:lnTo>
                    <a:pt x="376" y="817"/>
                  </a:lnTo>
                  <a:lnTo>
                    <a:pt x="373" y="825"/>
                  </a:lnTo>
                  <a:lnTo>
                    <a:pt x="372" y="833"/>
                  </a:lnTo>
                  <a:lnTo>
                    <a:pt x="373" y="841"/>
                  </a:lnTo>
                  <a:lnTo>
                    <a:pt x="376" y="844"/>
                  </a:lnTo>
                  <a:lnTo>
                    <a:pt x="381" y="844"/>
                  </a:lnTo>
                  <a:lnTo>
                    <a:pt x="387" y="842"/>
                  </a:lnTo>
                  <a:lnTo>
                    <a:pt x="393" y="841"/>
                  </a:lnTo>
                  <a:lnTo>
                    <a:pt x="400" y="839"/>
                  </a:lnTo>
                  <a:lnTo>
                    <a:pt x="406" y="836"/>
                  </a:lnTo>
                  <a:lnTo>
                    <a:pt x="411" y="835"/>
                  </a:lnTo>
                  <a:lnTo>
                    <a:pt x="415" y="835"/>
                  </a:lnTo>
                  <a:lnTo>
                    <a:pt x="417" y="837"/>
                  </a:lnTo>
                  <a:lnTo>
                    <a:pt x="416" y="841"/>
                  </a:lnTo>
                  <a:lnTo>
                    <a:pt x="414" y="845"/>
                  </a:lnTo>
                  <a:lnTo>
                    <a:pt x="412" y="846"/>
                  </a:lnTo>
                  <a:lnTo>
                    <a:pt x="396" y="858"/>
                  </a:lnTo>
                  <a:lnTo>
                    <a:pt x="395" y="859"/>
                  </a:lnTo>
                  <a:lnTo>
                    <a:pt x="393" y="861"/>
                  </a:lnTo>
                  <a:lnTo>
                    <a:pt x="392" y="866"/>
                  </a:lnTo>
                  <a:lnTo>
                    <a:pt x="393" y="873"/>
                  </a:lnTo>
                  <a:lnTo>
                    <a:pt x="396" y="879"/>
                  </a:lnTo>
                  <a:lnTo>
                    <a:pt x="393" y="883"/>
                  </a:lnTo>
                  <a:lnTo>
                    <a:pt x="391" y="884"/>
                  </a:lnTo>
                  <a:lnTo>
                    <a:pt x="390" y="885"/>
                  </a:lnTo>
                  <a:lnTo>
                    <a:pt x="388" y="887"/>
                  </a:lnTo>
                  <a:lnTo>
                    <a:pt x="386" y="889"/>
                  </a:lnTo>
                  <a:lnTo>
                    <a:pt x="383" y="893"/>
                  </a:lnTo>
                  <a:lnTo>
                    <a:pt x="381" y="897"/>
                  </a:lnTo>
                  <a:lnTo>
                    <a:pt x="379" y="902"/>
                  </a:lnTo>
                  <a:lnTo>
                    <a:pt x="377" y="912"/>
                  </a:lnTo>
                  <a:lnTo>
                    <a:pt x="376" y="921"/>
                  </a:lnTo>
                  <a:lnTo>
                    <a:pt x="374" y="925"/>
                  </a:lnTo>
                  <a:lnTo>
                    <a:pt x="348" y="930"/>
                  </a:lnTo>
                  <a:lnTo>
                    <a:pt x="347" y="931"/>
                  </a:lnTo>
                  <a:lnTo>
                    <a:pt x="343" y="936"/>
                  </a:lnTo>
                  <a:lnTo>
                    <a:pt x="338" y="940"/>
                  </a:lnTo>
                  <a:lnTo>
                    <a:pt x="334" y="944"/>
                  </a:lnTo>
                  <a:lnTo>
                    <a:pt x="330" y="945"/>
                  </a:lnTo>
                  <a:lnTo>
                    <a:pt x="326" y="946"/>
                  </a:lnTo>
                  <a:lnTo>
                    <a:pt x="322" y="947"/>
                  </a:lnTo>
                  <a:lnTo>
                    <a:pt x="321" y="947"/>
                  </a:lnTo>
                  <a:lnTo>
                    <a:pt x="303" y="960"/>
                  </a:lnTo>
                  <a:lnTo>
                    <a:pt x="303" y="961"/>
                  </a:lnTo>
                  <a:lnTo>
                    <a:pt x="302" y="965"/>
                  </a:lnTo>
                  <a:lnTo>
                    <a:pt x="302" y="970"/>
                  </a:lnTo>
                  <a:lnTo>
                    <a:pt x="301" y="975"/>
                  </a:lnTo>
                  <a:lnTo>
                    <a:pt x="298" y="979"/>
                  </a:lnTo>
                  <a:lnTo>
                    <a:pt x="295" y="983"/>
                  </a:lnTo>
                  <a:lnTo>
                    <a:pt x="290" y="987"/>
                  </a:lnTo>
                  <a:lnTo>
                    <a:pt x="286" y="987"/>
                  </a:lnTo>
                  <a:lnTo>
                    <a:pt x="281" y="985"/>
                  </a:lnTo>
                  <a:lnTo>
                    <a:pt x="274" y="984"/>
                  </a:lnTo>
                  <a:lnTo>
                    <a:pt x="269" y="982"/>
                  </a:lnTo>
                  <a:lnTo>
                    <a:pt x="266" y="982"/>
                  </a:lnTo>
                  <a:lnTo>
                    <a:pt x="260" y="983"/>
                  </a:lnTo>
                  <a:lnTo>
                    <a:pt x="255" y="987"/>
                  </a:lnTo>
                  <a:lnTo>
                    <a:pt x="250" y="991"/>
                  </a:lnTo>
                  <a:lnTo>
                    <a:pt x="249" y="992"/>
                  </a:lnTo>
                  <a:lnTo>
                    <a:pt x="239" y="1002"/>
                  </a:lnTo>
                  <a:lnTo>
                    <a:pt x="178" y="1013"/>
                  </a:lnTo>
                  <a:lnTo>
                    <a:pt x="178" y="1015"/>
                  </a:lnTo>
                  <a:lnTo>
                    <a:pt x="177" y="1020"/>
                  </a:lnTo>
                  <a:lnTo>
                    <a:pt x="176" y="1023"/>
                  </a:lnTo>
                  <a:lnTo>
                    <a:pt x="176" y="1027"/>
                  </a:lnTo>
                  <a:lnTo>
                    <a:pt x="177" y="1030"/>
                  </a:lnTo>
                  <a:lnTo>
                    <a:pt x="179" y="1034"/>
                  </a:lnTo>
                  <a:lnTo>
                    <a:pt x="179" y="1036"/>
                  </a:lnTo>
                  <a:lnTo>
                    <a:pt x="176" y="1036"/>
                  </a:lnTo>
                  <a:lnTo>
                    <a:pt x="169" y="1035"/>
                  </a:lnTo>
                  <a:lnTo>
                    <a:pt x="166" y="1034"/>
                  </a:lnTo>
                  <a:lnTo>
                    <a:pt x="163" y="1034"/>
                  </a:lnTo>
                  <a:lnTo>
                    <a:pt x="162" y="1034"/>
                  </a:lnTo>
                  <a:lnTo>
                    <a:pt x="159" y="1040"/>
                  </a:lnTo>
                  <a:lnTo>
                    <a:pt x="147" y="1037"/>
                  </a:lnTo>
                  <a:lnTo>
                    <a:pt x="154" y="1026"/>
                  </a:lnTo>
                  <a:lnTo>
                    <a:pt x="135" y="1025"/>
                  </a:lnTo>
                  <a:lnTo>
                    <a:pt x="131" y="1026"/>
                  </a:lnTo>
                  <a:lnTo>
                    <a:pt x="125" y="1027"/>
                  </a:lnTo>
                  <a:lnTo>
                    <a:pt x="116" y="1031"/>
                  </a:lnTo>
                  <a:lnTo>
                    <a:pt x="110" y="1035"/>
                  </a:lnTo>
                  <a:lnTo>
                    <a:pt x="105" y="1040"/>
                  </a:lnTo>
                  <a:lnTo>
                    <a:pt x="101" y="1044"/>
                  </a:lnTo>
                  <a:lnTo>
                    <a:pt x="95" y="1047"/>
                  </a:lnTo>
                  <a:lnTo>
                    <a:pt x="87" y="1053"/>
                  </a:lnTo>
                  <a:lnTo>
                    <a:pt x="82" y="1056"/>
                  </a:lnTo>
                  <a:lnTo>
                    <a:pt x="81" y="1060"/>
                  </a:lnTo>
                  <a:lnTo>
                    <a:pt x="81" y="1063"/>
                  </a:lnTo>
                  <a:lnTo>
                    <a:pt x="82" y="1064"/>
                  </a:lnTo>
                  <a:lnTo>
                    <a:pt x="80" y="1064"/>
                  </a:lnTo>
                  <a:lnTo>
                    <a:pt x="74" y="1065"/>
                  </a:lnTo>
                  <a:lnTo>
                    <a:pt x="68" y="1065"/>
                  </a:lnTo>
                  <a:lnTo>
                    <a:pt x="63" y="1066"/>
                  </a:lnTo>
                  <a:lnTo>
                    <a:pt x="61" y="1068"/>
                  </a:lnTo>
                  <a:lnTo>
                    <a:pt x="56" y="1069"/>
                  </a:lnTo>
                  <a:lnTo>
                    <a:pt x="49" y="1070"/>
                  </a:lnTo>
                  <a:lnTo>
                    <a:pt x="43" y="1073"/>
                  </a:lnTo>
                  <a:lnTo>
                    <a:pt x="35" y="1074"/>
                  </a:lnTo>
                  <a:lnTo>
                    <a:pt x="30" y="1077"/>
                  </a:lnTo>
                  <a:lnTo>
                    <a:pt x="25" y="1078"/>
                  </a:lnTo>
                  <a:lnTo>
                    <a:pt x="24" y="1078"/>
                  </a:lnTo>
                  <a:lnTo>
                    <a:pt x="20" y="1080"/>
                  </a:lnTo>
                  <a:lnTo>
                    <a:pt x="12" y="1085"/>
                  </a:lnTo>
                  <a:lnTo>
                    <a:pt x="4" y="1092"/>
                  </a:lnTo>
                  <a:lnTo>
                    <a:pt x="0" y="1096"/>
                  </a:lnTo>
                  <a:lnTo>
                    <a:pt x="2" y="1098"/>
                  </a:lnTo>
                  <a:lnTo>
                    <a:pt x="7" y="1101"/>
                  </a:lnTo>
                  <a:lnTo>
                    <a:pt x="12" y="1102"/>
                  </a:lnTo>
                  <a:lnTo>
                    <a:pt x="15" y="1102"/>
                  </a:lnTo>
                  <a:lnTo>
                    <a:pt x="18" y="1101"/>
                  </a:lnTo>
                  <a:lnTo>
                    <a:pt x="24" y="1098"/>
                  </a:lnTo>
                  <a:lnTo>
                    <a:pt x="29" y="1096"/>
                  </a:lnTo>
                  <a:lnTo>
                    <a:pt x="31" y="1096"/>
                  </a:lnTo>
                  <a:lnTo>
                    <a:pt x="34" y="1098"/>
                  </a:lnTo>
                  <a:lnTo>
                    <a:pt x="39" y="1101"/>
                  </a:lnTo>
                  <a:lnTo>
                    <a:pt x="43" y="1102"/>
                  </a:lnTo>
                  <a:lnTo>
                    <a:pt x="45" y="1102"/>
                  </a:lnTo>
                  <a:lnTo>
                    <a:pt x="58" y="1085"/>
                  </a:lnTo>
                  <a:lnTo>
                    <a:pt x="66" y="1098"/>
                  </a:lnTo>
                  <a:lnTo>
                    <a:pt x="86" y="1094"/>
                  </a:lnTo>
                  <a:lnTo>
                    <a:pt x="106" y="1074"/>
                  </a:lnTo>
                  <a:lnTo>
                    <a:pt x="126" y="1060"/>
                  </a:lnTo>
                  <a:lnTo>
                    <a:pt x="121" y="1073"/>
                  </a:lnTo>
                  <a:lnTo>
                    <a:pt x="111" y="1084"/>
                  </a:lnTo>
                  <a:lnTo>
                    <a:pt x="114" y="1084"/>
                  </a:lnTo>
                  <a:lnTo>
                    <a:pt x="120" y="1085"/>
                  </a:lnTo>
                  <a:lnTo>
                    <a:pt x="129" y="1084"/>
                  </a:lnTo>
                  <a:lnTo>
                    <a:pt x="135" y="1080"/>
                  </a:lnTo>
                  <a:lnTo>
                    <a:pt x="143" y="1075"/>
                  </a:lnTo>
                  <a:lnTo>
                    <a:pt x="149" y="1070"/>
                  </a:lnTo>
                  <a:lnTo>
                    <a:pt x="154" y="1066"/>
                  </a:lnTo>
                  <a:lnTo>
                    <a:pt x="157" y="1065"/>
                  </a:lnTo>
                  <a:lnTo>
                    <a:pt x="181" y="1065"/>
                  </a:lnTo>
                  <a:lnTo>
                    <a:pt x="181" y="1064"/>
                  </a:lnTo>
                  <a:lnTo>
                    <a:pt x="182" y="1059"/>
                  </a:lnTo>
                  <a:lnTo>
                    <a:pt x="185" y="1054"/>
                  </a:lnTo>
                  <a:lnTo>
                    <a:pt x="187" y="1047"/>
                  </a:lnTo>
                  <a:lnTo>
                    <a:pt x="192" y="1045"/>
                  </a:lnTo>
                  <a:lnTo>
                    <a:pt x="196" y="1047"/>
                  </a:lnTo>
                  <a:lnTo>
                    <a:pt x="198" y="1051"/>
                  </a:lnTo>
                  <a:lnTo>
                    <a:pt x="200" y="1053"/>
                  </a:lnTo>
                  <a:lnTo>
                    <a:pt x="202" y="1064"/>
                  </a:lnTo>
                  <a:lnTo>
                    <a:pt x="215" y="1064"/>
                  </a:lnTo>
                  <a:lnTo>
                    <a:pt x="215" y="1063"/>
                  </a:lnTo>
                  <a:lnTo>
                    <a:pt x="216" y="1058"/>
                  </a:lnTo>
                  <a:lnTo>
                    <a:pt x="219" y="1054"/>
                  </a:lnTo>
                  <a:lnTo>
                    <a:pt x="221" y="1051"/>
                  </a:lnTo>
                  <a:lnTo>
                    <a:pt x="224" y="1050"/>
                  </a:lnTo>
                  <a:lnTo>
                    <a:pt x="229" y="1049"/>
                  </a:lnTo>
                  <a:lnTo>
                    <a:pt x="236" y="1047"/>
                  </a:lnTo>
                  <a:lnTo>
                    <a:pt x="244" y="1046"/>
                  </a:lnTo>
                  <a:lnTo>
                    <a:pt x="252" y="1044"/>
                  </a:lnTo>
                  <a:lnTo>
                    <a:pt x="259" y="1042"/>
                  </a:lnTo>
                  <a:lnTo>
                    <a:pt x="266" y="1040"/>
                  </a:lnTo>
                  <a:lnTo>
                    <a:pt x="269" y="1039"/>
                  </a:lnTo>
                  <a:lnTo>
                    <a:pt x="276" y="1037"/>
                  </a:lnTo>
                  <a:lnTo>
                    <a:pt x="282" y="1039"/>
                  </a:lnTo>
                  <a:lnTo>
                    <a:pt x="287" y="1041"/>
                  </a:lnTo>
                  <a:lnTo>
                    <a:pt x="290" y="1042"/>
                  </a:lnTo>
                  <a:lnTo>
                    <a:pt x="292" y="1041"/>
                  </a:lnTo>
                  <a:lnTo>
                    <a:pt x="297" y="1039"/>
                  </a:lnTo>
                  <a:lnTo>
                    <a:pt x="301" y="1035"/>
                  </a:lnTo>
                  <a:lnTo>
                    <a:pt x="303" y="1032"/>
                  </a:lnTo>
                  <a:lnTo>
                    <a:pt x="301" y="1030"/>
                  </a:lnTo>
                  <a:lnTo>
                    <a:pt x="297" y="1026"/>
                  </a:lnTo>
                  <a:lnTo>
                    <a:pt x="293" y="1023"/>
                  </a:lnTo>
                  <a:lnTo>
                    <a:pt x="292" y="1021"/>
                  </a:lnTo>
                  <a:lnTo>
                    <a:pt x="297" y="1018"/>
                  </a:lnTo>
                  <a:lnTo>
                    <a:pt x="306" y="1016"/>
                  </a:lnTo>
                  <a:lnTo>
                    <a:pt x="316" y="1015"/>
                  </a:lnTo>
                  <a:lnTo>
                    <a:pt x="325" y="1016"/>
                  </a:lnTo>
                  <a:lnTo>
                    <a:pt x="333" y="1018"/>
                  </a:lnTo>
                  <a:lnTo>
                    <a:pt x="339" y="1018"/>
                  </a:lnTo>
                  <a:lnTo>
                    <a:pt x="344" y="1017"/>
                  </a:lnTo>
                  <a:lnTo>
                    <a:pt x="345" y="1013"/>
                  </a:lnTo>
                  <a:lnTo>
                    <a:pt x="341" y="1010"/>
                  </a:lnTo>
                  <a:lnTo>
                    <a:pt x="336" y="1006"/>
                  </a:lnTo>
                  <a:lnTo>
                    <a:pt x="333" y="1003"/>
                  </a:lnTo>
                  <a:lnTo>
                    <a:pt x="330" y="1002"/>
                  </a:lnTo>
                  <a:lnTo>
                    <a:pt x="363" y="993"/>
                  </a:lnTo>
                  <a:lnTo>
                    <a:pt x="363" y="992"/>
                  </a:lnTo>
                  <a:lnTo>
                    <a:pt x="365" y="989"/>
                  </a:lnTo>
                  <a:lnTo>
                    <a:pt x="367" y="985"/>
                  </a:lnTo>
                  <a:lnTo>
                    <a:pt x="368" y="982"/>
                  </a:lnTo>
                  <a:lnTo>
                    <a:pt x="372" y="980"/>
                  </a:lnTo>
                  <a:lnTo>
                    <a:pt x="379" y="980"/>
                  </a:lnTo>
                  <a:lnTo>
                    <a:pt x="387" y="982"/>
                  </a:lnTo>
                  <a:lnTo>
                    <a:pt x="393" y="980"/>
                  </a:lnTo>
                  <a:lnTo>
                    <a:pt x="398" y="977"/>
                  </a:lnTo>
                  <a:lnTo>
                    <a:pt x="403" y="970"/>
                  </a:lnTo>
                  <a:lnTo>
                    <a:pt x="409" y="966"/>
                  </a:lnTo>
                  <a:lnTo>
                    <a:pt x="410" y="964"/>
                  </a:lnTo>
                  <a:lnTo>
                    <a:pt x="431" y="963"/>
                  </a:lnTo>
                  <a:lnTo>
                    <a:pt x="434" y="958"/>
                  </a:lnTo>
                  <a:lnTo>
                    <a:pt x="439" y="946"/>
                  </a:lnTo>
                  <a:lnTo>
                    <a:pt x="446" y="934"/>
                  </a:lnTo>
                  <a:lnTo>
                    <a:pt x="453" y="927"/>
                  </a:lnTo>
                  <a:lnTo>
                    <a:pt x="457" y="926"/>
                  </a:lnTo>
                  <a:lnTo>
                    <a:pt x="463" y="923"/>
                  </a:lnTo>
                  <a:lnTo>
                    <a:pt x="472" y="921"/>
                  </a:lnTo>
                  <a:lnTo>
                    <a:pt x="481" y="918"/>
                  </a:lnTo>
                  <a:lnTo>
                    <a:pt x="489" y="917"/>
                  </a:lnTo>
                  <a:lnTo>
                    <a:pt x="498" y="915"/>
                  </a:lnTo>
                  <a:lnTo>
                    <a:pt x="503" y="913"/>
                  </a:lnTo>
                  <a:lnTo>
                    <a:pt x="507" y="913"/>
                  </a:lnTo>
                  <a:lnTo>
                    <a:pt x="510" y="911"/>
                  </a:lnTo>
                  <a:lnTo>
                    <a:pt x="514" y="904"/>
                  </a:lnTo>
                  <a:lnTo>
                    <a:pt x="517" y="896"/>
                  </a:lnTo>
                  <a:lnTo>
                    <a:pt x="522" y="887"/>
                  </a:lnTo>
                  <a:lnTo>
                    <a:pt x="530" y="877"/>
                  </a:lnTo>
                  <a:lnTo>
                    <a:pt x="539" y="866"/>
                  </a:lnTo>
                  <a:lnTo>
                    <a:pt x="546" y="859"/>
                  </a:lnTo>
                  <a:lnTo>
                    <a:pt x="549" y="856"/>
                  </a:lnTo>
                  <a:lnTo>
                    <a:pt x="550" y="831"/>
                  </a:lnTo>
                  <a:lnTo>
                    <a:pt x="549" y="830"/>
                  </a:lnTo>
                  <a:lnTo>
                    <a:pt x="545" y="825"/>
                  </a:lnTo>
                  <a:lnTo>
                    <a:pt x="539" y="821"/>
                  </a:lnTo>
                  <a:lnTo>
                    <a:pt x="532" y="818"/>
                  </a:lnTo>
                  <a:lnTo>
                    <a:pt x="527" y="817"/>
                  </a:lnTo>
                  <a:lnTo>
                    <a:pt x="524" y="813"/>
                  </a:lnTo>
                  <a:lnTo>
                    <a:pt x="525" y="808"/>
                  </a:lnTo>
                  <a:lnTo>
                    <a:pt x="529" y="803"/>
                  </a:lnTo>
                  <a:lnTo>
                    <a:pt x="536" y="797"/>
                  </a:lnTo>
                  <a:lnTo>
                    <a:pt x="546" y="790"/>
                  </a:lnTo>
                  <a:lnTo>
                    <a:pt x="555" y="785"/>
                  </a:lnTo>
                  <a:lnTo>
                    <a:pt x="560" y="782"/>
                  </a:lnTo>
                  <a:lnTo>
                    <a:pt x="564" y="777"/>
                  </a:lnTo>
                  <a:lnTo>
                    <a:pt x="569" y="770"/>
                  </a:lnTo>
                  <a:lnTo>
                    <a:pt x="573" y="765"/>
                  </a:lnTo>
                  <a:lnTo>
                    <a:pt x="574" y="759"/>
                  </a:lnTo>
                  <a:lnTo>
                    <a:pt x="576" y="751"/>
                  </a:lnTo>
                  <a:lnTo>
                    <a:pt x="578" y="742"/>
                  </a:lnTo>
                  <a:lnTo>
                    <a:pt x="583" y="733"/>
                  </a:lnTo>
                  <a:lnTo>
                    <a:pt x="592" y="726"/>
                  </a:lnTo>
                  <a:lnTo>
                    <a:pt x="603" y="718"/>
                  </a:lnTo>
                  <a:lnTo>
                    <a:pt x="613" y="709"/>
                  </a:lnTo>
                  <a:lnTo>
                    <a:pt x="621" y="701"/>
                  </a:lnTo>
                  <a:lnTo>
                    <a:pt x="626" y="694"/>
                  </a:lnTo>
                  <a:lnTo>
                    <a:pt x="630" y="692"/>
                  </a:lnTo>
                  <a:lnTo>
                    <a:pt x="635" y="690"/>
                  </a:lnTo>
                  <a:lnTo>
                    <a:pt x="644" y="688"/>
                  </a:lnTo>
                  <a:lnTo>
                    <a:pt x="653" y="685"/>
                  </a:lnTo>
                  <a:lnTo>
                    <a:pt x="660" y="683"/>
                  </a:lnTo>
                  <a:lnTo>
                    <a:pt x="668" y="682"/>
                  </a:lnTo>
                  <a:lnTo>
                    <a:pt x="673" y="680"/>
                  </a:lnTo>
                  <a:lnTo>
                    <a:pt x="675" y="680"/>
                  </a:lnTo>
                  <a:lnTo>
                    <a:pt x="674" y="682"/>
                  </a:lnTo>
                  <a:lnTo>
                    <a:pt x="673" y="685"/>
                  </a:lnTo>
                  <a:lnTo>
                    <a:pt x="670" y="689"/>
                  </a:lnTo>
                  <a:lnTo>
                    <a:pt x="669" y="692"/>
                  </a:lnTo>
                  <a:lnTo>
                    <a:pt x="670" y="695"/>
                  </a:lnTo>
                  <a:lnTo>
                    <a:pt x="675" y="699"/>
                  </a:lnTo>
                  <a:lnTo>
                    <a:pt x="681" y="703"/>
                  </a:lnTo>
                  <a:lnTo>
                    <a:pt x="683" y="707"/>
                  </a:lnTo>
                  <a:lnTo>
                    <a:pt x="681" y="709"/>
                  </a:lnTo>
                  <a:lnTo>
                    <a:pt x="675" y="711"/>
                  </a:lnTo>
                  <a:lnTo>
                    <a:pt x="669" y="711"/>
                  </a:lnTo>
                  <a:lnTo>
                    <a:pt x="667" y="711"/>
                  </a:lnTo>
                  <a:lnTo>
                    <a:pt x="648" y="722"/>
                  </a:lnTo>
                  <a:lnTo>
                    <a:pt x="635" y="718"/>
                  </a:lnTo>
                  <a:lnTo>
                    <a:pt x="634" y="718"/>
                  </a:lnTo>
                  <a:lnTo>
                    <a:pt x="632" y="718"/>
                  </a:lnTo>
                  <a:lnTo>
                    <a:pt x="630" y="720"/>
                  </a:lnTo>
                  <a:lnTo>
                    <a:pt x="629" y="723"/>
                  </a:lnTo>
                  <a:lnTo>
                    <a:pt x="626" y="730"/>
                  </a:lnTo>
                  <a:lnTo>
                    <a:pt x="624" y="735"/>
                  </a:lnTo>
                  <a:lnTo>
                    <a:pt x="620" y="740"/>
                  </a:lnTo>
                  <a:lnTo>
                    <a:pt x="619" y="741"/>
                  </a:lnTo>
                  <a:lnTo>
                    <a:pt x="617" y="741"/>
                  </a:lnTo>
                  <a:lnTo>
                    <a:pt x="615" y="742"/>
                  </a:lnTo>
                  <a:lnTo>
                    <a:pt x="611" y="746"/>
                  </a:lnTo>
                  <a:lnTo>
                    <a:pt x="610" y="751"/>
                  </a:lnTo>
                  <a:lnTo>
                    <a:pt x="608" y="761"/>
                  </a:lnTo>
                  <a:lnTo>
                    <a:pt x="606" y="775"/>
                  </a:lnTo>
                  <a:lnTo>
                    <a:pt x="605" y="789"/>
                  </a:lnTo>
                  <a:lnTo>
                    <a:pt x="606" y="798"/>
                  </a:lnTo>
                  <a:lnTo>
                    <a:pt x="610" y="801"/>
                  </a:lnTo>
                  <a:lnTo>
                    <a:pt x="616" y="801"/>
                  </a:lnTo>
                  <a:lnTo>
                    <a:pt x="620" y="799"/>
                  </a:lnTo>
                  <a:lnTo>
                    <a:pt x="622" y="798"/>
                  </a:lnTo>
                  <a:lnTo>
                    <a:pt x="621" y="811"/>
                  </a:lnTo>
                  <a:lnTo>
                    <a:pt x="602" y="817"/>
                  </a:lnTo>
                  <a:lnTo>
                    <a:pt x="602" y="820"/>
                  </a:lnTo>
                  <a:lnTo>
                    <a:pt x="602" y="826"/>
                  </a:lnTo>
                  <a:lnTo>
                    <a:pt x="605" y="832"/>
                  </a:lnTo>
                  <a:lnTo>
                    <a:pt x="610" y="835"/>
                  </a:lnTo>
                  <a:lnTo>
                    <a:pt x="613" y="833"/>
                  </a:lnTo>
                  <a:lnTo>
                    <a:pt x="619" y="832"/>
                  </a:lnTo>
                  <a:lnTo>
                    <a:pt x="625" y="830"/>
                  </a:lnTo>
                  <a:lnTo>
                    <a:pt x="631" y="827"/>
                  </a:lnTo>
                  <a:lnTo>
                    <a:pt x="638" y="825"/>
                  </a:lnTo>
                  <a:lnTo>
                    <a:pt x="643" y="822"/>
                  </a:lnTo>
                  <a:lnTo>
                    <a:pt x="646" y="821"/>
                  </a:lnTo>
                  <a:lnTo>
                    <a:pt x="648" y="820"/>
                  </a:lnTo>
                  <a:lnTo>
                    <a:pt x="651" y="808"/>
                  </a:lnTo>
                  <a:lnTo>
                    <a:pt x="662" y="811"/>
                  </a:lnTo>
                  <a:lnTo>
                    <a:pt x="677" y="773"/>
                  </a:lnTo>
                  <a:lnTo>
                    <a:pt x="689" y="780"/>
                  </a:lnTo>
                  <a:lnTo>
                    <a:pt x="705" y="782"/>
                  </a:lnTo>
                  <a:lnTo>
                    <a:pt x="718" y="775"/>
                  </a:lnTo>
                  <a:lnTo>
                    <a:pt x="718" y="771"/>
                  </a:lnTo>
                  <a:lnTo>
                    <a:pt x="717" y="764"/>
                  </a:lnTo>
                  <a:lnTo>
                    <a:pt x="716" y="755"/>
                  </a:lnTo>
                  <a:lnTo>
                    <a:pt x="717" y="750"/>
                  </a:lnTo>
                  <a:lnTo>
                    <a:pt x="720" y="746"/>
                  </a:lnTo>
                  <a:lnTo>
                    <a:pt x="724" y="741"/>
                  </a:lnTo>
                  <a:lnTo>
                    <a:pt x="726" y="737"/>
                  </a:lnTo>
                  <a:lnTo>
                    <a:pt x="727" y="736"/>
                  </a:lnTo>
                  <a:lnTo>
                    <a:pt x="727" y="735"/>
                  </a:lnTo>
                  <a:lnTo>
                    <a:pt x="727" y="731"/>
                  </a:lnTo>
                  <a:lnTo>
                    <a:pt x="726" y="727"/>
                  </a:lnTo>
                  <a:lnTo>
                    <a:pt x="724" y="726"/>
                  </a:lnTo>
                  <a:lnTo>
                    <a:pt x="720" y="727"/>
                  </a:lnTo>
                  <a:lnTo>
                    <a:pt x="717" y="730"/>
                  </a:lnTo>
                  <a:lnTo>
                    <a:pt x="715" y="731"/>
                  </a:lnTo>
                  <a:lnTo>
                    <a:pt x="713" y="732"/>
                  </a:lnTo>
                  <a:lnTo>
                    <a:pt x="713" y="722"/>
                  </a:lnTo>
                  <a:lnTo>
                    <a:pt x="726" y="701"/>
                  </a:lnTo>
                  <a:lnTo>
                    <a:pt x="744" y="698"/>
                  </a:lnTo>
                  <a:lnTo>
                    <a:pt x="767" y="699"/>
                  </a:lnTo>
                  <a:lnTo>
                    <a:pt x="769" y="697"/>
                  </a:lnTo>
                  <a:lnTo>
                    <a:pt x="774" y="692"/>
                  </a:lnTo>
                  <a:lnTo>
                    <a:pt x="779" y="689"/>
                  </a:lnTo>
                  <a:lnTo>
                    <a:pt x="783" y="693"/>
                  </a:lnTo>
                  <a:lnTo>
                    <a:pt x="784" y="702"/>
                  </a:lnTo>
                  <a:lnTo>
                    <a:pt x="783" y="711"/>
                  </a:lnTo>
                  <a:lnTo>
                    <a:pt x="782" y="718"/>
                  </a:lnTo>
                  <a:lnTo>
                    <a:pt x="780" y="721"/>
                  </a:lnTo>
                  <a:lnTo>
                    <a:pt x="798" y="735"/>
                  </a:lnTo>
                  <a:lnTo>
                    <a:pt x="832" y="742"/>
                  </a:lnTo>
                  <a:lnTo>
                    <a:pt x="834" y="747"/>
                  </a:lnTo>
                  <a:lnTo>
                    <a:pt x="837" y="758"/>
                  </a:lnTo>
                  <a:lnTo>
                    <a:pt x="842" y="769"/>
                  </a:lnTo>
                  <a:lnTo>
                    <a:pt x="846" y="774"/>
                  </a:lnTo>
                  <a:lnTo>
                    <a:pt x="849" y="774"/>
                  </a:lnTo>
                  <a:lnTo>
                    <a:pt x="855" y="774"/>
                  </a:lnTo>
                  <a:lnTo>
                    <a:pt x="861" y="775"/>
                  </a:lnTo>
                  <a:lnTo>
                    <a:pt x="870" y="775"/>
                  </a:lnTo>
                  <a:lnTo>
                    <a:pt x="878" y="777"/>
                  </a:lnTo>
                  <a:lnTo>
                    <a:pt x="884" y="778"/>
                  </a:lnTo>
                  <a:lnTo>
                    <a:pt x="889" y="778"/>
                  </a:lnTo>
                  <a:lnTo>
                    <a:pt x="891" y="778"/>
                  </a:lnTo>
                  <a:lnTo>
                    <a:pt x="918" y="760"/>
                  </a:lnTo>
                  <a:lnTo>
                    <a:pt x="921" y="764"/>
                  </a:lnTo>
                  <a:lnTo>
                    <a:pt x="929" y="771"/>
                  </a:lnTo>
                  <a:lnTo>
                    <a:pt x="937" y="780"/>
                  </a:lnTo>
                  <a:lnTo>
                    <a:pt x="944" y="784"/>
                  </a:lnTo>
                  <a:lnTo>
                    <a:pt x="947" y="784"/>
                  </a:lnTo>
                  <a:lnTo>
                    <a:pt x="953" y="784"/>
                  </a:lnTo>
                  <a:lnTo>
                    <a:pt x="959" y="785"/>
                  </a:lnTo>
                  <a:lnTo>
                    <a:pt x="966" y="785"/>
                  </a:lnTo>
                  <a:lnTo>
                    <a:pt x="973" y="785"/>
                  </a:lnTo>
                  <a:lnTo>
                    <a:pt x="978" y="787"/>
                  </a:lnTo>
                  <a:lnTo>
                    <a:pt x="982" y="787"/>
                  </a:lnTo>
                  <a:lnTo>
                    <a:pt x="983" y="787"/>
                  </a:lnTo>
                  <a:lnTo>
                    <a:pt x="985" y="785"/>
                  </a:lnTo>
                  <a:lnTo>
                    <a:pt x="991" y="782"/>
                  </a:lnTo>
                  <a:lnTo>
                    <a:pt x="997" y="777"/>
                  </a:lnTo>
                  <a:lnTo>
                    <a:pt x="1002" y="773"/>
                  </a:lnTo>
                  <a:lnTo>
                    <a:pt x="1008" y="771"/>
                  </a:lnTo>
                  <a:lnTo>
                    <a:pt x="1016" y="771"/>
                  </a:lnTo>
                  <a:lnTo>
                    <a:pt x="1022" y="775"/>
                  </a:lnTo>
                  <a:lnTo>
                    <a:pt x="1023" y="779"/>
                  </a:lnTo>
                  <a:lnTo>
                    <a:pt x="1020" y="783"/>
                  </a:lnTo>
                  <a:lnTo>
                    <a:pt x="1017" y="784"/>
                  </a:lnTo>
                  <a:lnTo>
                    <a:pt x="1015" y="785"/>
                  </a:lnTo>
                  <a:lnTo>
                    <a:pt x="1013" y="785"/>
                  </a:lnTo>
                  <a:lnTo>
                    <a:pt x="1007" y="783"/>
                  </a:lnTo>
                  <a:lnTo>
                    <a:pt x="1007" y="785"/>
                  </a:lnTo>
                  <a:lnTo>
                    <a:pt x="1006" y="792"/>
                  </a:lnTo>
                  <a:lnTo>
                    <a:pt x="1007" y="798"/>
                  </a:lnTo>
                  <a:lnTo>
                    <a:pt x="1008" y="802"/>
                  </a:lnTo>
                  <a:lnTo>
                    <a:pt x="1012" y="804"/>
                  </a:lnTo>
                  <a:lnTo>
                    <a:pt x="1017" y="807"/>
                  </a:lnTo>
                  <a:lnTo>
                    <a:pt x="1022" y="811"/>
                  </a:lnTo>
                  <a:lnTo>
                    <a:pt x="1028" y="812"/>
                  </a:lnTo>
                  <a:lnTo>
                    <a:pt x="1035" y="814"/>
                  </a:lnTo>
                  <a:lnTo>
                    <a:pt x="1041" y="821"/>
                  </a:lnTo>
                  <a:lnTo>
                    <a:pt x="1044" y="828"/>
                  </a:lnTo>
                  <a:lnTo>
                    <a:pt x="1045" y="835"/>
                  </a:lnTo>
                  <a:lnTo>
                    <a:pt x="1046" y="837"/>
                  </a:lnTo>
                  <a:lnTo>
                    <a:pt x="1050" y="841"/>
                  </a:lnTo>
                  <a:lnTo>
                    <a:pt x="1055" y="845"/>
                  </a:lnTo>
                  <a:lnTo>
                    <a:pt x="1060" y="850"/>
                  </a:lnTo>
                  <a:lnTo>
                    <a:pt x="1066" y="855"/>
                  </a:lnTo>
                  <a:lnTo>
                    <a:pt x="1074" y="860"/>
                  </a:lnTo>
                  <a:lnTo>
                    <a:pt x="1082" y="865"/>
                  </a:lnTo>
                  <a:lnTo>
                    <a:pt x="1088" y="870"/>
                  </a:lnTo>
                  <a:lnTo>
                    <a:pt x="1096" y="874"/>
                  </a:lnTo>
                  <a:lnTo>
                    <a:pt x="1103" y="879"/>
                  </a:lnTo>
                  <a:lnTo>
                    <a:pt x="1112" y="883"/>
                  </a:lnTo>
                  <a:lnTo>
                    <a:pt x="1120" y="887"/>
                  </a:lnTo>
                  <a:lnTo>
                    <a:pt x="1127" y="890"/>
                  </a:lnTo>
                  <a:lnTo>
                    <a:pt x="1135" y="892"/>
                  </a:lnTo>
                  <a:lnTo>
                    <a:pt x="1140" y="893"/>
                  </a:lnTo>
                  <a:lnTo>
                    <a:pt x="1145" y="892"/>
                  </a:lnTo>
                  <a:lnTo>
                    <a:pt x="1149" y="885"/>
                  </a:lnTo>
                  <a:lnTo>
                    <a:pt x="1149" y="877"/>
                  </a:lnTo>
                  <a:lnTo>
                    <a:pt x="1145" y="869"/>
                  </a:lnTo>
                  <a:lnTo>
                    <a:pt x="1144" y="865"/>
                  </a:lnTo>
                  <a:lnTo>
                    <a:pt x="1168" y="882"/>
                  </a:lnTo>
                  <a:lnTo>
                    <a:pt x="1169" y="882"/>
                  </a:lnTo>
                  <a:lnTo>
                    <a:pt x="1171" y="882"/>
                  </a:lnTo>
                  <a:lnTo>
                    <a:pt x="1174" y="880"/>
                  </a:lnTo>
                  <a:lnTo>
                    <a:pt x="1175" y="877"/>
                  </a:lnTo>
                  <a:lnTo>
                    <a:pt x="1170" y="869"/>
                  </a:lnTo>
                  <a:lnTo>
                    <a:pt x="1163" y="858"/>
                  </a:lnTo>
                  <a:lnTo>
                    <a:pt x="1154" y="847"/>
                  </a:lnTo>
                  <a:lnTo>
                    <a:pt x="1152" y="841"/>
                  </a:lnTo>
                  <a:lnTo>
                    <a:pt x="1158" y="841"/>
                  </a:lnTo>
                  <a:lnTo>
                    <a:pt x="1166" y="846"/>
                  </a:lnTo>
                  <a:lnTo>
                    <a:pt x="1174" y="854"/>
                  </a:lnTo>
                  <a:lnTo>
                    <a:pt x="1179" y="860"/>
                  </a:lnTo>
                  <a:lnTo>
                    <a:pt x="1180" y="866"/>
                  </a:lnTo>
                  <a:lnTo>
                    <a:pt x="1184" y="873"/>
                  </a:lnTo>
                  <a:lnTo>
                    <a:pt x="1190" y="880"/>
                  </a:lnTo>
                  <a:lnTo>
                    <a:pt x="1203" y="885"/>
                  </a:lnTo>
                  <a:lnTo>
                    <a:pt x="1216" y="888"/>
                  </a:lnTo>
                  <a:lnTo>
                    <a:pt x="1221" y="888"/>
                  </a:lnTo>
                  <a:lnTo>
                    <a:pt x="1223" y="888"/>
                  </a:lnTo>
                  <a:lnTo>
                    <a:pt x="1223" y="888"/>
                  </a:lnTo>
                  <a:lnTo>
                    <a:pt x="1227" y="908"/>
                  </a:lnTo>
                  <a:lnTo>
                    <a:pt x="1225" y="918"/>
                  </a:lnTo>
                  <a:lnTo>
                    <a:pt x="1227" y="920"/>
                  </a:lnTo>
                  <a:lnTo>
                    <a:pt x="1232" y="925"/>
                  </a:lnTo>
                  <a:lnTo>
                    <a:pt x="1239" y="930"/>
                  </a:lnTo>
                  <a:lnTo>
                    <a:pt x="1244" y="935"/>
                  </a:lnTo>
                  <a:lnTo>
                    <a:pt x="1249" y="937"/>
                  </a:lnTo>
                  <a:lnTo>
                    <a:pt x="1252" y="940"/>
                  </a:lnTo>
                  <a:lnTo>
                    <a:pt x="1255" y="940"/>
                  </a:lnTo>
                  <a:lnTo>
                    <a:pt x="1259" y="939"/>
                  </a:lnTo>
                  <a:lnTo>
                    <a:pt x="1263" y="939"/>
                  </a:lnTo>
                  <a:lnTo>
                    <a:pt x="1268" y="941"/>
                  </a:lnTo>
                  <a:lnTo>
                    <a:pt x="1275" y="946"/>
                  </a:lnTo>
                  <a:lnTo>
                    <a:pt x="1284" y="953"/>
                  </a:lnTo>
                  <a:lnTo>
                    <a:pt x="1292" y="959"/>
                  </a:lnTo>
                  <a:lnTo>
                    <a:pt x="1299" y="966"/>
                  </a:lnTo>
                  <a:lnTo>
                    <a:pt x="1306" y="972"/>
                  </a:lnTo>
                  <a:lnTo>
                    <a:pt x="1308" y="975"/>
                  </a:lnTo>
                  <a:lnTo>
                    <a:pt x="1312" y="982"/>
                  </a:lnTo>
                  <a:lnTo>
                    <a:pt x="1317" y="988"/>
                  </a:lnTo>
                  <a:lnTo>
                    <a:pt x="1321" y="996"/>
                  </a:lnTo>
                  <a:lnTo>
                    <a:pt x="1323" y="1002"/>
                  </a:lnTo>
                  <a:lnTo>
                    <a:pt x="1326" y="1007"/>
                  </a:lnTo>
                  <a:lnTo>
                    <a:pt x="1328" y="1012"/>
                  </a:lnTo>
                  <a:lnTo>
                    <a:pt x="1331" y="1015"/>
                  </a:lnTo>
                  <a:lnTo>
                    <a:pt x="1333" y="1012"/>
                  </a:lnTo>
                  <a:lnTo>
                    <a:pt x="1335" y="1006"/>
                  </a:lnTo>
                  <a:lnTo>
                    <a:pt x="1336" y="999"/>
                  </a:lnTo>
                  <a:lnTo>
                    <a:pt x="1338" y="994"/>
                  </a:lnTo>
                  <a:lnTo>
                    <a:pt x="1342" y="992"/>
                  </a:lnTo>
                  <a:lnTo>
                    <a:pt x="1349" y="993"/>
                  </a:lnTo>
                  <a:lnTo>
                    <a:pt x="1356" y="996"/>
                  </a:lnTo>
                  <a:lnTo>
                    <a:pt x="1362" y="999"/>
                  </a:lnTo>
                  <a:lnTo>
                    <a:pt x="1366" y="1004"/>
                  </a:lnTo>
                  <a:lnTo>
                    <a:pt x="1368" y="1016"/>
                  </a:lnTo>
                  <a:lnTo>
                    <a:pt x="1373" y="1035"/>
                  </a:lnTo>
                  <a:lnTo>
                    <a:pt x="1376" y="1053"/>
                  </a:lnTo>
                  <a:lnTo>
                    <a:pt x="1378" y="1060"/>
                  </a:lnTo>
                  <a:lnTo>
                    <a:pt x="1398" y="1063"/>
                  </a:lnTo>
                  <a:lnTo>
                    <a:pt x="1399" y="1058"/>
                  </a:lnTo>
                  <a:lnTo>
                    <a:pt x="1403" y="1045"/>
                  </a:lnTo>
                  <a:lnTo>
                    <a:pt x="1406" y="1031"/>
                  </a:lnTo>
                  <a:lnTo>
                    <a:pt x="1407" y="1020"/>
                  </a:lnTo>
                  <a:lnTo>
                    <a:pt x="1400" y="1006"/>
                  </a:lnTo>
                  <a:lnTo>
                    <a:pt x="1389" y="985"/>
                  </a:lnTo>
                  <a:lnTo>
                    <a:pt x="1378" y="968"/>
                  </a:lnTo>
                  <a:lnTo>
                    <a:pt x="1373" y="960"/>
                  </a:lnTo>
                  <a:lnTo>
                    <a:pt x="1368" y="960"/>
                  </a:lnTo>
                  <a:lnTo>
                    <a:pt x="1356" y="960"/>
                  </a:lnTo>
                  <a:lnTo>
                    <a:pt x="1345" y="959"/>
                  </a:lnTo>
                  <a:lnTo>
                    <a:pt x="1336" y="956"/>
                  </a:lnTo>
                  <a:lnTo>
                    <a:pt x="1332" y="951"/>
                  </a:lnTo>
                  <a:lnTo>
                    <a:pt x="1325" y="944"/>
                  </a:lnTo>
                  <a:lnTo>
                    <a:pt x="1317" y="934"/>
                  </a:lnTo>
                  <a:lnTo>
                    <a:pt x="1308" y="923"/>
                  </a:lnTo>
                  <a:lnTo>
                    <a:pt x="1299" y="912"/>
                  </a:lnTo>
                  <a:lnTo>
                    <a:pt x="1292" y="903"/>
                  </a:lnTo>
                  <a:lnTo>
                    <a:pt x="1287" y="897"/>
                  </a:lnTo>
                  <a:lnTo>
                    <a:pt x="1283" y="894"/>
                  </a:lnTo>
                  <a:lnTo>
                    <a:pt x="1279" y="892"/>
                  </a:lnTo>
                  <a:lnTo>
                    <a:pt x="1273" y="887"/>
                  </a:lnTo>
                  <a:lnTo>
                    <a:pt x="1264" y="879"/>
                  </a:lnTo>
                  <a:lnTo>
                    <a:pt x="1255" y="869"/>
                  </a:lnTo>
                  <a:lnTo>
                    <a:pt x="1246" y="860"/>
                  </a:lnTo>
                  <a:lnTo>
                    <a:pt x="1239" y="850"/>
                  </a:lnTo>
                  <a:lnTo>
                    <a:pt x="1233" y="844"/>
                  </a:lnTo>
                  <a:lnTo>
                    <a:pt x="1231" y="839"/>
                  </a:lnTo>
                  <a:lnTo>
                    <a:pt x="1228" y="835"/>
                  </a:lnTo>
                  <a:lnTo>
                    <a:pt x="1222" y="827"/>
                  </a:lnTo>
                  <a:lnTo>
                    <a:pt x="1214" y="820"/>
                  </a:lnTo>
                  <a:lnTo>
                    <a:pt x="1206" y="811"/>
                  </a:lnTo>
                  <a:lnTo>
                    <a:pt x="1197" y="802"/>
                  </a:lnTo>
                  <a:lnTo>
                    <a:pt x="1189" y="794"/>
                  </a:lnTo>
                  <a:lnTo>
                    <a:pt x="1183" y="789"/>
                  </a:lnTo>
                  <a:lnTo>
                    <a:pt x="1180" y="788"/>
                  </a:lnTo>
                  <a:lnTo>
                    <a:pt x="1173" y="783"/>
                  </a:lnTo>
                  <a:lnTo>
                    <a:pt x="1163" y="770"/>
                  </a:lnTo>
                  <a:lnTo>
                    <a:pt x="1152" y="758"/>
                  </a:lnTo>
                  <a:lnTo>
                    <a:pt x="1149" y="751"/>
                  </a:lnTo>
                  <a:lnTo>
                    <a:pt x="1107" y="795"/>
                  </a:lnTo>
                  <a:lnTo>
                    <a:pt x="1109" y="803"/>
                  </a:lnTo>
                  <a:lnTo>
                    <a:pt x="1093" y="814"/>
                  </a:lnTo>
                  <a:lnTo>
                    <a:pt x="1069" y="785"/>
                  </a:lnTo>
                  <a:lnTo>
                    <a:pt x="1051" y="765"/>
                  </a:lnTo>
                  <a:lnTo>
                    <a:pt x="1047" y="765"/>
                  </a:lnTo>
                  <a:lnTo>
                    <a:pt x="1039" y="765"/>
                  </a:lnTo>
                  <a:lnTo>
                    <a:pt x="1030" y="763"/>
                  </a:lnTo>
                  <a:lnTo>
                    <a:pt x="1025" y="759"/>
                  </a:lnTo>
                  <a:lnTo>
                    <a:pt x="1025" y="751"/>
                  </a:lnTo>
                  <a:lnTo>
                    <a:pt x="1025" y="742"/>
                  </a:lnTo>
                  <a:lnTo>
                    <a:pt x="1022" y="735"/>
                  </a:lnTo>
                  <a:lnTo>
                    <a:pt x="1016" y="731"/>
                  </a:lnTo>
                  <a:close/>
                </a:path>
              </a:pathLst>
            </a:custGeom>
            <a:solidFill>
              <a:schemeClr val="tx1"/>
            </a:solidFill>
            <a:ln w="9525">
              <a:noFill/>
              <a:round/>
              <a:headEnd/>
              <a:tailEnd/>
            </a:ln>
          </p:spPr>
          <p:txBody>
            <a:bodyPr>
              <a:prstTxWarp prst="textNoShape">
                <a:avLst/>
              </a:prstTxWarp>
            </a:bodyPr>
            <a:lstStyle/>
            <a:p>
              <a:endParaRPr lang="en-US"/>
            </a:p>
          </p:txBody>
        </p:sp>
        <p:sp>
          <p:nvSpPr>
            <p:cNvPr id="32898" name="Freeform 130"/>
            <p:cNvSpPr>
              <a:spLocks/>
            </p:cNvSpPr>
            <p:nvPr/>
          </p:nvSpPr>
          <p:spPr bwMode="auto">
            <a:xfrm>
              <a:off x="336" y="3744"/>
              <a:ext cx="74" cy="31"/>
            </a:xfrm>
            <a:custGeom>
              <a:avLst/>
              <a:gdLst/>
              <a:ahLst/>
              <a:cxnLst>
                <a:cxn ang="0">
                  <a:pos x="74" y="17"/>
                </a:cxn>
                <a:cxn ang="0">
                  <a:pos x="53" y="0"/>
                </a:cxn>
                <a:cxn ang="0">
                  <a:pos x="32" y="4"/>
                </a:cxn>
                <a:cxn ang="0">
                  <a:pos x="29" y="8"/>
                </a:cxn>
                <a:cxn ang="0">
                  <a:pos x="20" y="16"/>
                </a:cxn>
                <a:cxn ang="0">
                  <a:pos x="8" y="24"/>
                </a:cxn>
                <a:cxn ang="0">
                  <a:pos x="1" y="28"/>
                </a:cxn>
                <a:cxn ang="0">
                  <a:pos x="0" y="29"/>
                </a:cxn>
                <a:cxn ang="0">
                  <a:pos x="3" y="29"/>
                </a:cxn>
                <a:cxn ang="0">
                  <a:pos x="11" y="31"/>
                </a:cxn>
                <a:cxn ang="0">
                  <a:pos x="19" y="31"/>
                </a:cxn>
                <a:cxn ang="0">
                  <a:pos x="29" y="31"/>
                </a:cxn>
                <a:cxn ang="0">
                  <a:pos x="38" y="31"/>
                </a:cxn>
                <a:cxn ang="0">
                  <a:pos x="44" y="29"/>
                </a:cxn>
                <a:cxn ang="0">
                  <a:pos x="48" y="28"/>
                </a:cxn>
                <a:cxn ang="0">
                  <a:pos x="51" y="24"/>
                </a:cxn>
                <a:cxn ang="0">
                  <a:pos x="55" y="19"/>
                </a:cxn>
                <a:cxn ang="0">
                  <a:pos x="62" y="17"/>
                </a:cxn>
                <a:cxn ang="0">
                  <a:pos x="74" y="17"/>
                </a:cxn>
              </a:cxnLst>
              <a:rect l="0" t="0" r="r" b="b"/>
              <a:pathLst>
                <a:path w="74" h="31">
                  <a:moveTo>
                    <a:pt x="74" y="17"/>
                  </a:moveTo>
                  <a:lnTo>
                    <a:pt x="53" y="0"/>
                  </a:lnTo>
                  <a:lnTo>
                    <a:pt x="32" y="4"/>
                  </a:lnTo>
                  <a:lnTo>
                    <a:pt x="29" y="8"/>
                  </a:lnTo>
                  <a:lnTo>
                    <a:pt x="20" y="16"/>
                  </a:lnTo>
                  <a:lnTo>
                    <a:pt x="8" y="24"/>
                  </a:lnTo>
                  <a:lnTo>
                    <a:pt x="1" y="28"/>
                  </a:lnTo>
                  <a:lnTo>
                    <a:pt x="0" y="29"/>
                  </a:lnTo>
                  <a:lnTo>
                    <a:pt x="3" y="29"/>
                  </a:lnTo>
                  <a:lnTo>
                    <a:pt x="11" y="31"/>
                  </a:lnTo>
                  <a:lnTo>
                    <a:pt x="19" y="31"/>
                  </a:lnTo>
                  <a:lnTo>
                    <a:pt x="29" y="31"/>
                  </a:lnTo>
                  <a:lnTo>
                    <a:pt x="38" y="31"/>
                  </a:lnTo>
                  <a:lnTo>
                    <a:pt x="44" y="29"/>
                  </a:lnTo>
                  <a:lnTo>
                    <a:pt x="48" y="28"/>
                  </a:lnTo>
                  <a:lnTo>
                    <a:pt x="51" y="24"/>
                  </a:lnTo>
                  <a:lnTo>
                    <a:pt x="55" y="19"/>
                  </a:lnTo>
                  <a:lnTo>
                    <a:pt x="62" y="17"/>
                  </a:lnTo>
                  <a:lnTo>
                    <a:pt x="74" y="17"/>
                  </a:lnTo>
                  <a:close/>
                </a:path>
              </a:pathLst>
            </a:custGeom>
            <a:solidFill>
              <a:schemeClr val="tx1"/>
            </a:solidFill>
            <a:ln w="9525">
              <a:noFill/>
              <a:round/>
              <a:headEnd/>
              <a:tailEnd/>
            </a:ln>
          </p:spPr>
          <p:txBody>
            <a:bodyPr>
              <a:prstTxWarp prst="textNoShape">
                <a:avLst/>
              </a:prstTxWarp>
            </a:bodyPr>
            <a:lstStyle/>
            <a:p>
              <a:endParaRPr lang="en-US"/>
            </a:p>
          </p:txBody>
        </p:sp>
        <p:sp>
          <p:nvSpPr>
            <p:cNvPr id="32899" name="Freeform 131"/>
            <p:cNvSpPr>
              <a:spLocks/>
            </p:cNvSpPr>
            <p:nvPr/>
          </p:nvSpPr>
          <p:spPr bwMode="auto">
            <a:xfrm>
              <a:off x="890" y="3596"/>
              <a:ext cx="118" cy="100"/>
            </a:xfrm>
            <a:custGeom>
              <a:avLst/>
              <a:gdLst/>
              <a:ahLst/>
              <a:cxnLst>
                <a:cxn ang="0">
                  <a:pos x="89" y="0"/>
                </a:cxn>
                <a:cxn ang="0">
                  <a:pos x="85" y="1"/>
                </a:cxn>
                <a:cxn ang="0">
                  <a:pos x="77" y="5"/>
                </a:cxn>
                <a:cxn ang="0">
                  <a:pos x="67" y="7"/>
                </a:cxn>
                <a:cxn ang="0">
                  <a:pos x="57" y="4"/>
                </a:cxn>
                <a:cxn ang="0">
                  <a:pos x="49" y="3"/>
                </a:cxn>
                <a:cxn ang="0">
                  <a:pos x="44" y="7"/>
                </a:cxn>
                <a:cxn ang="0">
                  <a:pos x="42" y="13"/>
                </a:cxn>
                <a:cxn ang="0">
                  <a:pos x="43" y="18"/>
                </a:cxn>
                <a:cxn ang="0">
                  <a:pos x="44" y="23"/>
                </a:cxn>
                <a:cxn ang="0">
                  <a:pos x="44" y="28"/>
                </a:cxn>
                <a:cxn ang="0">
                  <a:pos x="42" y="33"/>
                </a:cxn>
                <a:cxn ang="0">
                  <a:pos x="41" y="36"/>
                </a:cxn>
                <a:cxn ang="0">
                  <a:pos x="32" y="32"/>
                </a:cxn>
                <a:cxn ang="0">
                  <a:pos x="0" y="53"/>
                </a:cxn>
                <a:cxn ang="0">
                  <a:pos x="20" y="76"/>
                </a:cxn>
                <a:cxn ang="0">
                  <a:pos x="37" y="67"/>
                </a:cxn>
                <a:cxn ang="0">
                  <a:pos x="46" y="67"/>
                </a:cxn>
                <a:cxn ang="0">
                  <a:pos x="30" y="90"/>
                </a:cxn>
                <a:cxn ang="0">
                  <a:pos x="32" y="93"/>
                </a:cxn>
                <a:cxn ang="0">
                  <a:pos x="33" y="96"/>
                </a:cxn>
                <a:cxn ang="0">
                  <a:pos x="37" y="100"/>
                </a:cxn>
                <a:cxn ang="0">
                  <a:pos x="41" y="99"/>
                </a:cxn>
                <a:cxn ang="0">
                  <a:pos x="47" y="93"/>
                </a:cxn>
                <a:cxn ang="0">
                  <a:pos x="54" y="80"/>
                </a:cxn>
                <a:cxn ang="0">
                  <a:pos x="61" y="70"/>
                </a:cxn>
                <a:cxn ang="0">
                  <a:pos x="63" y="65"/>
                </a:cxn>
                <a:cxn ang="0">
                  <a:pos x="66" y="62"/>
                </a:cxn>
                <a:cxn ang="0">
                  <a:pos x="73" y="58"/>
                </a:cxn>
                <a:cxn ang="0">
                  <a:pos x="82" y="53"/>
                </a:cxn>
                <a:cxn ang="0">
                  <a:pos x="91" y="50"/>
                </a:cxn>
                <a:cxn ang="0">
                  <a:pos x="95" y="46"/>
                </a:cxn>
                <a:cxn ang="0">
                  <a:pos x="95" y="41"/>
                </a:cxn>
                <a:cxn ang="0">
                  <a:pos x="94" y="36"/>
                </a:cxn>
                <a:cxn ang="0">
                  <a:pos x="92" y="33"/>
                </a:cxn>
                <a:cxn ang="0">
                  <a:pos x="94" y="33"/>
                </a:cxn>
                <a:cxn ang="0">
                  <a:pos x="96" y="32"/>
                </a:cxn>
                <a:cxn ang="0">
                  <a:pos x="100" y="33"/>
                </a:cxn>
                <a:cxn ang="0">
                  <a:pos x="103" y="36"/>
                </a:cxn>
                <a:cxn ang="0">
                  <a:pos x="105" y="38"/>
                </a:cxn>
                <a:cxn ang="0">
                  <a:pos x="110" y="37"/>
                </a:cxn>
                <a:cxn ang="0">
                  <a:pos x="115" y="34"/>
                </a:cxn>
                <a:cxn ang="0">
                  <a:pos x="118" y="33"/>
                </a:cxn>
                <a:cxn ang="0">
                  <a:pos x="111" y="9"/>
                </a:cxn>
                <a:cxn ang="0">
                  <a:pos x="89" y="0"/>
                </a:cxn>
              </a:cxnLst>
              <a:rect l="0" t="0" r="r" b="b"/>
              <a:pathLst>
                <a:path w="118" h="100">
                  <a:moveTo>
                    <a:pt x="89" y="0"/>
                  </a:moveTo>
                  <a:lnTo>
                    <a:pt x="85" y="1"/>
                  </a:lnTo>
                  <a:lnTo>
                    <a:pt x="77" y="5"/>
                  </a:lnTo>
                  <a:lnTo>
                    <a:pt x="67" y="7"/>
                  </a:lnTo>
                  <a:lnTo>
                    <a:pt x="57" y="4"/>
                  </a:lnTo>
                  <a:lnTo>
                    <a:pt x="49" y="3"/>
                  </a:lnTo>
                  <a:lnTo>
                    <a:pt x="44" y="7"/>
                  </a:lnTo>
                  <a:lnTo>
                    <a:pt x="42" y="13"/>
                  </a:lnTo>
                  <a:lnTo>
                    <a:pt x="43" y="18"/>
                  </a:lnTo>
                  <a:lnTo>
                    <a:pt x="44" y="23"/>
                  </a:lnTo>
                  <a:lnTo>
                    <a:pt x="44" y="28"/>
                  </a:lnTo>
                  <a:lnTo>
                    <a:pt x="42" y="33"/>
                  </a:lnTo>
                  <a:lnTo>
                    <a:pt x="41" y="36"/>
                  </a:lnTo>
                  <a:lnTo>
                    <a:pt x="32" y="32"/>
                  </a:lnTo>
                  <a:lnTo>
                    <a:pt x="0" y="53"/>
                  </a:lnTo>
                  <a:lnTo>
                    <a:pt x="20" y="76"/>
                  </a:lnTo>
                  <a:lnTo>
                    <a:pt x="37" y="67"/>
                  </a:lnTo>
                  <a:lnTo>
                    <a:pt x="46" y="67"/>
                  </a:lnTo>
                  <a:lnTo>
                    <a:pt x="30" y="90"/>
                  </a:lnTo>
                  <a:lnTo>
                    <a:pt x="32" y="93"/>
                  </a:lnTo>
                  <a:lnTo>
                    <a:pt x="33" y="96"/>
                  </a:lnTo>
                  <a:lnTo>
                    <a:pt x="37" y="100"/>
                  </a:lnTo>
                  <a:lnTo>
                    <a:pt x="41" y="99"/>
                  </a:lnTo>
                  <a:lnTo>
                    <a:pt x="47" y="93"/>
                  </a:lnTo>
                  <a:lnTo>
                    <a:pt x="54" y="80"/>
                  </a:lnTo>
                  <a:lnTo>
                    <a:pt x="61" y="70"/>
                  </a:lnTo>
                  <a:lnTo>
                    <a:pt x="63" y="65"/>
                  </a:lnTo>
                  <a:lnTo>
                    <a:pt x="66" y="62"/>
                  </a:lnTo>
                  <a:lnTo>
                    <a:pt x="73" y="58"/>
                  </a:lnTo>
                  <a:lnTo>
                    <a:pt x="82" y="53"/>
                  </a:lnTo>
                  <a:lnTo>
                    <a:pt x="91" y="50"/>
                  </a:lnTo>
                  <a:lnTo>
                    <a:pt x="95" y="46"/>
                  </a:lnTo>
                  <a:lnTo>
                    <a:pt x="95" y="41"/>
                  </a:lnTo>
                  <a:lnTo>
                    <a:pt x="94" y="36"/>
                  </a:lnTo>
                  <a:lnTo>
                    <a:pt x="92" y="33"/>
                  </a:lnTo>
                  <a:lnTo>
                    <a:pt x="94" y="33"/>
                  </a:lnTo>
                  <a:lnTo>
                    <a:pt x="96" y="32"/>
                  </a:lnTo>
                  <a:lnTo>
                    <a:pt x="100" y="33"/>
                  </a:lnTo>
                  <a:lnTo>
                    <a:pt x="103" y="36"/>
                  </a:lnTo>
                  <a:lnTo>
                    <a:pt x="105" y="38"/>
                  </a:lnTo>
                  <a:lnTo>
                    <a:pt x="110" y="37"/>
                  </a:lnTo>
                  <a:lnTo>
                    <a:pt x="115" y="34"/>
                  </a:lnTo>
                  <a:lnTo>
                    <a:pt x="118" y="33"/>
                  </a:lnTo>
                  <a:lnTo>
                    <a:pt x="111" y="9"/>
                  </a:lnTo>
                  <a:lnTo>
                    <a:pt x="89" y="0"/>
                  </a:lnTo>
                  <a:close/>
                </a:path>
              </a:pathLst>
            </a:custGeom>
            <a:solidFill>
              <a:schemeClr val="tx1"/>
            </a:solidFill>
            <a:ln w="9525">
              <a:noFill/>
              <a:round/>
              <a:headEnd/>
              <a:tailEnd/>
            </a:ln>
          </p:spPr>
          <p:txBody>
            <a:bodyPr>
              <a:prstTxWarp prst="textNoShape">
                <a:avLst/>
              </a:prstTxWarp>
            </a:bodyPr>
            <a:lstStyle/>
            <a:p>
              <a:endParaRPr lang="en-US"/>
            </a:p>
          </p:txBody>
        </p:sp>
        <p:sp>
          <p:nvSpPr>
            <p:cNvPr id="32900" name="Freeform 132"/>
            <p:cNvSpPr>
              <a:spLocks/>
            </p:cNvSpPr>
            <p:nvPr/>
          </p:nvSpPr>
          <p:spPr bwMode="auto">
            <a:xfrm>
              <a:off x="937" y="3572"/>
              <a:ext cx="31" cy="12"/>
            </a:xfrm>
            <a:custGeom>
              <a:avLst/>
              <a:gdLst/>
              <a:ahLst/>
              <a:cxnLst>
                <a:cxn ang="0">
                  <a:pos x="0" y="8"/>
                </a:cxn>
                <a:cxn ang="0">
                  <a:pos x="14" y="12"/>
                </a:cxn>
                <a:cxn ang="0">
                  <a:pos x="31" y="8"/>
                </a:cxn>
                <a:cxn ang="0">
                  <a:pos x="26" y="0"/>
                </a:cxn>
                <a:cxn ang="0">
                  <a:pos x="24" y="0"/>
                </a:cxn>
                <a:cxn ang="0">
                  <a:pos x="17" y="0"/>
                </a:cxn>
                <a:cxn ang="0">
                  <a:pos x="9" y="2"/>
                </a:cxn>
                <a:cxn ang="0">
                  <a:pos x="0" y="8"/>
                </a:cxn>
              </a:cxnLst>
              <a:rect l="0" t="0" r="r" b="b"/>
              <a:pathLst>
                <a:path w="31" h="12">
                  <a:moveTo>
                    <a:pt x="0" y="8"/>
                  </a:moveTo>
                  <a:lnTo>
                    <a:pt x="14" y="12"/>
                  </a:lnTo>
                  <a:lnTo>
                    <a:pt x="31" y="8"/>
                  </a:lnTo>
                  <a:lnTo>
                    <a:pt x="26" y="0"/>
                  </a:lnTo>
                  <a:lnTo>
                    <a:pt x="24" y="0"/>
                  </a:lnTo>
                  <a:lnTo>
                    <a:pt x="17" y="0"/>
                  </a:lnTo>
                  <a:lnTo>
                    <a:pt x="9" y="2"/>
                  </a:lnTo>
                  <a:lnTo>
                    <a:pt x="0" y="8"/>
                  </a:lnTo>
                  <a:close/>
                </a:path>
              </a:pathLst>
            </a:custGeom>
            <a:solidFill>
              <a:srgbClr val="003F00"/>
            </a:solidFill>
            <a:ln w="9525">
              <a:noFill/>
              <a:round/>
              <a:headEnd/>
              <a:tailEnd/>
            </a:ln>
          </p:spPr>
          <p:txBody>
            <a:bodyPr>
              <a:prstTxWarp prst="textNoShape">
                <a:avLst/>
              </a:prstTxWarp>
            </a:bodyPr>
            <a:lstStyle/>
            <a:p>
              <a:endParaRPr lang="en-US"/>
            </a:p>
          </p:txBody>
        </p:sp>
        <p:sp>
          <p:nvSpPr>
            <p:cNvPr id="32901" name="Freeform 133"/>
            <p:cNvSpPr>
              <a:spLocks/>
            </p:cNvSpPr>
            <p:nvPr/>
          </p:nvSpPr>
          <p:spPr bwMode="auto">
            <a:xfrm>
              <a:off x="1584" y="3552"/>
              <a:ext cx="32" cy="47"/>
            </a:xfrm>
            <a:custGeom>
              <a:avLst/>
              <a:gdLst/>
              <a:ahLst/>
              <a:cxnLst>
                <a:cxn ang="0">
                  <a:pos x="0" y="0"/>
                </a:cxn>
                <a:cxn ang="0">
                  <a:pos x="3" y="4"/>
                </a:cxn>
                <a:cxn ang="0">
                  <a:pos x="8" y="14"/>
                </a:cxn>
                <a:cxn ang="0">
                  <a:pos x="14" y="27"/>
                </a:cxn>
                <a:cxn ang="0">
                  <a:pos x="17" y="37"/>
                </a:cxn>
                <a:cxn ang="0">
                  <a:pos x="18" y="43"/>
                </a:cxn>
                <a:cxn ang="0">
                  <a:pos x="20" y="47"/>
                </a:cxn>
                <a:cxn ang="0">
                  <a:pos x="22" y="47"/>
                </a:cxn>
                <a:cxn ang="0">
                  <a:pos x="24" y="44"/>
                </a:cxn>
                <a:cxn ang="0">
                  <a:pos x="27" y="42"/>
                </a:cxn>
                <a:cxn ang="0">
                  <a:pos x="29" y="39"/>
                </a:cxn>
                <a:cxn ang="0">
                  <a:pos x="32" y="38"/>
                </a:cxn>
                <a:cxn ang="0">
                  <a:pos x="32" y="36"/>
                </a:cxn>
                <a:cxn ang="0">
                  <a:pos x="27" y="28"/>
                </a:cxn>
                <a:cxn ang="0">
                  <a:pos x="23" y="19"/>
                </a:cxn>
                <a:cxn ang="0">
                  <a:pos x="20" y="11"/>
                </a:cxn>
                <a:cxn ang="0">
                  <a:pos x="20" y="9"/>
                </a:cxn>
                <a:cxn ang="0">
                  <a:pos x="18" y="6"/>
                </a:cxn>
                <a:cxn ang="0">
                  <a:pos x="12" y="3"/>
                </a:cxn>
                <a:cxn ang="0">
                  <a:pos x="5" y="0"/>
                </a:cxn>
                <a:cxn ang="0">
                  <a:pos x="0" y="0"/>
                </a:cxn>
              </a:cxnLst>
              <a:rect l="0" t="0" r="r" b="b"/>
              <a:pathLst>
                <a:path w="32" h="47">
                  <a:moveTo>
                    <a:pt x="0" y="0"/>
                  </a:moveTo>
                  <a:lnTo>
                    <a:pt x="3" y="4"/>
                  </a:lnTo>
                  <a:lnTo>
                    <a:pt x="8" y="14"/>
                  </a:lnTo>
                  <a:lnTo>
                    <a:pt x="14" y="27"/>
                  </a:lnTo>
                  <a:lnTo>
                    <a:pt x="17" y="37"/>
                  </a:lnTo>
                  <a:lnTo>
                    <a:pt x="18" y="43"/>
                  </a:lnTo>
                  <a:lnTo>
                    <a:pt x="20" y="47"/>
                  </a:lnTo>
                  <a:lnTo>
                    <a:pt x="22" y="47"/>
                  </a:lnTo>
                  <a:lnTo>
                    <a:pt x="24" y="44"/>
                  </a:lnTo>
                  <a:lnTo>
                    <a:pt x="27" y="42"/>
                  </a:lnTo>
                  <a:lnTo>
                    <a:pt x="29" y="39"/>
                  </a:lnTo>
                  <a:lnTo>
                    <a:pt x="32" y="38"/>
                  </a:lnTo>
                  <a:lnTo>
                    <a:pt x="32" y="36"/>
                  </a:lnTo>
                  <a:lnTo>
                    <a:pt x="27" y="28"/>
                  </a:lnTo>
                  <a:lnTo>
                    <a:pt x="23" y="19"/>
                  </a:lnTo>
                  <a:lnTo>
                    <a:pt x="20" y="11"/>
                  </a:lnTo>
                  <a:lnTo>
                    <a:pt x="20" y="9"/>
                  </a:lnTo>
                  <a:lnTo>
                    <a:pt x="18" y="6"/>
                  </a:lnTo>
                  <a:lnTo>
                    <a:pt x="12" y="3"/>
                  </a:lnTo>
                  <a:lnTo>
                    <a:pt x="5" y="0"/>
                  </a:lnTo>
                  <a:lnTo>
                    <a:pt x="0" y="0"/>
                  </a:lnTo>
                  <a:close/>
                </a:path>
              </a:pathLst>
            </a:custGeom>
            <a:solidFill>
              <a:schemeClr val="tx1"/>
            </a:solidFill>
            <a:ln w="9525">
              <a:noFill/>
              <a:round/>
              <a:headEnd/>
              <a:tailEnd/>
            </a:ln>
          </p:spPr>
          <p:txBody>
            <a:bodyPr>
              <a:prstTxWarp prst="textNoShape">
                <a:avLst/>
              </a:prstTxWarp>
            </a:bodyPr>
            <a:lstStyle/>
            <a:p>
              <a:endParaRPr lang="en-US"/>
            </a:p>
          </p:txBody>
        </p:sp>
        <p:sp>
          <p:nvSpPr>
            <p:cNvPr id="32902" name="Freeform 134"/>
            <p:cNvSpPr>
              <a:spLocks/>
            </p:cNvSpPr>
            <p:nvPr/>
          </p:nvSpPr>
          <p:spPr bwMode="auto">
            <a:xfrm>
              <a:off x="1561" y="3552"/>
              <a:ext cx="23" cy="25"/>
            </a:xfrm>
            <a:custGeom>
              <a:avLst/>
              <a:gdLst/>
              <a:ahLst/>
              <a:cxnLst>
                <a:cxn ang="0">
                  <a:pos x="6" y="0"/>
                </a:cxn>
                <a:cxn ang="0">
                  <a:pos x="0" y="10"/>
                </a:cxn>
                <a:cxn ang="0">
                  <a:pos x="1" y="13"/>
                </a:cxn>
                <a:cxn ang="0">
                  <a:pos x="5" y="18"/>
                </a:cxn>
                <a:cxn ang="0">
                  <a:pos x="9" y="23"/>
                </a:cxn>
                <a:cxn ang="0">
                  <a:pos x="11" y="25"/>
                </a:cxn>
                <a:cxn ang="0">
                  <a:pos x="15" y="24"/>
                </a:cxn>
                <a:cxn ang="0">
                  <a:pos x="19" y="23"/>
                </a:cxn>
                <a:cxn ang="0">
                  <a:pos x="22" y="22"/>
                </a:cxn>
                <a:cxn ang="0">
                  <a:pos x="23" y="20"/>
                </a:cxn>
                <a:cxn ang="0">
                  <a:pos x="22" y="8"/>
                </a:cxn>
                <a:cxn ang="0">
                  <a:pos x="10" y="6"/>
                </a:cxn>
                <a:cxn ang="0">
                  <a:pos x="6" y="0"/>
                </a:cxn>
              </a:cxnLst>
              <a:rect l="0" t="0" r="r" b="b"/>
              <a:pathLst>
                <a:path w="23" h="25">
                  <a:moveTo>
                    <a:pt x="6" y="0"/>
                  </a:moveTo>
                  <a:lnTo>
                    <a:pt x="0" y="10"/>
                  </a:lnTo>
                  <a:lnTo>
                    <a:pt x="1" y="13"/>
                  </a:lnTo>
                  <a:lnTo>
                    <a:pt x="5" y="18"/>
                  </a:lnTo>
                  <a:lnTo>
                    <a:pt x="9" y="23"/>
                  </a:lnTo>
                  <a:lnTo>
                    <a:pt x="11" y="25"/>
                  </a:lnTo>
                  <a:lnTo>
                    <a:pt x="15" y="24"/>
                  </a:lnTo>
                  <a:lnTo>
                    <a:pt x="19" y="23"/>
                  </a:lnTo>
                  <a:lnTo>
                    <a:pt x="22" y="22"/>
                  </a:lnTo>
                  <a:lnTo>
                    <a:pt x="23" y="20"/>
                  </a:lnTo>
                  <a:lnTo>
                    <a:pt x="22" y="8"/>
                  </a:lnTo>
                  <a:lnTo>
                    <a:pt x="10" y="6"/>
                  </a:lnTo>
                  <a:lnTo>
                    <a:pt x="6" y="0"/>
                  </a:lnTo>
                  <a:close/>
                </a:path>
              </a:pathLst>
            </a:custGeom>
            <a:solidFill>
              <a:schemeClr val="tx1"/>
            </a:solidFill>
            <a:ln w="9525">
              <a:noFill/>
              <a:round/>
              <a:headEnd/>
              <a:tailEnd/>
            </a:ln>
          </p:spPr>
          <p:txBody>
            <a:bodyPr>
              <a:prstTxWarp prst="textNoShape">
                <a:avLst/>
              </a:prstTxWarp>
            </a:bodyPr>
            <a:lstStyle/>
            <a:p>
              <a:endParaRPr lang="en-US"/>
            </a:p>
          </p:txBody>
        </p:sp>
        <p:sp>
          <p:nvSpPr>
            <p:cNvPr id="32903" name="Freeform 135"/>
            <p:cNvSpPr>
              <a:spLocks/>
            </p:cNvSpPr>
            <p:nvPr/>
          </p:nvSpPr>
          <p:spPr bwMode="auto">
            <a:xfrm>
              <a:off x="1632" y="3600"/>
              <a:ext cx="27" cy="19"/>
            </a:xfrm>
            <a:custGeom>
              <a:avLst/>
              <a:gdLst/>
              <a:ahLst/>
              <a:cxnLst>
                <a:cxn ang="0">
                  <a:pos x="0" y="0"/>
                </a:cxn>
                <a:cxn ang="0">
                  <a:pos x="3" y="11"/>
                </a:cxn>
                <a:cxn ang="0">
                  <a:pos x="16" y="19"/>
                </a:cxn>
                <a:cxn ang="0">
                  <a:pos x="27" y="16"/>
                </a:cxn>
                <a:cxn ang="0">
                  <a:pos x="21" y="10"/>
                </a:cxn>
                <a:cxn ang="0">
                  <a:pos x="22" y="4"/>
                </a:cxn>
                <a:cxn ang="0">
                  <a:pos x="10" y="5"/>
                </a:cxn>
                <a:cxn ang="0">
                  <a:pos x="0" y="0"/>
                </a:cxn>
              </a:cxnLst>
              <a:rect l="0" t="0" r="r" b="b"/>
              <a:pathLst>
                <a:path w="27" h="19">
                  <a:moveTo>
                    <a:pt x="0" y="0"/>
                  </a:moveTo>
                  <a:lnTo>
                    <a:pt x="3" y="11"/>
                  </a:lnTo>
                  <a:lnTo>
                    <a:pt x="16" y="19"/>
                  </a:lnTo>
                  <a:lnTo>
                    <a:pt x="27" y="16"/>
                  </a:lnTo>
                  <a:lnTo>
                    <a:pt x="21" y="10"/>
                  </a:lnTo>
                  <a:lnTo>
                    <a:pt x="22" y="4"/>
                  </a:lnTo>
                  <a:lnTo>
                    <a:pt x="10" y="5"/>
                  </a:lnTo>
                  <a:lnTo>
                    <a:pt x="0" y="0"/>
                  </a:lnTo>
                  <a:close/>
                </a:path>
              </a:pathLst>
            </a:custGeom>
            <a:solidFill>
              <a:schemeClr val="tx1"/>
            </a:solidFill>
            <a:ln w="9525">
              <a:noFill/>
              <a:round/>
              <a:headEnd/>
              <a:tailEnd/>
            </a:ln>
          </p:spPr>
          <p:txBody>
            <a:bodyPr>
              <a:prstTxWarp prst="textNoShape">
                <a:avLst/>
              </a:prstTxWarp>
            </a:bodyPr>
            <a:lstStyle/>
            <a:p>
              <a:endParaRPr lang="en-US"/>
            </a:p>
          </p:txBody>
        </p:sp>
        <p:sp>
          <p:nvSpPr>
            <p:cNvPr id="32904" name="Freeform 136"/>
            <p:cNvSpPr>
              <a:spLocks/>
            </p:cNvSpPr>
            <p:nvPr/>
          </p:nvSpPr>
          <p:spPr bwMode="auto">
            <a:xfrm>
              <a:off x="1680" y="3648"/>
              <a:ext cx="56" cy="73"/>
            </a:xfrm>
            <a:custGeom>
              <a:avLst/>
              <a:gdLst/>
              <a:ahLst/>
              <a:cxnLst>
                <a:cxn ang="0">
                  <a:pos x="0" y="0"/>
                </a:cxn>
                <a:cxn ang="0">
                  <a:pos x="2" y="26"/>
                </a:cxn>
                <a:cxn ang="0">
                  <a:pos x="3" y="26"/>
                </a:cxn>
                <a:cxn ang="0">
                  <a:pos x="5" y="24"/>
                </a:cxn>
                <a:cxn ang="0">
                  <a:pos x="7" y="23"/>
                </a:cxn>
                <a:cxn ang="0">
                  <a:pos x="10" y="24"/>
                </a:cxn>
                <a:cxn ang="0">
                  <a:pos x="12" y="31"/>
                </a:cxn>
                <a:cxn ang="0">
                  <a:pos x="17" y="42"/>
                </a:cxn>
                <a:cxn ang="0">
                  <a:pos x="21" y="54"/>
                </a:cxn>
                <a:cxn ang="0">
                  <a:pos x="25" y="59"/>
                </a:cxn>
                <a:cxn ang="0">
                  <a:pos x="29" y="60"/>
                </a:cxn>
                <a:cxn ang="0">
                  <a:pos x="32" y="59"/>
                </a:cxn>
                <a:cxn ang="0">
                  <a:pos x="36" y="57"/>
                </a:cxn>
                <a:cxn ang="0">
                  <a:pos x="37" y="56"/>
                </a:cxn>
                <a:cxn ang="0">
                  <a:pos x="56" y="73"/>
                </a:cxn>
                <a:cxn ang="0">
                  <a:pos x="53" y="48"/>
                </a:cxn>
                <a:cxn ang="0">
                  <a:pos x="41" y="33"/>
                </a:cxn>
                <a:cxn ang="0">
                  <a:pos x="34" y="30"/>
                </a:cxn>
                <a:cxn ang="0">
                  <a:pos x="36" y="22"/>
                </a:cxn>
                <a:cxn ang="0">
                  <a:pos x="21" y="2"/>
                </a:cxn>
                <a:cxn ang="0">
                  <a:pos x="8" y="5"/>
                </a:cxn>
                <a:cxn ang="0">
                  <a:pos x="0" y="0"/>
                </a:cxn>
              </a:cxnLst>
              <a:rect l="0" t="0" r="r" b="b"/>
              <a:pathLst>
                <a:path w="56" h="73">
                  <a:moveTo>
                    <a:pt x="0" y="0"/>
                  </a:moveTo>
                  <a:lnTo>
                    <a:pt x="2" y="26"/>
                  </a:lnTo>
                  <a:lnTo>
                    <a:pt x="3" y="26"/>
                  </a:lnTo>
                  <a:lnTo>
                    <a:pt x="5" y="24"/>
                  </a:lnTo>
                  <a:lnTo>
                    <a:pt x="7" y="23"/>
                  </a:lnTo>
                  <a:lnTo>
                    <a:pt x="10" y="24"/>
                  </a:lnTo>
                  <a:lnTo>
                    <a:pt x="12" y="31"/>
                  </a:lnTo>
                  <a:lnTo>
                    <a:pt x="17" y="42"/>
                  </a:lnTo>
                  <a:lnTo>
                    <a:pt x="21" y="54"/>
                  </a:lnTo>
                  <a:lnTo>
                    <a:pt x="25" y="59"/>
                  </a:lnTo>
                  <a:lnTo>
                    <a:pt x="29" y="60"/>
                  </a:lnTo>
                  <a:lnTo>
                    <a:pt x="32" y="59"/>
                  </a:lnTo>
                  <a:lnTo>
                    <a:pt x="36" y="57"/>
                  </a:lnTo>
                  <a:lnTo>
                    <a:pt x="37" y="56"/>
                  </a:lnTo>
                  <a:lnTo>
                    <a:pt x="56" y="73"/>
                  </a:lnTo>
                  <a:lnTo>
                    <a:pt x="53" y="48"/>
                  </a:lnTo>
                  <a:lnTo>
                    <a:pt x="41" y="33"/>
                  </a:lnTo>
                  <a:lnTo>
                    <a:pt x="34" y="30"/>
                  </a:lnTo>
                  <a:lnTo>
                    <a:pt x="36" y="22"/>
                  </a:lnTo>
                  <a:lnTo>
                    <a:pt x="21" y="2"/>
                  </a:lnTo>
                  <a:lnTo>
                    <a:pt x="8" y="5"/>
                  </a:lnTo>
                  <a:lnTo>
                    <a:pt x="0" y="0"/>
                  </a:lnTo>
                  <a:close/>
                </a:path>
              </a:pathLst>
            </a:custGeom>
            <a:solidFill>
              <a:schemeClr val="tx1"/>
            </a:solidFill>
            <a:ln w="9525">
              <a:noFill/>
              <a:round/>
              <a:headEnd/>
              <a:tailEnd/>
            </a:ln>
          </p:spPr>
          <p:txBody>
            <a:bodyPr>
              <a:prstTxWarp prst="textNoShape">
                <a:avLst/>
              </a:prstTxWarp>
            </a:bodyPr>
            <a:lstStyle/>
            <a:p>
              <a:endParaRPr lang="en-US"/>
            </a:p>
          </p:txBody>
        </p:sp>
        <p:sp>
          <p:nvSpPr>
            <p:cNvPr id="32905" name="Freeform 137"/>
            <p:cNvSpPr>
              <a:spLocks/>
            </p:cNvSpPr>
            <p:nvPr/>
          </p:nvSpPr>
          <p:spPr bwMode="auto">
            <a:xfrm>
              <a:off x="1607" y="3600"/>
              <a:ext cx="25" cy="39"/>
            </a:xfrm>
            <a:custGeom>
              <a:avLst/>
              <a:gdLst/>
              <a:ahLst/>
              <a:cxnLst>
                <a:cxn ang="0">
                  <a:pos x="8" y="0"/>
                </a:cxn>
                <a:cxn ang="0">
                  <a:pos x="25" y="12"/>
                </a:cxn>
                <a:cxn ang="0">
                  <a:pos x="25" y="15"/>
                </a:cxn>
                <a:cxn ang="0">
                  <a:pos x="24" y="20"/>
                </a:cxn>
                <a:cxn ang="0">
                  <a:pos x="24" y="26"/>
                </a:cxn>
                <a:cxn ang="0">
                  <a:pos x="24" y="31"/>
                </a:cxn>
                <a:cxn ang="0">
                  <a:pos x="24" y="35"/>
                </a:cxn>
                <a:cxn ang="0">
                  <a:pos x="22" y="38"/>
                </a:cxn>
                <a:cxn ang="0">
                  <a:pos x="19" y="39"/>
                </a:cxn>
                <a:cxn ang="0">
                  <a:pos x="18" y="38"/>
                </a:cxn>
                <a:cxn ang="0">
                  <a:pos x="18" y="33"/>
                </a:cxn>
                <a:cxn ang="0">
                  <a:pos x="18" y="26"/>
                </a:cxn>
                <a:cxn ang="0">
                  <a:pos x="16" y="22"/>
                </a:cxn>
                <a:cxn ang="0">
                  <a:pos x="16" y="20"/>
                </a:cxn>
                <a:cxn ang="0">
                  <a:pos x="5" y="11"/>
                </a:cxn>
                <a:cxn ang="0">
                  <a:pos x="4" y="10"/>
                </a:cxn>
                <a:cxn ang="0">
                  <a:pos x="1" y="7"/>
                </a:cxn>
                <a:cxn ang="0">
                  <a:pos x="0" y="5"/>
                </a:cxn>
                <a:cxn ang="0">
                  <a:pos x="0" y="1"/>
                </a:cxn>
                <a:cxn ang="0">
                  <a:pos x="3" y="0"/>
                </a:cxn>
                <a:cxn ang="0">
                  <a:pos x="5" y="0"/>
                </a:cxn>
                <a:cxn ang="0">
                  <a:pos x="6" y="0"/>
                </a:cxn>
                <a:cxn ang="0">
                  <a:pos x="8" y="0"/>
                </a:cxn>
              </a:cxnLst>
              <a:rect l="0" t="0" r="r" b="b"/>
              <a:pathLst>
                <a:path w="25" h="39">
                  <a:moveTo>
                    <a:pt x="8" y="0"/>
                  </a:moveTo>
                  <a:lnTo>
                    <a:pt x="25" y="12"/>
                  </a:lnTo>
                  <a:lnTo>
                    <a:pt x="25" y="15"/>
                  </a:lnTo>
                  <a:lnTo>
                    <a:pt x="24" y="20"/>
                  </a:lnTo>
                  <a:lnTo>
                    <a:pt x="24" y="26"/>
                  </a:lnTo>
                  <a:lnTo>
                    <a:pt x="24" y="31"/>
                  </a:lnTo>
                  <a:lnTo>
                    <a:pt x="24" y="35"/>
                  </a:lnTo>
                  <a:lnTo>
                    <a:pt x="22" y="38"/>
                  </a:lnTo>
                  <a:lnTo>
                    <a:pt x="19" y="39"/>
                  </a:lnTo>
                  <a:lnTo>
                    <a:pt x="18" y="38"/>
                  </a:lnTo>
                  <a:lnTo>
                    <a:pt x="18" y="33"/>
                  </a:lnTo>
                  <a:lnTo>
                    <a:pt x="18" y="26"/>
                  </a:lnTo>
                  <a:lnTo>
                    <a:pt x="16" y="22"/>
                  </a:lnTo>
                  <a:lnTo>
                    <a:pt x="16" y="20"/>
                  </a:lnTo>
                  <a:lnTo>
                    <a:pt x="5" y="11"/>
                  </a:lnTo>
                  <a:lnTo>
                    <a:pt x="4" y="10"/>
                  </a:lnTo>
                  <a:lnTo>
                    <a:pt x="1" y="7"/>
                  </a:lnTo>
                  <a:lnTo>
                    <a:pt x="0" y="5"/>
                  </a:lnTo>
                  <a:lnTo>
                    <a:pt x="0" y="1"/>
                  </a:lnTo>
                  <a:lnTo>
                    <a:pt x="3" y="0"/>
                  </a:lnTo>
                  <a:lnTo>
                    <a:pt x="5" y="0"/>
                  </a:lnTo>
                  <a:lnTo>
                    <a:pt x="6" y="0"/>
                  </a:lnTo>
                  <a:lnTo>
                    <a:pt x="8" y="0"/>
                  </a:lnTo>
                  <a:close/>
                </a:path>
              </a:pathLst>
            </a:custGeom>
            <a:solidFill>
              <a:schemeClr val="tx1"/>
            </a:solidFill>
            <a:ln w="9525">
              <a:noFill/>
              <a:round/>
              <a:headEnd/>
              <a:tailEnd/>
            </a:ln>
          </p:spPr>
          <p:txBody>
            <a:bodyPr>
              <a:prstTxWarp prst="textNoShape">
                <a:avLst/>
              </a:prstTxWarp>
            </a:bodyPr>
            <a:lstStyle/>
            <a:p>
              <a:endParaRPr lang="en-US"/>
            </a:p>
          </p:txBody>
        </p:sp>
        <p:sp>
          <p:nvSpPr>
            <p:cNvPr id="32906" name="Freeform 138"/>
            <p:cNvSpPr>
              <a:spLocks/>
            </p:cNvSpPr>
            <p:nvPr/>
          </p:nvSpPr>
          <p:spPr bwMode="auto">
            <a:xfrm>
              <a:off x="1584" y="3552"/>
              <a:ext cx="20" cy="39"/>
            </a:xfrm>
            <a:custGeom>
              <a:avLst/>
              <a:gdLst/>
              <a:ahLst/>
              <a:cxnLst>
                <a:cxn ang="0">
                  <a:pos x="5" y="0"/>
                </a:cxn>
                <a:cxn ang="0">
                  <a:pos x="18" y="19"/>
                </a:cxn>
                <a:cxn ang="0">
                  <a:pos x="20" y="33"/>
                </a:cxn>
                <a:cxn ang="0">
                  <a:pos x="15" y="39"/>
                </a:cxn>
                <a:cxn ang="0">
                  <a:pos x="11" y="30"/>
                </a:cxn>
                <a:cxn ang="0">
                  <a:pos x="4" y="19"/>
                </a:cxn>
                <a:cxn ang="0">
                  <a:pos x="5" y="15"/>
                </a:cxn>
                <a:cxn ang="0">
                  <a:pos x="0" y="8"/>
                </a:cxn>
                <a:cxn ang="0">
                  <a:pos x="5" y="0"/>
                </a:cxn>
              </a:cxnLst>
              <a:rect l="0" t="0" r="r" b="b"/>
              <a:pathLst>
                <a:path w="20" h="39">
                  <a:moveTo>
                    <a:pt x="5" y="0"/>
                  </a:moveTo>
                  <a:lnTo>
                    <a:pt x="18" y="19"/>
                  </a:lnTo>
                  <a:lnTo>
                    <a:pt x="20" y="33"/>
                  </a:lnTo>
                  <a:lnTo>
                    <a:pt x="15" y="39"/>
                  </a:lnTo>
                  <a:lnTo>
                    <a:pt x="11" y="30"/>
                  </a:lnTo>
                  <a:lnTo>
                    <a:pt x="4" y="19"/>
                  </a:lnTo>
                  <a:lnTo>
                    <a:pt x="5" y="15"/>
                  </a:lnTo>
                  <a:lnTo>
                    <a:pt x="0" y="8"/>
                  </a:lnTo>
                  <a:lnTo>
                    <a:pt x="5" y="0"/>
                  </a:lnTo>
                  <a:close/>
                </a:path>
              </a:pathLst>
            </a:custGeom>
            <a:solidFill>
              <a:schemeClr val="tx1"/>
            </a:solidFill>
            <a:ln w="9525">
              <a:noFill/>
              <a:round/>
              <a:headEnd/>
              <a:tailEnd/>
            </a:ln>
          </p:spPr>
          <p:txBody>
            <a:bodyPr>
              <a:prstTxWarp prst="textNoShape">
                <a:avLst/>
              </a:prstTxWarp>
            </a:bodyPr>
            <a:lstStyle/>
            <a:p>
              <a:endParaRPr lang="en-US"/>
            </a:p>
          </p:txBody>
        </p:sp>
        <p:sp>
          <p:nvSpPr>
            <p:cNvPr id="32907" name="Freeform 139"/>
            <p:cNvSpPr>
              <a:spLocks/>
            </p:cNvSpPr>
            <p:nvPr/>
          </p:nvSpPr>
          <p:spPr bwMode="auto">
            <a:xfrm>
              <a:off x="408" y="2640"/>
              <a:ext cx="1405" cy="1101"/>
            </a:xfrm>
            <a:custGeom>
              <a:avLst/>
              <a:gdLst/>
              <a:ahLst/>
              <a:cxnLst>
                <a:cxn ang="0">
                  <a:pos x="949" y="730"/>
                </a:cxn>
                <a:cxn ang="0">
                  <a:pos x="779" y="93"/>
                </a:cxn>
                <a:cxn ang="0">
                  <a:pos x="712" y="61"/>
                </a:cxn>
                <a:cxn ang="0">
                  <a:pos x="606" y="55"/>
                </a:cxn>
                <a:cxn ang="0">
                  <a:pos x="497" y="22"/>
                </a:cxn>
                <a:cxn ang="0">
                  <a:pos x="368" y="114"/>
                </a:cxn>
                <a:cxn ang="0">
                  <a:pos x="288" y="135"/>
                </a:cxn>
                <a:cxn ang="0">
                  <a:pos x="319" y="178"/>
                </a:cxn>
                <a:cxn ang="0">
                  <a:pos x="378" y="281"/>
                </a:cxn>
                <a:cxn ang="0">
                  <a:pos x="345" y="318"/>
                </a:cxn>
                <a:cxn ang="0">
                  <a:pos x="300" y="269"/>
                </a:cxn>
                <a:cxn ang="0">
                  <a:pos x="191" y="307"/>
                </a:cxn>
                <a:cxn ang="0">
                  <a:pos x="225" y="345"/>
                </a:cxn>
                <a:cxn ang="0">
                  <a:pos x="292" y="408"/>
                </a:cxn>
                <a:cxn ang="0">
                  <a:pos x="364" y="408"/>
                </a:cxn>
                <a:cxn ang="0">
                  <a:pos x="358" y="459"/>
                </a:cxn>
                <a:cxn ang="0">
                  <a:pos x="317" y="484"/>
                </a:cxn>
                <a:cxn ang="0">
                  <a:pos x="247" y="492"/>
                </a:cxn>
                <a:cxn ang="0">
                  <a:pos x="195" y="556"/>
                </a:cxn>
                <a:cxn ang="0">
                  <a:pos x="190" y="623"/>
                </a:cxn>
                <a:cxn ang="0">
                  <a:pos x="200" y="694"/>
                </a:cxn>
                <a:cxn ang="0">
                  <a:pos x="269" y="737"/>
                </a:cxn>
                <a:cxn ang="0">
                  <a:pos x="268" y="816"/>
                </a:cxn>
                <a:cxn ang="0">
                  <a:pos x="322" y="827"/>
                </a:cxn>
                <a:cxn ang="0">
                  <a:pos x="357" y="844"/>
                </a:cxn>
                <a:cxn ang="0">
                  <a:pos x="400" y="837"/>
                </a:cxn>
                <a:cxn ang="0">
                  <a:pos x="393" y="882"/>
                </a:cxn>
                <a:cxn ang="0">
                  <a:pos x="338" y="940"/>
                </a:cxn>
                <a:cxn ang="0">
                  <a:pos x="286" y="986"/>
                </a:cxn>
                <a:cxn ang="0">
                  <a:pos x="176" y="1026"/>
                </a:cxn>
                <a:cxn ang="0">
                  <a:pos x="125" y="1026"/>
                </a:cxn>
                <a:cxn ang="0">
                  <a:pos x="63" y="1065"/>
                </a:cxn>
                <a:cxn ang="0">
                  <a:pos x="7" y="1099"/>
                </a:cxn>
                <a:cxn ang="0">
                  <a:pos x="106" y="1073"/>
                </a:cxn>
                <a:cxn ang="0">
                  <a:pos x="182" y="1058"/>
                </a:cxn>
                <a:cxn ang="0">
                  <a:pos x="229" y="1048"/>
                </a:cxn>
                <a:cxn ang="0">
                  <a:pos x="303" y="1031"/>
                </a:cxn>
                <a:cxn ang="0">
                  <a:pos x="336" y="1005"/>
                </a:cxn>
                <a:cxn ang="0">
                  <a:pos x="408" y="965"/>
                </a:cxn>
                <a:cxn ang="0">
                  <a:pos x="506" y="912"/>
                </a:cxn>
                <a:cxn ang="0">
                  <a:pos x="527" y="816"/>
                </a:cxn>
                <a:cxn ang="0">
                  <a:pos x="583" y="732"/>
                </a:cxn>
                <a:cxn ang="0">
                  <a:pos x="674" y="680"/>
                </a:cxn>
                <a:cxn ang="0">
                  <a:pos x="634" y="717"/>
                </a:cxn>
                <a:cxn ang="0">
                  <a:pos x="603" y="788"/>
                </a:cxn>
                <a:cxn ang="0">
                  <a:pos x="624" y="828"/>
                </a:cxn>
                <a:cxn ang="0">
                  <a:pos x="716" y="754"/>
                </a:cxn>
                <a:cxn ang="0">
                  <a:pos x="712" y="721"/>
                </a:cxn>
                <a:cxn ang="0">
                  <a:pos x="834" y="747"/>
                </a:cxn>
                <a:cxn ang="0">
                  <a:pos x="928" y="770"/>
                </a:cxn>
                <a:cxn ang="0">
                  <a:pos x="1002" y="773"/>
                </a:cxn>
                <a:cxn ang="0">
                  <a:pos x="1012" y="803"/>
                </a:cxn>
                <a:cxn ang="0">
                  <a:pos x="1082" y="864"/>
                </a:cxn>
                <a:cxn ang="0">
                  <a:pos x="1168" y="880"/>
                </a:cxn>
                <a:cxn ang="0">
                  <a:pos x="1184" y="873"/>
                </a:cxn>
                <a:cxn ang="0">
                  <a:pos x="1251" y="939"/>
                </a:cxn>
                <a:cxn ang="0">
                  <a:pos x="1323" y="1001"/>
                </a:cxn>
                <a:cxn ang="0">
                  <a:pos x="1371" y="1035"/>
                </a:cxn>
                <a:cxn ang="0">
                  <a:pos x="1362" y="959"/>
                </a:cxn>
                <a:cxn ang="0">
                  <a:pos x="1278" y="891"/>
                </a:cxn>
                <a:cxn ang="0">
                  <a:pos x="1183" y="788"/>
                </a:cxn>
                <a:cxn ang="0">
                  <a:pos x="1025" y="758"/>
                </a:cxn>
              </a:cxnLst>
              <a:rect l="0" t="0" r="r" b="b"/>
              <a:pathLst>
                <a:path w="1405" h="1101">
                  <a:moveTo>
                    <a:pt x="1016" y="730"/>
                  </a:moveTo>
                  <a:lnTo>
                    <a:pt x="1011" y="728"/>
                  </a:lnTo>
                  <a:lnTo>
                    <a:pt x="999" y="727"/>
                  </a:lnTo>
                  <a:lnTo>
                    <a:pt x="988" y="727"/>
                  </a:lnTo>
                  <a:lnTo>
                    <a:pt x="982" y="730"/>
                  </a:lnTo>
                  <a:lnTo>
                    <a:pt x="980" y="732"/>
                  </a:lnTo>
                  <a:lnTo>
                    <a:pt x="979" y="735"/>
                  </a:lnTo>
                  <a:lnTo>
                    <a:pt x="977" y="736"/>
                  </a:lnTo>
                  <a:lnTo>
                    <a:pt x="970" y="736"/>
                  </a:lnTo>
                  <a:lnTo>
                    <a:pt x="965" y="736"/>
                  </a:lnTo>
                  <a:lnTo>
                    <a:pt x="961" y="734"/>
                  </a:lnTo>
                  <a:lnTo>
                    <a:pt x="960" y="732"/>
                  </a:lnTo>
                  <a:lnTo>
                    <a:pt x="960" y="732"/>
                  </a:lnTo>
                  <a:lnTo>
                    <a:pt x="949" y="730"/>
                  </a:lnTo>
                  <a:lnTo>
                    <a:pt x="897" y="107"/>
                  </a:lnTo>
                  <a:lnTo>
                    <a:pt x="883" y="104"/>
                  </a:lnTo>
                  <a:lnTo>
                    <a:pt x="877" y="93"/>
                  </a:lnTo>
                  <a:lnTo>
                    <a:pt x="874" y="93"/>
                  </a:lnTo>
                  <a:lnTo>
                    <a:pt x="869" y="93"/>
                  </a:lnTo>
                  <a:lnTo>
                    <a:pt x="863" y="93"/>
                  </a:lnTo>
                  <a:lnTo>
                    <a:pt x="856" y="90"/>
                  </a:lnTo>
                  <a:lnTo>
                    <a:pt x="850" y="88"/>
                  </a:lnTo>
                  <a:lnTo>
                    <a:pt x="842" y="85"/>
                  </a:lnTo>
                  <a:lnTo>
                    <a:pt x="836" y="84"/>
                  </a:lnTo>
                  <a:lnTo>
                    <a:pt x="834" y="84"/>
                  </a:lnTo>
                  <a:lnTo>
                    <a:pt x="817" y="93"/>
                  </a:lnTo>
                  <a:lnTo>
                    <a:pt x="799" y="86"/>
                  </a:lnTo>
                  <a:lnTo>
                    <a:pt x="779" y="93"/>
                  </a:lnTo>
                  <a:lnTo>
                    <a:pt x="779" y="93"/>
                  </a:lnTo>
                  <a:lnTo>
                    <a:pt x="777" y="92"/>
                  </a:lnTo>
                  <a:lnTo>
                    <a:pt x="772" y="89"/>
                  </a:lnTo>
                  <a:lnTo>
                    <a:pt x="761" y="86"/>
                  </a:lnTo>
                  <a:lnTo>
                    <a:pt x="749" y="83"/>
                  </a:lnTo>
                  <a:lnTo>
                    <a:pt x="739" y="79"/>
                  </a:lnTo>
                  <a:lnTo>
                    <a:pt x="732" y="76"/>
                  </a:lnTo>
                  <a:lnTo>
                    <a:pt x="730" y="75"/>
                  </a:lnTo>
                  <a:lnTo>
                    <a:pt x="716" y="78"/>
                  </a:lnTo>
                  <a:lnTo>
                    <a:pt x="713" y="78"/>
                  </a:lnTo>
                  <a:lnTo>
                    <a:pt x="710" y="75"/>
                  </a:lnTo>
                  <a:lnTo>
                    <a:pt x="707" y="71"/>
                  </a:lnTo>
                  <a:lnTo>
                    <a:pt x="711" y="64"/>
                  </a:lnTo>
                  <a:lnTo>
                    <a:pt x="712" y="61"/>
                  </a:lnTo>
                  <a:lnTo>
                    <a:pt x="708" y="60"/>
                  </a:lnTo>
                  <a:lnTo>
                    <a:pt x="701" y="60"/>
                  </a:lnTo>
                  <a:lnTo>
                    <a:pt x="691" y="61"/>
                  </a:lnTo>
                  <a:lnTo>
                    <a:pt x="680" y="62"/>
                  </a:lnTo>
                  <a:lnTo>
                    <a:pt x="670" y="64"/>
                  </a:lnTo>
                  <a:lnTo>
                    <a:pt x="664" y="66"/>
                  </a:lnTo>
                  <a:lnTo>
                    <a:pt x="662" y="66"/>
                  </a:lnTo>
                  <a:lnTo>
                    <a:pt x="644" y="55"/>
                  </a:lnTo>
                  <a:lnTo>
                    <a:pt x="637" y="35"/>
                  </a:lnTo>
                  <a:lnTo>
                    <a:pt x="624" y="46"/>
                  </a:lnTo>
                  <a:lnTo>
                    <a:pt x="626" y="57"/>
                  </a:lnTo>
                  <a:lnTo>
                    <a:pt x="621" y="75"/>
                  </a:lnTo>
                  <a:lnTo>
                    <a:pt x="612" y="57"/>
                  </a:lnTo>
                  <a:lnTo>
                    <a:pt x="606" y="55"/>
                  </a:lnTo>
                  <a:lnTo>
                    <a:pt x="606" y="29"/>
                  </a:lnTo>
                  <a:lnTo>
                    <a:pt x="578" y="21"/>
                  </a:lnTo>
                  <a:lnTo>
                    <a:pt x="574" y="18"/>
                  </a:lnTo>
                  <a:lnTo>
                    <a:pt x="565" y="13"/>
                  </a:lnTo>
                  <a:lnTo>
                    <a:pt x="555" y="7"/>
                  </a:lnTo>
                  <a:lnTo>
                    <a:pt x="551" y="2"/>
                  </a:lnTo>
                  <a:lnTo>
                    <a:pt x="549" y="0"/>
                  </a:lnTo>
                  <a:lnTo>
                    <a:pt x="541" y="4"/>
                  </a:lnTo>
                  <a:lnTo>
                    <a:pt x="535" y="9"/>
                  </a:lnTo>
                  <a:lnTo>
                    <a:pt x="531" y="12"/>
                  </a:lnTo>
                  <a:lnTo>
                    <a:pt x="529" y="14"/>
                  </a:lnTo>
                  <a:lnTo>
                    <a:pt x="520" y="19"/>
                  </a:lnTo>
                  <a:lnTo>
                    <a:pt x="510" y="23"/>
                  </a:lnTo>
                  <a:lnTo>
                    <a:pt x="497" y="22"/>
                  </a:lnTo>
                  <a:lnTo>
                    <a:pt x="486" y="19"/>
                  </a:lnTo>
                  <a:lnTo>
                    <a:pt x="478" y="22"/>
                  </a:lnTo>
                  <a:lnTo>
                    <a:pt x="474" y="26"/>
                  </a:lnTo>
                  <a:lnTo>
                    <a:pt x="473" y="28"/>
                  </a:lnTo>
                  <a:lnTo>
                    <a:pt x="426" y="40"/>
                  </a:lnTo>
                  <a:lnTo>
                    <a:pt x="427" y="55"/>
                  </a:lnTo>
                  <a:lnTo>
                    <a:pt x="425" y="57"/>
                  </a:lnTo>
                  <a:lnTo>
                    <a:pt x="420" y="64"/>
                  </a:lnTo>
                  <a:lnTo>
                    <a:pt x="412" y="74"/>
                  </a:lnTo>
                  <a:lnTo>
                    <a:pt x="403" y="85"/>
                  </a:lnTo>
                  <a:lnTo>
                    <a:pt x="393" y="97"/>
                  </a:lnTo>
                  <a:lnTo>
                    <a:pt x="383" y="105"/>
                  </a:lnTo>
                  <a:lnTo>
                    <a:pt x="374" y="112"/>
                  </a:lnTo>
                  <a:lnTo>
                    <a:pt x="368" y="114"/>
                  </a:lnTo>
                  <a:lnTo>
                    <a:pt x="362" y="113"/>
                  </a:lnTo>
                  <a:lnTo>
                    <a:pt x="353" y="112"/>
                  </a:lnTo>
                  <a:lnTo>
                    <a:pt x="343" y="111"/>
                  </a:lnTo>
                  <a:lnTo>
                    <a:pt x="333" y="109"/>
                  </a:lnTo>
                  <a:lnTo>
                    <a:pt x="324" y="108"/>
                  </a:lnTo>
                  <a:lnTo>
                    <a:pt x="315" y="107"/>
                  </a:lnTo>
                  <a:lnTo>
                    <a:pt x="310" y="105"/>
                  </a:lnTo>
                  <a:lnTo>
                    <a:pt x="307" y="105"/>
                  </a:lnTo>
                  <a:lnTo>
                    <a:pt x="309" y="108"/>
                  </a:lnTo>
                  <a:lnTo>
                    <a:pt x="310" y="113"/>
                  </a:lnTo>
                  <a:lnTo>
                    <a:pt x="309" y="121"/>
                  </a:lnTo>
                  <a:lnTo>
                    <a:pt x="303" y="128"/>
                  </a:lnTo>
                  <a:lnTo>
                    <a:pt x="296" y="132"/>
                  </a:lnTo>
                  <a:lnTo>
                    <a:pt x="288" y="135"/>
                  </a:lnTo>
                  <a:lnTo>
                    <a:pt x="283" y="136"/>
                  </a:lnTo>
                  <a:lnTo>
                    <a:pt x="281" y="136"/>
                  </a:lnTo>
                  <a:lnTo>
                    <a:pt x="297" y="146"/>
                  </a:lnTo>
                  <a:lnTo>
                    <a:pt x="297" y="147"/>
                  </a:lnTo>
                  <a:lnTo>
                    <a:pt x="297" y="150"/>
                  </a:lnTo>
                  <a:lnTo>
                    <a:pt x="298" y="154"/>
                  </a:lnTo>
                  <a:lnTo>
                    <a:pt x="301" y="159"/>
                  </a:lnTo>
                  <a:lnTo>
                    <a:pt x="302" y="162"/>
                  </a:lnTo>
                  <a:lnTo>
                    <a:pt x="305" y="165"/>
                  </a:lnTo>
                  <a:lnTo>
                    <a:pt x="307" y="167"/>
                  </a:lnTo>
                  <a:lnTo>
                    <a:pt x="311" y="169"/>
                  </a:lnTo>
                  <a:lnTo>
                    <a:pt x="315" y="171"/>
                  </a:lnTo>
                  <a:lnTo>
                    <a:pt x="317" y="174"/>
                  </a:lnTo>
                  <a:lnTo>
                    <a:pt x="319" y="178"/>
                  </a:lnTo>
                  <a:lnTo>
                    <a:pt x="319" y="179"/>
                  </a:lnTo>
                  <a:lnTo>
                    <a:pt x="331" y="203"/>
                  </a:lnTo>
                  <a:lnTo>
                    <a:pt x="331" y="207"/>
                  </a:lnTo>
                  <a:lnTo>
                    <a:pt x="330" y="217"/>
                  </a:lnTo>
                  <a:lnTo>
                    <a:pt x="331" y="228"/>
                  </a:lnTo>
                  <a:lnTo>
                    <a:pt x="334" y="236"/>
                  </a:lnTo>
                  <a:lnTo>
                    <a:pt x="339" y="242"/>
                  </a:lnTo>
                  <a:lnTo>
                    <a:pt x="344" y="250"/>
                  </a:lnTo>
                  <a:lnTo>
                    <a:pt x="352" y="256"/>
                  </a:lnTo>
                  <a:lnTo>
                    <a:pt x="365" y="260"/>
                  </a:lnTo>
                  <a:lnTo>
                    <a:pt x="377" y="264"/>
                  </a:lnTo>
                  <a:lnTo>
                    <a:pt x="381" y="271"/>
                  </a:lnTo>
                  <a:lnTo>
                    <a:pt x="379" y="278"/>
                  </a:lnTo>
                  <a:lnTo>
                    <a:pt x="378" y="281"/>
                  </a:lnTo>
                  <a:lnTo>
                    <a:pt x="383" y="284"/>
                  </a:lnTo>
                  <a:lnTo>
                    <a:pt x="393" y="290"/>
                  </a:lnTo>
                  <a:lnTo>
                    <a:pt x="403" y="298"/>
                  </a:lnTo>
                  <a:lnTo>
                    <a:pt x="407" y="306"/>
                  </a:lnTo>
                  <a:lnTo>
                    <a:pt x="405" y="309"/>
                  </a:lnTo>
                  <a:lnTo>
                    <a:pt x="400" y="309"/>
                  </a:lnTo>
                  <a:lnTo>
                    <a:pt x="395" y="307"/>
                  </a:lnTo>
                  <a:lnTo>
                    <a:pt x="392" y="306"/>
                  </a:lnTo>
                  <a:lnTo>
                    <a:pt x="378" y="314"/>
                  </a:lnTo>
                  <a:lnTo>
                    <a:pt x="377" y="314"/>
                  </a:lnTo>
                  <a:lnTo>
                    <a:pt x="372" y="316"/>
                  </a:lnTo>
                  <a:lnTo>
                    <a:pt x="364" y="318"/>
                  </a:lnTo>
                  <a:lnTo>
                    <a:pt x="355" y="318"/>
                  </a:lnTo>
                  <a:lnTo>
                    <a:pt x="345" y="318"/>
                  </a:lnTo>
                  <a:lnTo>
                    <a:pt x="335" y="317"/>
                  </a:lnTo>
                  <a:lnTo>
                    <a:pt x="326" y="313"/>
                  </a:lnTo>
                  <a:lnTo>
                    <a:pt x="317" y="307"/>
                  </a:lnTo>
                  <a:lnTo>
                    <a:pt x="309" y="297"/>
                  </a:lnTo>
                  <a:lnTo>
                    <a:pt x="309" y="294"/>
                  </a:lnTo>
                  <a:lnTo>
                    <a:pt x="312" y="292"/>
                  </a:lnTo>
                  <a:lnTo>
                    <a:pt x="317" y="285"/>
                  </a:lnTo>
                  <a:lnTo>
                    <a:pt x="320" y="276"/>
                  </a:lnTo>
                  <a:lnTo>
                    <a:pt x="321" y="270"/>
                  </a:lnTo>
                  <a:lnTo>
                    <a:pt x="319" y="266"/>
                  </a:lnTo>
                  <a:lnTo>
                    <a:pt x="314" y="265"/>
                  </a:lnTo>
                  <a:lnTo>
                    <a:pt x="307" y="265"/>
                  </a:lnTo>
                  <a:lnTo>
                    <a:pt x="302" y="266"/>
                  </a:lnTo>
                  <a:lnTo>
                    <a:pt x="300" y="269"/>
                  </a:lnTo>
                  <a:lnTo>
                    <a:pt x="298" y="269"/>
                  </a:lnTo>
                  <a:lnTo>
                    <a:pt x="267" y="280"/>
                  </a:lnTo>
                  <a:lnTo>
                    <a:pt x="267" y="290"/>
                  </a:lnTo>
                  <a:lnTo>
                    <a:pt x="250" y="281"/>
                  </a:lnTo>
                  <a:lnTo>
                    <a:pt x="248" y="283"/>
                  </a:lnTo>
                  <a:lnTo>
                    <a:pt x="243" y="284"/>
                  </a:lnTo>
                  <a:lnTo>
                    <a:pt x="235" y="287"/>
                  </a:lnTo>
                  <a:lnTo>
                    <a:pt x="225" y="289"/>
                  </a:lnTo>
                  <a:lnTo>
                    <a:pt x="216" y="293"/>
                  </a:lnTo>
                  <a:lnTo>
                    <a:pt x="206" y="295"/>
                  </a:lnTo>
                  <a:lnTo>
                    <a:pt x="200" y="298"/>
                  </a:lnTo>
                  <a:lnTo>
                    <a:pt x="195" y="299"/>
                  </a:lnTo>
                  <a:lnTo>
                    <a:pt x="191" y="302"/>
                  </a:lnTo>
                  <a:lnTo>
                    <a:pt x="191" y="307"/>
                  </a:lnTo>
                  <a:lnTo>
                    <a:pt x="193" y="312"/>
                  </a:lnTo>
                  <a:lnTo>
                    <a:pt x="197" y="316"/>
                  </a:lnTo>
                  <a:lnTo>
                    <a:pt x="205" y="318"/>
                  </a:lnTo>
                  <a:lnTo>
                    <a:pt x="215" y="321"/>
                  </a:lnTo>
                  <a:lnTo>
                    <a:pt x="222" y="325"/>
                  </a:lnTo>
                  <a:lnTo>
                    <a:pt x="225" y="328"/>
                  </a:lnTo>
                  <a:lnTo>
                    <a:pt x="222" y="331"/>
                  </a:lnTo>
                  <a:lnTo>
                    <a:pt x="219" y="333"/>
                  </a:lnTo>
                  <a:lnTo>
                    <a:pt x="216" y="335"/>
                  </a:lnTo>
                  <a:lnTo>
                    <a:pt x="215" y="335"/>
                  </a:lnTo>
                  <a:lnTo>
                    <a:pt x="215" y="336"/>
                  </a:lnTo>
                  <a:lnTo>
                    <a:pt x="216" y="340"/>
                  </a:lnTo>
                  <a:lnTo>
                    <a:pt x="220" y="344"/>
                  </a:lnTo>
                  <a:lnTo>
                    <a:pt x="225" y="345"/>
                  </a:lnTo>
                  <a:lnTo>
                    <a:pt x="228" y="349"/>
                  </a:lnTo>
                  <a:lnTo>
                    <a:pt x="226" y="356"/>
                  </a:lnTo>
                  <a:lnTo>
                    <a:pt x="224" y="365"/>
                  </a:lnTo>
                  <a:lnTo>
                    <a:pt x="222" y="369"/>
                  </a:lnTo>
                  <a:lnTo>
                    <a:pt x="225" y="374"/>
                  </a:lnTo>
                  <a:lnTo>
                    <a:pt x="230" y="385"/>
                  </a:lnTo>
                  <a:lnTo>
                    <a:pt x="239" y="398"/>
                  </a:lnTo>
                  <a:lnTo>
                    <a:pt x="248" y="406"/>
                  </a:lnTo>
                  <a:lnTo>
                    <a:pt x="254" y="407"/>
                  </a:lnTo>
                  <a:lnTo>
                    <a:pt x="262" y="408"/>
                  </a:lnTo>
                  <a:lnTo>
                    <a:pt x="269" y="408"/>
                  </a:lnTo>
                  <a:lnTo>
                    <a:pt x="278" y="408"/>
                  </a:lnTo>
                  <a:lnTo>
                    <a:pt x="286" y="408"/>
                  </a:lnTo>
                  <a:lnTo>
                    <a:pt x="292" y="408"/>
                  </a:lnTo>
                  <a:lnTo>
                    <a:pt x="297" y="408"/>
                  </a:lnTo>
                  <a:lnTo>
                    <a:pt x="301" y="407"/>
                  </a:lnTo>
                  <a:lnTo>
                    <a:pt x="306" y="406"/>
                  </a:lnTo>
                  <a:lnTo>
                    <a:pt x="311" y="406"/>
                  </a:lnTo>
                  <a:lnTo>
                    <a:pt x="316" y="404"/>
                  </a:lnTo>
                  <a:lnTo>
                    <a:pt x="317" y="404"/>
                  </a:lnTo>
                  <a:lnTo>
                    <a:pt x="321" y="417"/>
                  </a:lnTo>
                  <a:lnTo>
                    <a:pt x="324" y="417"/>
                  </a:lnTo>
                  <a:lnTo>
                    <a:pt x="331" y="418"/>
                  </a:lnTo>
                  <a:lnTo>
                    <a:pt x="340" y="417"/>
                  </a:lnTo>
                  <a:lnTo>
                    <a:pt x="346" y="412"/>
                  </a:lnTo>
                  <a:lnTo>
                    <a:pt x="353" y="408"/>
                  </a:lnTo>
                  <a:lnTo>
                    <a:pt x="359" y="408"/>
                  </a:lnTo>
                  <a:lnTo>
                    <a:pt x="364" y="408"/>
                  </a:lnTo>
                  <a:lnTo>
                    <a:pt x="367" y="409"/>
                  </a:lnTo>
                  <a:lnTo>
                    <a:pt x="364" y="412"/>
                  </a:lnTo>
                  <a:lnTo>
                    <a:pt x="359" y="417"/>
                  </a:lnTo>
                  <a:lnTo>
                    <a:pt x="354" y="425"/>
                  </a:lnTo>
                  <a:lnTo>
                    <a:pt x="352" y="430"/>
                  </a:lnTo>
                  <a:lnTo>
                    <a:pt x="350" y="433"/>
                  </a:lnTo>
                  <a:lnTo>
                    <a:pt x="350" y="437"/>
                  </a:lnTo>
                  <a:lnTo>
                    <a:pt x="350" y="440"/>
                  </a:lnTo>
                  <a:lnTo>
                    <a:pt x="353" y="442"/>
                  </a:lnTo>
                  <a:lnTo>
                    <a:pt x="355" y="446"/>
                  </a:lnTo>
                  <a:lnTo>
                    <a:pt x="357" y="451"/>
                  </a:lnTo>
                  <a:lnTo>
                    <a:pt x="357" y="455"/>
                  </a:lnTo>
                  <a:lnTo>
                    <a:pt x="357" y="456"/>
                  </a:lnTo>
                  <a:lnTo>
                    <a:pt x="358" y="459"/>
                  </a:lnTo>
                  <a:lnTo>
                    <a:pt x="362" y="464"/>
                  </a:lnTo>
                  <a:lnTo>
                    <a:pt x="363" y="469"/>
                  </a:lnTo>
                  <a:lnTo>
                    <a:pt x="362" y="473"/>
                  </a:lnTo>
                  <a:lnTo>
                    <a:pt x="355" y="476"/>
                  </a:lnTo>
                  <a:lnTo>
                    <a:pt x="348" y="480"/>
                  </a:lnTo>
                  <a:lnTo>
                    <a:pt x="340" y="484"/>
                  </a:lnTo>
                  <a:lnTo>
                    <a:pt x="336" y="485"/>
                  </a:lnTo>
                  <a:lnTo>
                    <a:pt x="336" y="487"/>
                  </a:lnTo>
                  <a:lnTo>
                    <a:pt x="336" y="488"/>
                  </a:lnTo>
                  <a:lnTo>
                    <a:pt x="334" y="490"/>
                  </a:lnTo>
                  <a:lnTo>
                    <a:pt x="331" y="492"/>
                  </a:lnTo>
                  <a:lnTo>
                    <a:pt x="326" y="492"/>
                  </a:lnTo>
                  <a:lnTo>
                    <a:pt x="322" y="488"/>
                  </a:lnTo>
                  <a:lnTo>
                    <a:pt x="317" y="484"/>
                  </a:lnTo>
                  <a:lnTo>
                    <a:pt x="316" y="483"/>
                  </a:lnTo>
                  <a:lnTo>
                    <a:pt x="309" y="497"/>
                  </a:lnTo>
                  <a:lnTo>
                    <a:pt x="307" y="498"/>
                  </a:lnTo>
                  <a:lnTo>
                    <a:pt x="303" y="501"/>
                  </a:lnTo>
                  <a:lnTo>
                    <a:pt x="298" y="503"/>
                  </a:lnTo>
                  <a:lnTo>
                    <a:pt x="291" y="504"/>
                  </a:lnTo>
                  <a:lnTo>
                    <a:pt x="287" y="503"/>
                  </a:lnTo>
                  <a:lnTo>
                    <a:pt x="283" y="499"/>
                  </a:lnTo>
                  <a:lnTo>
                    <a:pt x="279" y="495"/>
                  </a:lnTo>
                  <a:lnTo>
                    <a:pt x="274" y="492"/>
                  </a:lnTo>
                  <a:lnTo>
                    <a:pt x="269" y="489"/>
                  </a:lnTo>
                  <a:lnTo>
                    <a:pt x="263" y="488"/>
                  </a:lnTo>
                  <a:lnTo>
                    <a:pt x="255" y="488"/>
                  </a:lnTo>
                  <a:lnTo>
                    <a:pt x="247" y="492"/>
                  </a:lnTo>
                  <a:lnTo>
                    <a:pt x="233" y="499"/>
                  </a:lnTo>
                  <a:lnTo>
                    <a:pt x="226" y="504"/>
                  </a:lnTo>
                  <a:lnTo>
                    <a:pt x="226" y="508"/>
                  </a:lnTo>
                  <a:lnTo>
                    <a:pt x="228" y="512"/>
                  </a:lnTo>
                  <a:lnTo>
                    <a:pt x="230" y="517"/>
                  </a:lnTo>
                  <a:lnTo>
                    <a:pt x="231" y="521"/>
                  </a:lnTo>
                  <a:lnTo>
                    <a:pt x="233" y="523"/>
                  </a:lnTo>
                  <a:lnTo>
                    <a:pt x="233" y="525"/>
                  </a:lnTo>
                  <a:lnTo>
                    <a:pt x="220" y="526"/>
                  </a:lnTo>
                  <a:lnTo>
                    <a:pt x="216" y="527"/>
                  </a:lnTo>
                  <a:lnTo>
                    <a:pt x="209" y="532"/>
                  </a:lnTo>
                  <a:lnTo>
                    <a:pt x="201" y="539"/>
                  </a:lnTo>
                  <a:lnTo>
                    <a:pt x="197" y="547"/>
                  </a:lnTo>
                  <a:lnTo>
                    <a:pt x="195" y="556"/>
                  </a:lnTo>
                  <a:lnTo>
                    <a:pt x="190" y="563"/>
                  </a:lnTo>
                  <a:lnTo>
                    <a:pt x="183" y="566"/>
                  </a:lnTo>
                  <a:lnTo>
                    <a:pt x="181" y="568"/>
                  </a:lnTo>
                  <a:lnTo>
                    <a:pt x="178" y="570"/>
                  </a:lnTo>
                  <a:lnTo>
                    <a:pt x="173" y="574"/>
                  </a:lnTo>
                  <a:lnTo>
                    <a:pt x="168" y="580"/>
                  </a:lnTo>
                  <a:lnTo>
                    <a:pt x="166" y="585"/>
                  </a:lnTo>
                  <a:lnTo>
                    <a:pt x="167" y="592"/>
                  </a:lnTo>
                  <a:lnTo>
                    <a:pt x="169" y="602"/>
                  </a:lnTo>
                  <a:lnTo>
                    <a:pt x="172" y="611"/>
                  </a:lnTo>
                  <a:lnTo>
                    <a:pt x="176" y="613"/>
                  </a:lnTo>
                  <a:lnTo>
                    <a:pt x="181" y="614"/>
                  </a:lnTo>
                  <a:lnTo>
                    <a:pt x="186" y="620"/>
                  </a:lnTo>
                  <a:lnTo>
                    <a:pt x="190" y="623"/>
                  </a:lnTo>
                  <a:lnTo>
                    <a:pt x="191" y="626"/>
                  </a:lnTo>
                  <a:lnTo>
                    <a:pt x="190" y="642"/>
                  </a:lnTo>
                  <a:lnTo>
                    <a:pt x="171" y="647"/>
                  </a:lnTo>
                  <a:lnTo>
                    <a:pt x="169" y="650"/>
                  </a:lnTo>
                  <a:lnTo>
                    <a:pt x="168" y="655"/>
                  </a:lnTo>
                  <a:lnTo>
                    <a:pt x="167" y="660"/>
                  </a:lnTo>
                  <a:lnTo>
                    <a:pt x="171" y="663"/>
                  </a:lnTo>
                  <a:lnTo>
                    <a:pt x="176" y="665"/>
                  </a:lnTo>
                  <a:lnTo>
                    <a:pt x="182" y="668"/>
                  </a:lnTo>
                  <a:lnTo>
                    <a:pt x="187" y="669"/>
                  </a:lnTo>
                  <a:lnTo>
                    <a:pt x="190" y="670"/>
                  </a:lnTo>
                  <a:lnTo>
                    <a:pt x="187" y="677"/>
                  </a:lnTo>
                  <a:lnTo>
                    <a:pt x="200" y="692"/>
                  </a:lnTo>
                  <a:lnTo>
                    <a:pt x="200" y="694"/>
                  </a:lnTo>
                  <a:lnTo>
                    <a:pt x="201" y="699"/>
                  </a:lnTo>
                  <a:lnTo>
                    <a:pt x="203" y="707"/>
                  </a:lnTo>
                  <a:lnTo>
                    <a:pt x="205" y="712"/>
                  </a:lnTo>
                  <a:lnTo>
                    <a:pt x="209" y="718"/>
                  </a:lnTo>
                  <a:lnTo>
                    <a:pt x="215" y="726"/>
                  </a:lnTo>
                  <a:lnTo>
                    <a:pt x="225" y="732"/>
                  </a:lnTo>
                  <a:lnTo>
                    <a:pt x="235" y="734"/>
                  </a:lnTo>
                  <a:lnTo>
                    <a:pt x="245" y="730"/>
                  </a:lnTo>
                  <a:lnTo>
                    <a:pt x="255" y="725"/>
                  </a:lnTo>
                  <a:lnTo>
                    <a:pt x="263" y="720"/>
                  </a:lnTo>
                  <a:lnTo>
                    <a:pt x="267" y="713"/>
                  </a:lnTo>
                  <a:lnTo>
                    <a:pt x="268" y="715"/>
                  </a:lnTo>
                  <a:lnTo>
                    <a:pt x="269" y="725"/>
                  </a:lnTo>
                  <a:lnTo>
                    <a:pt x="269" y="737"/>
                  </a:lnTo>
                  <a:lnTo>
                    <a:pt x="268" y="749"/>
                  </a:lnTo>
                  <a:lnTo>
                    <a:pt x="265" y="759"/>
                  </a:lnTo>
                  <a:lnTo>
                    <a:pt x="262" y="769"/>
                  </a:lnTo>
                  <a:lnTo>
                    <a:pt x="258" y="777"/>
                  </a:lnTo>
                  <a:lnTo>
                    <a:pt x="257" y="779"/>
                  </a:lnTo>
                  <a:lnTo>
                    <a:pt x="262" y="794"/>
                  </a:lnTo>
                  <a:lnTo>
                    <a:pt x="233" y="818"/>
                  </a:lnTo>
                  <a:lnTo>
                    <a:pt x="231" y="821"/>
                  </a:lnTo>
                  <a:lnTo>
                    <a:pt x="230" y="826"/>
                  </a:lnTo>
                  <a:lnTo>
                    <a:pt x="234" y="830"/>
                  </a:lnTo>
                  <a:lnTo>
                    <a:pt x="245" y="827"/>
                  </a:lnTo>
                  <a:lnTo>
                    <a:pt x="253" y="823"/>
                  </a:lnTo>
                  <a:lnTo>
                    <a:pt x="262" y="820"/>
                  </a:lnTo>
                  <a:lnTo>
                    <a:pt x="268" y="816"/>
                  </a:lnTo>
                  <a:lnTo>
                    <a:pt x="276" y="812"/>
                  </a:lnTo>
                  <a:lnTo>
                    <a:pt x="281" y="810"/>
                  </a:lnTo>
                  <a:lnTo>
                    <a:pt x="286" y="808"/>
                  </a:lnTo>
                  <a:lnTo>
                    <a:pt x="290" y="808"/>
                  </a:lnTo>
                  <a:lnTo>
                    <a:pt x="291" y="810"/>
                  </a:lnTo>
                  <a:lnTo>
                    <a:pt x="292" y="816"/>
                  </a:lnTo>
                  <a:lnTo>
                    <a:pt x="295" y="821"/>
                  </a:lnTo>
                  <a:lnTo>
                    <a:pt x="298" y="823"/>
                  </a:lnTo>
                  <a:lnTo>
                    <a:pt x="302" y="823"/>
                  </a:lnTo>
                  <a:lnTo>
                    <a:pt x="307" y="821"/>
                  </a:lnTo>
                  <a:lnTo>
                    <a:pt x="312" y="820"/>
                  </a:lnTo>
                  <a:lnTo>
                    <a:pt x="317" y="818"/>
                  </a:lnTo>
                  <a:lnTo>
                    <a:pt x="321" y="821"/>
                  </a:lnTo>
                  <a:lnTo>
                    <a:pt x="322" y="827"/>
                  </a:lnTo>
                  <a:lnTo>
                    <a:pt x="325" y="837"/>
                  </a:lnTo>
                  <a:lnTo>
                    <a:pt x="329" y="846"/>
                  </a:lnTo>
                  <a:lnTo>
                    <a:pt x="333" y="851"/>
                  </a:lnTo>
                  <a:lnTo>
                    <a:pt x="338" y="855"/>
                  </a:lnTo>
                  <a:lnTo>
                    <a:pt x="344" y="860"/>
                  </a:lnTo>
                  <a:lnTo>
                    <a:pt x="350" y="866"/>
                  </a:lnTo>
                  <a:lnTo>
                    <a:pt x="355" y="868"/>
                  </a:lnTo>
                  <a:lnTo>
                    <a:pt x="358" y="865"/>
                  </a:lnTo>
                  <a:lnTo>
                    <a:pt x="359" y="863"/>
                  </a:lnTo>
                  <a:lnTo>
                    <a:pt x="362" y="860"/>
                  </a:lnTo>
                  <a:lnTo>
                    <a:pt x="362" y="859"/>
                  </a:lnTo>
                  <a:lnTo>
                    <a:pt x="360" y="856"/>
                  </a:lnTo>
                  <a:lnTo>
                    <a:pt x="359" y="851"/>
                  </a:lnTo>
                  <a:lnTo>
                    <a:pt x="357" y="844"/>
                  </a:lnTo>
                  <a:lnTo>
                    <a:pt x="357" y="836"/>
                  </a:lnTo>
                  <a:lnTo>
                    <a:pt x="360" y="828"/>
                  </a:lnTo>
                  <a:lnTo>
                    <a:pt x="367" y="821"/>
                  </a:lnTo>
                  <a:lnTo>
                    <a:pt x="374" y="816"/>
                  </a:lnTo>
                  <a:lnTo>
                    <a:pt x="377" y="813"/>
                  </a:lnTo>
                  <a:lnTo>
                    <a:pt x="376" y="816"/>
                  </a:lnTo>
                  <a:lnTo>
                    <a:pt x="373" y="823"/>
                  </a:lnTo>
                  <a:lnTo>
                    <a:pt x="372" y="834"/>
                  </a:lnTo>
                  <a:lnTo>
                    <a:pt x="373" y="841"/>
                  </a:lnTo>
                  <a:lnTo>
                    <a:pt x="376" y="842"/>
                  </a:lnTo>
                  <a:lnTo>
                    <a:pt x="381" y="842"/>
                  </a:lnTo>
                  <a:lnTo>
                    <a:pt x="387" y="841"/>
                  </a:lnTo>
                  <a:lnTo>
                    <a:pt x="393" y="840"/>
                  </a:lnTo>
                  <a:lnTo>
                    <a:pt x="400" y="837"/>
                  </a:lnTo>
                  <a:lnTo>
                    <a:pt x="405" y="835"/>
                  </a:lnTo>
                  <a:lnTo>
                    <a:pt x="410" y="834"/>
                  </a:lnTo>
                  <a:lnTo>
                    <a:pt x="414" y="834"/>
                  </a:lnTo>
                  <a:lnTo>
                    <a:pt x="416" y="836"/>
                  </a:lnTo>
                  <a:lnTo>
                    <a:pt x="416" y="841"/>
                  </a:lnTo>
                  <a:lnTo>
                    <a:pt x="414" y="845"/>
                  </a:lnTo>
                  <a:lnTo>
                    <a:pt x="412" y="846"/>
                  </a:lnTo>
                  <a:lnTo>
                    <a:pt x="396" y="856"/>
                  </a:lnTo>
                  <a:lnTo>
                    <a:pt x="395" y="858"/>
                  </a:lnTo>
                  <a:lnTo>
                    <a:pt x="393" y="860"/>
                  </a:lnTo>
                  <a:lnTo>
                    <a:pt x="392" y="865"/>
                  </a:lnTo>
                  <a:lnTo>
                    <a:pt x="393" y="872"/>
                  </a:lnTo>
                  <a:lnTo>
                    <a:pt x="396" y="878"/>
                  </a:lnTo>
                  <a:lnTo>
                    <a:pt x="393" y="882"/>
                  </a:lnTo>
                  <a:lnTo>
                    <a:pt x="391" y="883"/>
                  </a:lnTo>
                  <a:lnTo>
                    <a:pt x="389" y="884"/>
                  </a:lnTo>
                  <a:lnTo>
                    <a:pt x="388" y="885"/>
                  </a:lnTo>
                  <a:lnTo>
                    <a:pt x="386" y="888"/>
                  </a:lnTo>
                  <a:lnTo>
                    <a:pt x="382" y="892"/>
                  </a:lnTo>
                  <a:lnTo>
                    <a:pt x="381" y="896"/>
                  </a:lnTo>
                  <a:lnTo>
                    <a:pt x="379" y="901"/>
                  </a:lnTo>
                  <a:lnTo>
                    <a:pt x="377" y="911"/>
                  </a:lnTo>
                  <a:lnTo>
                    <a:pt x="376" y="920"/>
                  </a:lnTo>
                  <a:lnTo>
                    <a:pt x="374" y="923"/>
                  </a:lnTo>
                  <a:lnTo>
                    <a:pt x="348" y="930"/>
                  </a:lnTo>
                  <a:lnTo>
                    <a:pt x="346" y="931"/>
                  </a:lnTo>
                  <a:lnTo>
                    <a:pt x="343" y="935"/>
                  </a:lnTo>
                  <a:lnTo>
                    <a:pt x="338" y="940"/>
                  </a:lnTo>
                  <a:lnTo>
                    <a:pt x="334" y="942"/>
                  </a:lnTo>
                  <a:lnTo>
                    <a:pt x="330" y="944"/>
                  </a:lnTo>
                  <a:lnTo>
                    <a:pt x="326" y="945"/>
                  </a:lnTo>
                  <a:lnTo>
                    <a:pt x="322" y="946"/>
                  </a:lnTo>
                  <a:lnTo>
                    <a:pt x="321" y="946"/>
                  </a:lnTo>
                  <a:lnTo>
                    <a:pt x="303" y="960"/>
                  </a:lnTo>
                  <a:lnTo>
                    <a:pt x="303" y="961"/>
                  </a:lnTo>
                  <a:lnTo>
                    <a:pt x="302" y="965"/>
                  </a:lnTo>
                  <a:lnTo>
                    <a:pt x="301" y="970"/>
                  </a:lnTo>
                  <a:lnTo>
                    <a:pt x="300" y="974"/>
                  </a:lnTo>
                  <a:lnTo>
                    <a:pt x="297" y="978"/>
                  </a:lnTo>
                  <a:lnTo>
                    <a:pt x="295" y="982"/>
                  </a:lnTo>
                  <a:lnTo>
                    <a:pt x="290" y="986"/>
                  </a:lnTo>
                  <a:lnTo>
                    <a:pt x="286" y="986"/>
                  </a:lnTo>
                  <a:lnTo>
                    <a:pt x="281" y="984"/>
                  </a:lnTo>
                  <a:lnTo>
                    <a:pt x="274" y="983"/>
                  </a:lnTo>
                  <a:lnTo>
                    <a:pt x="269" y="982"/>
                  </a:lnTo>
                  <a:lnTo>
                    <a:pt x="265" y="982"/>
                  </a:lnTo>
                  <a:lnTo>
                    <a:pt x="260" y="983"/>
                  </a:lnTo>
                  <a:lnTo>
                    <a:pt x="255" y="987"/>
                  </a:lnTo>
                  <a:lnTo>
                    <a:pt x="250" y="991"/>
                  </a:lnTo>
                  <a:lnTo>
                    <a:pt x="249" y="992"/>
                  </a:lnTo>
                  <a:lnTo>
                    <a:pt x="239" y="1001"/>
                  </a:lnTo>
                  <a:lnTo>
                    <a:pt x="178" y="1012"/>
                  </a:lnTo>
                  <a:lnTo>
                    <a:pt x="178" y="1013"/>
                  </a:lnTo>
                  <a:lnTo>
                    <a:pt x="177" y="1018"/>
                  </a:lnTo>
                  <a:lnTo>
                    <a:pt x="176" y="1022"/>
                  </a:lnTo>
                  <a:lnTo>
                    <a:pt x="176" y="1026"/>
                  </a:lnTo>
                  <a:lnTo>
                    <a:pt x="177" y="1029"/>
                  </a:lnTo>
                  <a:lnTo>
                    <a:pt x="179" y="1032"/>
                  </a:lnTo>
                  <a:lnTo>
                    <a:pt x="179" y="1035"/>
                  </a:lnTo>
                  <a:lnTo>
                    <a:pt x="176" y="1035"/>
                  </a:lnTo>
                  <a:lnTo>
                    <a:pt x="169" y="1034"/>
                  </a:lnTo>
                  <a:lnTo>
                    <a:pt x="166" y="1034"/>
                  </a:lnTo>
                  <a:lnTo>
                    <a:pt x="163" y="1034"/>
                  </a:lnTo>
                  <a:lnTo>
                    <a:pt x="162" y="1034"/>
                  </a:lnTo>
                  <a:lnTo>
                    <a:pt x="159" y="1039"/>
                  </a:lnTo>
                  <a:lnTo>
                    <a:pt x="147" y="1036"/>
                  </a:lnTo>
                  <a:lnTo>
                    <a:pt x="153" y="1025"/>
                  </a:lnTo>
                  <a:lnTo>
                    <a:pt x="135" y="1024"/>
                  </a:lnTo>
                  <a:lnTo>
                    <a:pt x="131" y="1025"/>
                  </a:lnTo>
                  <a:lnTo>
                    <a:pt x="125" y="1026"/>
                  </a:lnTo>
                  <a:lnTo>
                    <a:pt x="116" y="1030"/>
                  </a:lnTo>
                  <a:lnTo>
                    <a:pt x="110" y="1034"/>
                  </a:lnTo>
                  <a:lnTo>
                    <a:pt x="105" y="1039"/>
                  </a:lnTo>
                  <a:lnTo>
                    <a:pt x="101" y="1043"/>
                  </a:lnTo>
                  <a:lnTo>
                    <a:pt x="95" y="1046"/>
                  </a:lnTo>
                  <a:lnTo>
                    <a:pt x="87" y="1051"/>
                  </a:lnTo>
                  <a:lnTo>
                    <a:pt x="81" y="1055"/>
                  </a:lnTo>
                  <a:lnTo>
                    <a:pt x="79" y="1059"/>
                  </a:lnTo>
                  <a:lnTo>
                    <a:pt x="81" y="1061"/>
                  </a:lnTo>
                  <a:lnTo>
                    <a:pt x="81" y="1063"/>
                  </a:lnTo>
                  <a:lnTo>
                    <a:pt x="78" y="1063"/>
                  </a:lnTo>
                  <a:lnTo>
                    <a:pt x="73" y="1064"/>
                  </a:lnTo>
                  <a:lnTo>
                    <a:pt x="67" y="1064"/>
                  </a:lnTo>
                  <a:lnTo>
                    <a:pt x="63" y="1065"/>
                  </a:lnTo>
                  <a:lnTo>
                    <a:pt x="61" y="1067"/>
                  </a:lnTo>
                  <a:lnTo>
                    <a:pt x="55" y="1068"/>
                  </a:lnTo>
                  <a:lnTo>
                    <a:pt x="49" y="1069"/>
                  </a:lnTo>
                  <a:lnTo>
                    <a:pt x="42" y="1072"/>
                  </a:lnTo>
                  <a:lnTo>
                    <a:pt x="35" y="1073"/>
                  </a:lnTo>
                  <a:lnTo>
                    <a:pt x="29" y="1075"/>
                  </a:lnTo>
                  <a:lnTo>
                    <a:pt x="25" y="1077"/>
                  </a:lnTo>
                  <a:lnTo>
                    <a:pt x="24" y="1077"/>
                  </a:lnTo>
                  <a:lnTo>
                    <a:pt x="20" y="1079"/>
                  </a:lnTo>
                  <a:lnTo>
                    <a:pt x="12" y="1084"/>
                  </a:lnTo>
                  <a:lnTo>
                    <a:pt x="4" y="1091"/>
                  </a:lnTo>
                  <a:lnTo>
                    <a:pt x="0" y="1096"/>
                  </a:lnTo>
                  <a:lnTo>
                    <a:pt x="2" y="1098"/>
                  </a:lnTo>
                  <a:lnTo>
                    <a:pt x="7" y="1099"/>
                  </a:lnTo>
                  <a:lnTo>
                    <a:pt x="12" y="1101"/>
                  </a:lnTo>
                  <a:lnTo>
                    <a:pt x="15" y="1101"/>
                  </a:lnTo>
                  <a:lnTo>
                    <a:pt x="18" y="1099"/>
                  </a:lnTo>
                  <a:lnTo>
                    <a:pt x="23" y="1097"/>
                  </a:lnTo>
                  <a:lnTo>
                    <a:pt x="29" y="1094"/>
                  </a:lnTo>
                  <a:lnTo>
                    <a:pt x="31" y="1096"/>
                  </a:lnTo>
                  <a:lnTo>
                    <a:pt x="34" y="1097"/>
                  </a:lnTo>
                  <a:lnTo>
                    <a:pt x="39" y="1099"/>
                  </a:lnTo>
                  <a:lnTo>
                    <a:pt x="43" y="1101"/>
                  </a:lnTo>
                  <a:lnTo>
                    <a:pt x="45" y="1101"/>
                  </a:lnTo>
                  <a:lnTo>
                    <a:pt x="58" y="1086"/>
                  </a:lnTo>
                  <a:lnTo>
                    <a:pt x="66" y="1097"/>
                  </a:lnTo>
                  <a:lnTo>
                    <a:pt x="86" y="1093"/>
                  </a:lnTo>
                  <a:lnTo>
                    <a:pt x="106" y="1073"/>
                  </a:lnTo>
                  <a:lnTo>
                    <a:pt x="126" y="1059"/>
                  </a:lnTo>
                  <a:lnTo>
                    <a:pt x="121" y="1072"/>
                  </a:lnTo>
                  <a:lnTo>
                    <a:pt x="111" y="1083"/>
                  </a:lnTo>
                  <a:lnTo>
                    <a:pt x="114" y="1083"/>
                  </a:lnTo>
                  <a:lnTo>
                    <a:pt x="120" y="1084"/>
                  </a:lnTo>
                  <a:lnTo>
                    <a:pt x="129" y="1083"/>
                  </a:lnTo>
                  <a:lnTo>
                    <a:pt x="135" y="1079"/>
                  </a:lnTo>
                  <a:lnTo>
                    <a:pt x="141" y="1074"/>
                  </a:lnTo>
                  <a:lnTo>
                    <a:pt x="149" y="1069"/>
                  </a:lnTo>
                  <a:lnTo>
                    <a:pt x="154" y="1065"/>
                  </a:lnTo>
                  <a:lnTo>
                    <a:pt x="157" y="1064"/>
                  </a:lnTo>
                  <a:lnTo>
                    <a:pt x="181" y="1064"/>
                  </a:lnTo>
                  <a:lnTo>
                    <a:pt x="181" y="1063"/>
                  </a:lnTo>
                  <a:lnTo>
                    <a:pt x="182" y="1058"/>
                  </a:lnTo>
                  <a:lnTo>
                    <a:pt x="185" y="1053"/>
                  </a:lnTo>
                  <a:lnTo>
                    <a:pt x="187" y="1046"/>
                  </a:lnTo>
                  <a:lnTo>
                    <a:pt x="192" y="1044"/>
                  </a:lnTo>
                  <a:lnTo>
                    <a:pt x="196" y="1046"/>
                  </a:lnTo>
                  <a:lnTo>
                    <a:pt x="198" y="1050"/>
                  </a:lnTo>
                  <a:lnTo>
                    <a:pt x="200" y="1051"/>
                  </a:lnTo>
                  <a:lnTo>
                    <a:pt x="202" y="1063"/>
                  </a:lnTo>
                  <a:lnTo>
                    <a:pt x="215" y="1063"/>
                  </a:lnTo>
                  <a:lnTo>
                    <a:pt x="215" y="1061"/>
                  </a:lnTo>
                  <a:lnTo>
                    <a:pt x="216" y="1056"/>
                  </a:lnTo>
                  <a:lnTo>
                    <a:pt x="219" y="1053"/>
                  </a:lnTo>
                  <a:lnTo>
                    <a:pt x="221" y="1050"/>
                  </a:lnTo>
                  <a:lnTo>
                    <a:pt x="224" y="1049"/>
                  </a:lnTo>
                  <a:lnTo>
                    <a:pt x="229" y="1048"/>
                  </a:lnTo>
                  <a:lnTo>
                    <a:pt x="236" y="1046"/>
                  </a:lnTo>
                  <a:lnTo>
                    <a:pt x="244" y="1045"/>
                  </a:lnTo>
                  <a:lnTo>
                    <a:pt x="252" y="1043"/>
                  </a:lnTo>
                  <a:lnTo>
                    <a:pt x="259" y="1041"/>
                  </a:lnTo>
                  <a:lnTo>
                    <a:pt x="264" y="1039"/>
                  </a:lnTo>
                  <a:lnTo>
                    <a:pt x="268" y="1037"/>
                  </a:lnTo>
                  <a:lnTo>
                    <a:pt x="274" y="1036"/>
                  </a:lnTo>
                  <a:lnTo>
                    <a:pt x="281" y="1039"/>
                  </a:lnTo>
                  <a:lnTo>
                    <a:pt x="286" y="1041"/>
                  </a:lnTo>
                  <a:lnTo>
                    <a:pt x="288" y="1043"/>
                  </a:lnTo>
                  <a:lnTo>
                    <a:pt x="291" y="1041"/>
                  </a:lnTo>
                  <a:lnTo>
                    <a:pt x="296" y="1037"/>
                  </a:lnTo>
                  <a:lnTo>
                    <a:pt x="301" y="1034"/>
                  </a:lnTo>
                  <a:lnTo>
                    <a:pt x="303" y="1031"/>
                  </a:lnTo>
                  <a:lnTo>
                    <a:pt x="301" y="1029"/>
                  </a:lnTo>
                  <a:lnTo>
                    <a:pt x="297" y="1025"/>
                  </a:lnTo>
                  <a:lnTo>
                    <a:pt x="293" y="1022"/>
                  </a:lnTo>
                  <a:lnTo>
                    <a:pt x="292" y="1020"/>
                  </a:lnTo>
                  <a:lnTo>
                    <a:pt x="297" y="1017"/>
                  </a:lnTo>
                  <a:lnTo>
                    <a:pt x="306" y="1015"/>
                  </a:lnTo>
                  <a:lnTo>
                    <a:pt x="316" y="1013"/>
                  </a:lnTo>
                  <a:lnTo>
                    <a:pt x="325" y="1015"/>
                  </a:lnTo>
                  <a:lnTo>
                    <a:pt x="333" y="1017"/>
                  </a:lnTo>
                  <a:lnTo>
                    <a:pt x="339" y="1017"/>
                  </a:lnTo>
                  <a:lnTo>
                    <a:pt x="344" y="1016"/>
                  </a:lnTo>
                  <a:lnTo>
                    <a:pt x="345" y="1012"/>
                  </a:lnTo>
                  <a:lnTo>
                    <a:pt x="341" y="1008"/>
                  </a:lnTo>
                  <a:lnTo>
                    <a:pt x="336" y="1005"/>
                  </a:lnTo>
                  <a:lnTo>
                    <a:pt x="331" y="1003"/>
                  </a:lnTo>
                  <a:lnTo>
                    <a:pt x="329" y="1002"/>
                  </a:lnTo>
                  <a:lnTo>
                    <a:pt x="363" y="992"/>
                  </a:lnTo>
                  <a:lnTo>
                    <a:pt x="363" y="991"/>
                  </a:lnTo>
                  <a:lnTo>
                    <a:pt x="365" y="988"/>
                  </a:lnTo>
                  <a:lnTo>
                    <a:pt x="367" y="984"/>
                  </a:lnTo>
                  <a:lnTo>
                    <a:pt x="368" y="982"/>
                  </a:lnTo>
                  <a:lnTo>
                    <a:pt x="372" y="980"/>
                  </a:lnTo>
                  <a:lnTo>
                    <a:pt x="379" y="980"/>
                  </a:lnTo>
                  <a:lnTo>
                    <a:pt x="387" y="980"/>
                  </a:lnTo>
                  <a:lnTo>
                    <a:pt x="393" y="979"/>
                  </a:lnTo>
                  <a:lnTo>
                    <a:pt x="398" y="975"/>
                  </a:lnTo>
                  <a:lnTo>
                    <a:pt x="403" y="969"/>
                  </a:lnTo>
                  <a:lnTo>
                    <a:pt x="408" y="965"/>
                  </a:lnTo>
                  <a:lnTo>
                    <a:pt x="410" y="963"/>
                  </a:lnTo>
                  <a:lnTo>
                    <a:pt x="431" y="961"/>
                  </a:lnTo>
                  <a:lnTo>
                    <a:pt x="434" y="956"/>
                  </a:lnTo>
                  <a:lnTo>
                    <a:pt x="439" y="945"/>
                  </a:lnTo>
                  <a:lnTo>
                    <a:pt x="446" y="934"/>
                  </a:lnTo>
                  <a:lnTo>
                    <a:pt x="453" y="926"/>
                  </a:lnTo>
                  <a:lnTo>
                    <a:pt x="457" y="925"/>
                  </a:lnTo>
                  <a:lnTo>
                    <a:pt x="463" y="922"/>
                  </a:lnTo>
                  <a:lnTo>
                    <a:pt x="472" y="920"/>
                  </a:lnTo>
                  <a:lnTo>
                    <a:pt x="481" y="917"/>
                  </a:lnTo>
                  <a:lnTo>
                    <a:pt x="489" y="916"/>
                  </a:lnTo>
                  <a:lnTo>
                    <a:pt x="497" y="913"/>
                  </a:lnTo>
                  <a:lnTo>
                    <a:pt x="503" y="912"/>
                  </a:lnTo>
                  <a:lnTo>
                    <a:pt x="506" y="912"/>
                  </a:lnTo>
                  <a:lnTo>
                    <a:pt x="508" y="910"/>
                  </a:lnTo>
                  <a:lnTo>
                    <a:pt x="512" y="903"/>
                  </a:lnTo>
                  <a:lnTo>
                    <a:pt x="517" y="894"/>
                  </a:lnTo>
                  <a:lnTo>
                    <a:pt x="522" y="885"/>
                  </a:lnTo>
                  <a:lnTo>
                    <a:pt x="530" y="875"/>
                  </a:lnTo>
                  <a:lnTo>
                    <a:pt x="539" y="865"/>
                  </a:lnTo>
                  <a:lnTo>
                    <a:pt x="546" y="859"/>
                  </a:lnTo>
                  <a:lnTo>
                    <a:pt x="549" y="856"/>
                  </a:lnTo>
                  <a:lnTo>
                    <a:pt x="550" y="830"/>
                  </a:lnTo>
                  <a:lnTo>
                    <a:pt x="549" y="828"/>
                  </a:lnTo>
                  <a:lnTo>
                    <a:pt x="545" y="823"/>
                  </a:lnTo>
                  <a:lnTo>
                    <a:pt x="539" y="820"/>
                  </a:lnTo>
                  <a:lnTo>
                    <a:pt x="532" y="817"/>
                  </a:lnTo>
                  <a:lnTo>
                    <a:pt x="527" y="816"/>
                  </a:lnTo>
                  <a:lnTo>
                    <a:pt x="524" y="812"/>
                  </a:lnTo>
                  <a:lnTo>
                    <a:pt x="524" y="807"/>
                  </a:lnTo>
                  <a:lnTo>
                    <a:pt x="527" y="802"/>
                  </a:lnTo>
                  <a:lnTo>
                    <a:pt x="536" y="796"/>
                  </a:lnTo>
                  <a:lnTo>
                    <a:pt x="546" y="791"/>
                  </a:lnTo>
                  <a:lnTo>
                    <a:pt x="555" y="784"/>
                  </a:lnTo>
                  <a:lnTo>
                    <a:pt x="560" y="780"/>
                  </a:lnTo>
                  <a:lnTo>
                    <a:pt x="564" y="775"/>
                  </a:lnTo>
                  <a:lnTo>
                    <a:pt x="569" y="769"/>
                  </a:lnTo>
                  <a:lnTo>
                    <a:pt x="573" y="764"/>
                  </a:lnTo>
                  <a:lnTo>
                    <a:pt x="574" y="758"/>
                  </a:lnTo>
                  <a:lnTo>
                    <a:pt x="575" y="750"/>
                  </a:lnTo>
                  <a:lnTo>
                    <a:pt x="578" y="741"/>
                  </a:lnTo>
                  <a:lnTo>
                    <a:pt x="583" y="732"/>
                  </a:lnTo>
                  <a:lnTo>
                    <a:pt x="591" y="725"/>
                  </a:lnTo>
                  <a:lnTo>
                    <a:pt x="602" y="717"/>
                  </a:lnTo>
                  <a:lnTo>
                    <a:pt x="612" y="708"/>
                  </a:lnTo>
                  <a:lnTo>
                    <a:pt x="620" y="699"/>
                  </a:lnTo>
                  <a:lnTo>
                    <a:pt x="625" y="693"/>
                  </a:lnTo>
                  <a:lnTo>
                    <a:pt x="629" y="690"/>
                  </a:lnTo>
                  <a:lnTo>
                    <a:pt x="635" y="689"/>
                  </a:lnTo>
                  <a:lnTo>
                    <a:pt x="643" y="687"/>
                  </a:lnTo>
                  <a:lnTo>
                    <a:pt x="651" y="684"/>
                  </a:lnTo>
                  <a:lnTo>
                    <a:pt x="660" y="682"/>
                  </a:lnTo>
                  <a:lnTo>
                    <a:pt x="668" y="680"/>
                  </a:lnTo>
                  <a:lnTo>
                    <a:pt x="673" y="679"/>
                  </a:lnTo>
                  <a:lnTo>
                    <a:pt x="675" y="679"/>
                  </a:lnTo>
                  <a:lnTo>
                    <a:pt x="674" y="680"/>
                  </a:lnTo>
                  <a:lnTo>
                    <a:pt x="673" y="684"/>
                  </a:lnTo>
                  <a:lnTo>
                    <a:pt x="670" y="688"/>
                  </a:lnTo>
                  <a:lnTo>
                    <a:pt x="669" y="690"/>
                  </a:lnTo>
                  <a:lnTo>
                    <a:pt x="670" y="694"/>
                  </a:lnTo>
                  <a:lnTo>
                    <a:pt x="675" y="698"/>
                  </a:lnTo>
                  <a:lnTo>
                    <a:pt x="680" y="702"/>
                  </a:lnTo>
                  <a:lnTo>
                    <a:pt x="683" y="706"/>
                  </a:lnTo>
                  <a:lnTo>
                    <a:pt x="680" y="708"/>
                  </a:lnTo>
                  <a:lnTo>
                    <a:pt x="675" y="709"/>
                  </a:lnTo>
                  <a:lnTo>
                    <a:pt x="669" y="711"/>
                  </a:lnTo>
                  <a:lnTo>
                    <a:pt x="667" y="711"/>
                  </a:lnTo>
                  <a:lnTo>
                    <a:pt x="648" y="722"/>
                  </a:lnTo>
                  <a:lnTo>
                    <a:pt x="635" y="717"/>
                  </a:lnTo>
                  <a:lnTo>
                    <a:pt x="634" y="717"/>
                  </a:lnTo>
                  <a:lnTo>
                    <a:pt x="632" y="717"/>
                  </a:lnTo>
                  <a:lnTo>
                    <a:pt x="630" y="718"/>
                  </a:lnTo>
                  <a:lnTo>
                    <a:pt x="629" y="722"/>
                  </a:lnTo>
                  <a:lnTo>
                    <a:pt x="626" y="728"/>
                  </a:lnTo>
                  <a:lnTo>
                    <a:pt x="622" y="734"/>
                  </a:lnTo>
                  <a:lnTo>
                    <a:pt x="618" y="739"/>
                  </a:lnTo>
                  <a:lnTo>
                    <a:pt x="617" y="740"/>
                  </a:lnTo>
                  <a:lnTo>
                    <a:pt x="616" y="740"/>
                  </a:lnTo>
                  <a:lnTo>
                    <a:pt x="613" y="742"/>
                  </a:lnTo>
                  <a:lnTo>
                    <a:pt x="610" y="745"/>
                  </a:lnTo>
                  <a:lnTo>
                    <a:pt x="608" y="750"/>
                  </a:lnTo>
                  <a:lnTo>
                    <a:pt x="607" y="760"/>
                  </a:lnTo>
                  <a:lnTo>
                    <a:pt x="605" y="774"/>
                  </a:lnTo>
                  <a:lnTo>
                    <a:pt x="603" y="788"/>
                  </a:lnTo>
                  <a:lnTo>
                    <a:pt x="605" y="797"/>
                  </a:lnTo>
                  <a:lnTo>
                    <a:pt x="608" y="801"/>
                  </a:lnTo>
                  <a:lnTo>
                    <a:pt x="615" y="799"/>
                  </a:lnTo>
                  <a:lnTo>
                    <a:pt x="618" y="798"/>
                  </a:lnTo>
                  <a:lnTo>
                    <a:pt x="621" y="797"/>
                  </a:lnTo>
                  <a:lnTo>
                    <a:pt x="618" y="810"/>
                  </a:lnTo>
                  <a:lnTo>
                    <a:pt x="601" y="816"/>
                  </a:lnTo>
                  <a:lnTo>
                    <a:pt x="601" y="818"/>
                  </a:lnTo>
                  <a:lnTo>
                    <a:pt x="601" y="825"/>
                  </a:lnTo>
                  <a:lnTo>
                    <a:pt x="603" y="831"/>
                  </a:lnTo>
                  <a:lnTo>
                    <a:pt x="608" y="834"/>
                  </a:lnTo>
                  <a:lnTo>
                    <a:pt x="612" y="832"/>
                  </a:lnTo>
                  <a:lnTo>
                    <a:pt x="617" y="831"/>
                  </a:lnTo>
                  <a:lnTo>
                    <a:pt x="624" y="828"/>
                  </a:lnTo>
                  <a:lnTo>
                    <a:pt x="631" y="826"/>
                  </a:lnTo>
                  <a:lnTo>
                    <a:pt x="637" y="823"/>
                  </a:lnTo>
                  <a:lnTo>
                    <a:pt x="643" y="821"/>
                  </a:lnTo>
                  <a:lnTo>
                    <a:pt x="646" y="820"/>
                  </a:lnTo>
                  <a:lnTo>
                    <a:pt x="648" y="818"/>
                  </a:lnTo>
                  <a:lnTo>
                    <a:pt x="650" y="807"/>
                  </a:lnTo>
                  <a:lnTo>
                    <a:pt x="662" y="810"/>
                  </a:lnTo>
                  <a:lnTo>
                    <a:pt x="677" y="773"/>
                  </a:lnTo>
                  <a:lnTo>
                    <a:pt x="689" y="779"/>
                  </a:lnTo>
                  <a:lnTo>
                    <a:pt x="705" y="780"/>
                  </a:lnTo>
                  <a:lnTo>
                    <a:pt x="718" y="774"/>
                  </a:lnTo>
                  <a:lnTo>
                    <a:pt x="718" y="770"/>
                  </a:lnTo>
                  <a:lnTo>
                    <a:pt x="717" y="763"/>
                  </a:lnTo>
                  <a:lnTo>
                    <a:pt x="716" y="754"/>
                  </a:lnTo>
                  <a:lnTo>
                    <a:pt x="717" y="749"/>
                  </a:lnTo>
                  <a:lnTo>
                    <a:pt x="720" y="745"/>
                  </a:lnTo>
                  <a:lnTo>
                    <a:pt x="724" y="740"/>
                  </a:lnTo>
                  <a:lnTo>
                    <a:pt x="726" y="736"/>
                  </a:lnTo>
                  <a:lnTo>
                    <a:pt x="727" y="735"/>
                  </a:lnTo>
                  <a:lnTo>
                    <a:pt x="727" y="734"/>
                  </a:lnTo>
                  <a:lnTo>
                    <a:pt x="727" y="730"/>
                  </a:lnTo>
                  <a:lnTo>
                    <a:pt x="725" y="726"/>
                  </a:lnTo>
                  <a:lnTo>
                    <a:pt x="722" y="725"/>
                  </a:lnTo>
                  <a:lnTo>
                    <a:pt x="718" y="726"/>
                  </a:lnTo>
                  <a:lnTo>
                    <a:pt x="716" y="728"/>
                  </a:lnTo>
                  <a:lnTo>
                    <a:pt x="713" y="731"/>
                  </a:lnTo>
                  <a:lnTo>
                    <a:pt x="712" y="732"/>
                  </a:lnTo>
                  <a:lnTo>
                    <a:pt x="712" y="721"/>
                  </a:lnTo>
                  <a:lnTo>
                    <a:pt x="726" y="699"/>
                  </a:lnTo>
                  <a:lnTo>
                    <a:pt x="742" y="697"/>
                  </a:lnTo>
                  <a:lnTo>
                    <a:pt x="767" y="698"/>
                  </a:lnTo>
                  <a:lnTo>
                    <a:pt x="769" y="696"/>
                  </a:lnTo>
                  <a:lnTo>
                    <a:pt x="774" y="690"/>
                  </a:lnTo>
                  <a:lnTo>
                    <a:pt x="779" y="688"/>
                  </a:lnTo>
                  <a:lnTo>
                    <a:pt x="783" y="692"/>
                  </a:lnTo>
                  <a:lnTo>
                    <a:pt x="783" y="701"/>
                  </a:lnTo>
                  <a:lnTo>
                    <a:pt x="782" y="709"/>
                  </a:lnTo>
                  <a:lnTo>
                    <a:pt x="780" y="717"/>
                  </a:lnTo>
                  <a:lnTo>
                    <a:pt x="780" y="720"/>
                  </a:lnTo>
                  <a:lnTo>
                    <a:pt x="798" y="734"/>
                  </a:lnTo>
                  <a:lnTo>
                    <a:pt x="832" y="742"/>
                  </a:lnTo>
                  <a:lnTo>
                    <a:pt x="834" y="747"/>
                  </a:lnTo>
                  <a:lnTo>
                    <a:pt x="837" y="758"/>
                  </a:lnTo>
                  <a:lnTo>
                    <a:pt x="842" y="769"/>
                  </a:lnTo>
                  <a:lnTo>
                    <a:pt x="846" y="774"/>
                  </a:lnTo>
                  <a:lnTo>
                    <a:pt x="849" y="774"/>
                  </a:lnTo>
                  <a:lnTo>
                    <a:pt x="855" y="774"/>
                  </a:lnTo>
                  <a:lnTo>
                    <a:pt x="861" y="775"/>
                  </a:lnTo>
                  <a:lnTo>
                    <a:pt x="869" y="775"/>
                  </a:lnTo>
                  <a:lnTo>
                    <a:pt x="877" y="775"/>
                  </a:lnTo>
                  <a:lnTo>
                    <a:pt x="883" y="777"/>
                  </a:lnTo>
                  <a:lnTo>
                    <a:pt x="888" y="777"/>
                  </a:lnTo>
                  <a:lnTo>
                    <a:pt x="889" y="777"/>
                  </a:lnTo>
                  <a:lnTo>
                    <a:pt x="918" y="759"/>
                  </a:lnTo>
                  <a:lnTo>
                    <a:pt x="921" y="763"/>
                  </a:lnTo>
                  <a:lnTo>
                    <a:pt x="928" y="770"/>
                  </a:lnTo>
                  <a:lnTo>
                    <a:pt x="937" y="779"/>
                  </a:lnTo>
                  <a:lnTo>
                    <a:pt x="944" y="783"/>
                  </a:lnTo>
                  <a:lnTo>
                    <a:pt x="947" y="783"/>
                  </a:lnTo>
                  <a:lnTo>
                    <a:pt x="953" y="784"/>
                  </a:lnTo>
                  <a:lnTo>
                    <a:pt x="959" y="784"/>
                  </a:lnTo>
                  <a:lnTo>
                    <a:pt x="965" y="784"/>
                  </a:lnTo>
                  <a:lnTo>
                    <a:pt x="971" y="785"/>
                  </a:lnTo>
                  <a:lnTo>
                    <a:pt x="977" y="785"/>
                  </a:lnTo>
                  <a:lnTo>
                    <a:pt x="980" y="785"/>
                  </a:lnTo>
                  <a:lnTo>
                    <a:pt x="982" y="785"/>
                  </a:lnTo>
                  <a:lnTo>
                    <a:pt x="984" y="784"/>
                  </a:lnTo>
                  <a:lnTo>
                    <a:pt x="989" y="780"/>
                  </a:lnTo>
                  <a:lnTo>
                    <a:pt x="996" y="777"/>
                  </a:lnTo>
                  <a:lnTo>
                    <a:pt x="1002" y="773"/>
                  </a:lnTo>
                  <a:lnTo>
                    <a:pt x="1008" y="770"/>
                  </a:lnTo>
                  <a:lnTo>
                    <a:pt x="1016" y="772"/>
                  </a:lnTo>
                  <a:lnTo>
                    <a:pt x="1021" y="774"/>
                  </a:lnTo>
                  <a:lnTo>
                    <a:pt x="1022" y="778"/>
                  </a:lnTo>
                  <a:lnTo>
                    <a:pt x="1020" y="782"/>
                  </a:lnTo>
                  <a:lnTo>
                    <a:pt x="1016" y="783"/>
                  </a:lnTo>
                  <a:lnTo>
                    <a:pt x="1013" y="784"/>
                  </a:lnTo>
                  <a:lnTo>
                    <a:pt x="1012" y="784"/>
                  </a:lnTo>
                  <a:lnTo>
                    <a:pt x="1007" y="782"/>
                  </a:lnTo>
                  <a:lnTo>
                    <a:pt x="1007" y="784"/>
                  </a:lnTo>
                  <a:lnTo>
                    <a:pt x="1006" y="791"/>
                  </a:lnTo>
                  <a:lnTo>
                    <a:pt x="1006" y="797"/>
                  </a:lnTo>
                  <a:lnTo>
                    <a:pt x="1008" y="801"/>
                  </a:lnTo>
                  <a:lnTo>
                    <a:pt x="1012" y="803"/>
                  </a:lnTo>
                  <a:lnTo>
                    <a:pt x="1016" y="806"/>
                  </a:lnTo>
                  <a:lnTo>
                    <a:pt x="1022" y="810"/>
                  </a:lnTo>
                  <a:lnTo>
                    <a:pt x="1028" y="811"/>
                  </a:lnTo>
                  <a:lnTo>
                    <a:pt x="1035" y="813"/>
                  </a:lnTo>
                  <a:lnTo>
                    <a:pt x="1040" y="820"/>
                  </a:lnTo>
                  <a:lnTo>
                    <a:pt x="1044" y="827"/>
                  </a:lnTo>
                  <a:lnTo>
                    <a:pt x="1045" y="834"/>
                  </a:lnTo>
                  <a:lnTo>
                    <a:pt x="1046" y="836"/>
                  </a:lnTo>
                  <a:lnTo>
                    <a:pt x="1050" y="840"/>
                  </a:lnTo>
                  <a:lnTo>
                    <a:pt x="1055" y="844"/>
                  </a:lnTo>
                  <a:lnTo>
                    <a:pt x="1060" y="849"/>
                  </a:lnTo>
                  <a:lnTo>
                    <a:pt x="1066" y="854"/>
                  </a:lnTo>
                  <a:lnTo>
                    <a:pt x="1074" y="859"/>
                  </a:lnTo>
                  <a:lnTo>
                    <a:pt x="1082" y="864"/>
                  </a:lnTo>
                  <a:lnTo>
                    <a:pt x="1088" y="869"/>
                  </a:lnTo>
                  <a:lnTo>
                    <a:pt x="1095" y="873"/>
                  </a:lnTo>
                  <a:lnTo>
                    <a:pt x="1103" y="878"/>
                  </a:lnTo>
                  <a:lnTo>
                    <a:pt x="1111" y="882"/>
                  </a:lnTo>
                  <a:lnTo>
                    <a:pt x="1120" y="885"/>
                  </a:lnTo>
                  <a:lnTo>
                    <a:pt x="1127" y="889"/>
                  </a:lnTo>
                  <a:lnTo>
                    <a:pt x="1135" y="891"/>
                  </a:lnTo>
                  <a:lnTo>
                    <a:pt x="1140" y="892"/>
                  </a:lnTo>
                  <a:lnTo>
                    <a:pt x="1145" y="891"/>
                  </a:lnTo>
                  <a:lnTo>
                    <a:pt x="1149" y="884"/>
                  </a:lnTo>
                  <a:lnTo>
                    <a:pt x="1149" y="875"/>
                  </a:lnTo>
                  <a:lnTo>
                    <a:pt x="1145" y="868"/>
                  </a:lnTo>
                  <a:lnTo>
                    <a:pt x="1144" y="864"/>
                  </a:lnTo>
                  <a:lnTo>
                    <a:pt x="1168" y="880"/>
                  </a:lnTo>
                  <a:lnTo>
                    <a:pt x="1169" y="880"/>
                  </a:lnTo>
                  <a:lnTo>
                    <a:pt x="1171" y="880"/>
                  </a:lnTo>
                  <a:lnTo>
                    <a:pt x="1174" y="879"/>
                  </a:lnTo>
                  <a:lnTo>
                    <a:pt x="1175" y="875"/>
                  </a:lnTo>
                  <a:lnTo>
                    <a:pt x="1170" y="868"/>
                  </a:lnTo>
                  <a:lnTo>
                    <a:pt x="1163" y="856"/>
                  </a:lnTo>
                  <a:lnTo>
                    <a:pt x="1154" y="846"/>
                  </a:lnTo>
                  <a:lnTo>
                    <a:pt x="1152" y="840"/>
                  </a:lnTo>
                  <a:lnTo>
                    <a:pt x="1157" y="840"/>
                  </a:lnTo>
                  <a:lnTo>
                    <a:pt x="1165" y="845"/>
                  </a:lnTo>
                  <a:lnTo>
                    <a:pt x="1173" y="853"/>
                  </a:lnTo>
                  <a:lnTo>
                    <a:pt x="1178" y="859"/>
                  </a:lnTo>
                  <a:lnTo>
                    <a:pt x="1180" y="865"/>
                  </a:lnTo>
                  <a:lnTo>
                    <a:pt x="1184" y="873"/>
                  </a:lnTo>
                  <a:lnTo>
                    <a:pt x="1190" y="879"/>
                  </a:lnTo>
                  <a:lnTo>
                    <a:pt x="1203" y="884"/>
                  </a:lnTo>
                  <a:lnTo>
                    <a:pt x="1216" y="887"/>
                  </a:lnTo>
                  <a:lnTo>
                    <a:pt x="1221" y="888"/>
                  </a:lnTo>
                  <a:lnTo>
                    <a:pt x="1223" y="888"/>
                  </a:lnTo>
                  <a:lnTo>
                    <a:pt x="1223" y="888"/>
                  </a:lnTo>
                  <a:lnTo>
                    <a:pt x="1227" y="908"/>
                  </a:lnTo>
                  <a:lnTo>
                    <a:pt x="1225" y="918"/>
                  </a:lnTo>
                  <a:lnTo>
                    <a:pt x="1227" y="920"/>
                  </a:lnTo>
                  <a:lnTo>
                    <a:pt x="1232" y="925"/>
                  </a:lnTo>
                  <a:lnTo>
                    <a:pt x="1238" y="930"/>
                  </a:lnTo>
                  <a:lnTo>
                    <a:pt x="1244" y="934"/>
                  </a:lnTo>
                  <a:lnTo>
                    <a:pt x="1247" y="936"/>
                  </a:lnTo>
                  <a:lnTo>
                    <a:pt x="1251" y="939"/>
                  </a:lnTo>
                  <a:lnTo>
                    <a:pt x="1255" y="939"/>
                  </a:lnTo>
                  <a:lnTo>
                    <a:pt x="1259" y="937"/>
                  </a:lnTo>
                  <a:lnTo>
                    <a:pt x="1261" y="937"/>
                  </a:lnTo>
                  <a:lnTo>
                    <a:pt x="1268" y="940"/>
                  </a:lnTo>
                  <a:lnTo>
                    <a:pt x="1275" y="945"/>
                  </a:lnTo>
                  <a:lnTo>
                    <a:pt x="1283" y="951"/>
                  </a:lnTo>
                  <a:lnTo>
                    <a:pt x="1292" y="958"/>
                  </a:lnTo>
                  <a:lnTo>
                    <a:pt x="1299" y="965"/>
                  </a:lnTo>
                  <a:lnTo>
                    <a:pt x="1304" y="970"/>
                  </a:lnTo>
                  <a:lnTo>
                    <a:pt x="1308" y="974"/>
                  </a:lnTo>
                  <a:lnTo>
                    <a:pt x="1312" y="980"/>
                  </a:lnTo>
                  <a:lnTo>
                    <a:pt x="1317" y="987"/>
                  </a:lnTo>
                  <a:lnTo>
                    <a:pt x="1321" y="994"/>
                  </a:lnTo>
                  <a:lnTo>
                    <a:pt x="1323" y="1001"/>
                  </a:lnTo>
                  <a:lnTo>
                    <a:pt x="1324" y="1006"/>
                  </a:lnTo>
                  <a:lnTo>
                    <a:pt x="1328" y="1011"/>
                  </a:lnTo>
                  <a:lnTo>
                    <a:pt x="1331" y="1013"/>
                  </a:lnTo>
                  <a:lnTo>
                    <a:pt x="1333" y="1011"/>
                  </a:lnTo>
                  <a:lnTo>
                    <a:pt x="1335" y="1005"/>
                  </a:lnTo>
                  <a:lnTo>
                    <a:pt x="1336" y="998"/>
                  </a:lnTo>
                  <a:lnTo>
                    <a:pt x="1338" y="993"/>
                  </a:lnTo>
                  <a:lnTo>
                    <a:pt x="1342" y="992"/>
                  </a:lnTo>
                  <a:lnTo>
                    <a:pt x="1349" y="992"/>
                  </a:lnTo>
                  <a:lnTo>
                    <a:pt x="1356" y="994"/>
                  </a:lnTo>
                  <a:lnTo>
                    <a:pt x="1362" y="998"/>
                  </a:lnTo>
                  <a:lnTo>
                    <a:pt x="1365" y="1003"/>
                  </a:lnTo>
                  <a:lnTo>
                    <a:pt x="1368" y="1016"/>
                  </a:lnTo>
                  <a:lnTo>
                    <a:pt x="1371" y="1035"/>
                  </a:lnTo>
                  <a:lnTo>
                    <a:pt x="1376" y="1051"/>
                  </a:lnTo>
                  <a:lnTo>
                    <a:pt x="1378" y="1059"/>
                  </a:lnTo>
                  <a:lnTo>
                    <a:pt x="1397" y="1061"/>
                  </a:lnTo>
                  <a:lnTo>
                    <a:pt x="1398" y="1056"/>
                  </a:lnTo>
                  <a:lnTo>
                    <a:pt x="1402" y="1044"/>
                  </a:lnTo>
                  <a:lnTo>
                    <a:pt x="1405" y="1030"/>
                  </a:lnTo>
                  <a:lnTo>
                    <a:pt x="1405" y="1018"/>
                  </a:lnTo>
                  <a:lnTo>
                    <a:pt x="1400" y="1005"/>
                  </a:lnTo>
                  <a:lnTo>
                    <a:pt x="1389" y="984"/>
                  </a:lnTo>
                  <a:lnTo>
                    <a:pt x="1378" y="967"/>
                  </a:lnTo>
                  <a:lnTo>
                    <a:pt x="1373" y="959"/>
                  </a:lnTo>
                  <a:lnTo>
                    <a:pt x="1371" y="959"/>
                  </a:lnTo>
                  <a:lnTo>
                    <a:pt x="1368" y="959"/>
                  </a:lnTo>
                  <a:lnTo>
                    <a:pt x="1362" y="959"/>
                  </a:lnTo>
                  <a:lnTo>
                    <a:pt x="1356" y="959"/>
                  </a:lnTo>
                  <a:lnTo>
                    <a:pt x="1350" y="959"/>
                  </a:lnTo>
                  <a:lnTo>
                    <a:pt x="1343" y="958"/>
                  </a:lnTo>
                  <a:lnTo>
                    <a:pt x="1338" y="956"/>
                  </a:lnTo>
                  <a:lnTo>
                    <a:pt x="1335" y="955"/>
                  </a:lnTo>
                  <a:lnTo>
                    <a:pt x="1331" y="951"/>
                  </a:lnTo>
                  <a:lnTo>
                    <a:pt x="1324" y="944"/>
                  </a:lnTo>
                  <a:lnTo>
                    <a:pt x="1317" y="934"/>
                  </a:lnTo>
                  <a:lnTo>
                    <a:pt x="1308" y="922"/>
                  </a:lnTo>
                  <a:lnTo>
                    <a:pt x="1299" y="911"/>
                  </a:lnTo>
                  <a:lnTo>
                    <a:pt x="1292" y="902"/>
                  </a:lnTo>
                  <a:lnTo>
                    <a:pt x="1285" y="896"/>
                  </a:lnTo>
                  <a:lnTo>
                    <a:pt x="1281" y="893"/>
                  </a:lnTo>
                  <a:lnTo>
                    <a:pt x="1278" y="891"/>
                  </a:lnTo>
                  <a:lnTo>
                    <a:pt x="1271" y="885"/>
                  </a:lnTo>
                  <a:lnTo>
                    <a:pt x="1264" y="878"/>
                  </a:lnTo>
                  <a:lnTo>
                    <a:pt x="1255" y="868"/>
                  </a:lnTo>
                  <a:lnTo>
                    <a:pt x="1246" y="859"/>
                  </a:lnTo>
                  <a:lnTo>
                    <a:pt x="1238" y="849"/>
                  </a:lnTo>
                  <a:lnTo>
                    <a:pt x="1232" y="842"/>
                  </a:lnTo>
                  <a:lnTo>
                    <a:pt x="1230" y="837"/>
                  </a:lnTo>
                  <a:lnTo>
                    <a:pt x="1227" y="834"/>
                  </a:lnTo>
                  <a:lnTo>
                    <a:pt x="1222" y="826"/>
                  </a:lnTo>
                  <a:lnTo>
                    <a:pt x="1214" y="818"/>
                  </a:lnTo>
                  <a:lnTo>
                    <a:pt x="1206" y="810"/>
                  </a:lnTo>
                  <a:lnTo>
                    <a:pt x="1197" y="801"/>
                  </a:lnTo>
                  <a:lnTo>
                    <a:pt x="1189" y="793"/>
                  </a:lnTo>
                  <a:lnTo>
                    <a:pt x="1183" y="788"/>
                  </a:lnTo>
                  <a:lnTo>
                    <a:pt x="1179" y="787"/>
                  </a:lnTo>
                  <a:lnTo>
                    <a:pt x="1173" y="782"/>
                  </a:lnTo>
                  <a:lnTo>
                    <a:pt x="1163" y="769"/>
                  </a:lnTo>
                  <a:lnTo>
                    <a:pt x="1152" y="756"/>
                  </a:lnTo>
                  <a:lnTo>
                    <a:pt x="1149" y="750"/>
                  </a:lnTo>
                  <a:lnTo>
                    <a:pt x="1106" y="794"/>
                  </a:lnTo>
                  <a:lnTo>
                    <a:pt x="1109" y="802"/>
                  </a:lnTo>
                  <a:lnTo>
                    <a:pt x="1093" y="815"/>
                  </a:lnTo>
                  <a:lnTo>
                    <a:pt x="1069" y="784"/>
                  </a:lnTo>
                  <a:lnTo>
                    <a:pt x="1051" y="764"/>
                  </a:lnTo>
                  <a:lnTo>
                    <a:pt x="1047" y="764"/>
                  </a:lnTo>
                  <a:lnTo>
                    <a:pt x="1039" y="764"/>
                  </a:lnTo>
                  <a:lnTo>
                    <a:pt x="1030" y="761"/>
                  </a:lnTo>
                  <a:lnTo>
                    <a:pt x="1025" y="758"/>
                  </a:lnTo>
                  <a:lnTo>
                    <a:pt x="1023" y="750"/>
                  </a:lnTo>
                  <a:lnTo>
                    <a:pt x="1025" y="741"/>
                  </a:lnTo>
                  <a:lnTo>
                    <a:pt x="1022" y="734"/>
                  </a:lnTo>
                  <a:lnTo>
                    <a:pt x="1016" y="730"/>
                  </a:lnTo>
                  <a:close/>
                </a:path>
              </a:pathLst>
            </a:custGeom>
            <a:solidFill>
              <a:srgbClr val="0033CC"/>
            </a:solidFill>
            <a:ln w="9525">
              <a:noFill/>
              <a:round/>
              <a:headEnd/>
              <a:tailEnd/>
            </a:ln>
          </p:spPr>
          <p:txBody>
            <a:bodyPr>
              <a:prstTxWarp prst="textNoShape">
                <a:avLst/>
              </a:prstTxWarp>
            </a:bodyPr>
            <a:lstStyle/>
            <a:p>
              <a:endParaRPr lang="en-US"/>
            </a:p>
          </p:txBody>
        </p:sp>
        <p:sp>
          <p:nvSpPr>
            <p:cNvPr id="32908" name="Freeform 140"/>
            <p:cNvSpPr>
              <a:spLocks/>
            </p:cNvSpPr>
            <p:nvPr/>
          </p:nvSpPr>
          <p:spPr bwMode="auto">
            <a:xfrm>
              <a:off x="326" y="3733"/>
              <a:ext cx="74" cy="31"/>
            </a:xfrm>
            <a:custGeom>
              <a:avLst/>
              <a:gdLst/>
              <a:ahLst/>
              <a:cxnLst>
                <a:cxn ang="0">
                  <a:pos x="74" y="18"/>
                </a:cxn>
                <a:cxn ang="0">
                  <a:pos x="53" y="0"/>
                </a:cxn>
                <a:cxn ang="0">
                  <a:pos x="31" y="4"/>
                </a:cxn>
                <a:cxn ang="0">
                  <a:pos x="27" y="8"/>
                </a:cxn>
                <a:cxn ang="0">
                  <a:pos x="19" y="15"/>
                </a:cxn>
                <a:cxn ang="0">
                  <a:pos x="8" y="24"/>
                </a:cxn>
                <a:cxn ang="0">
                  <a:pos x="0" y="28"/>
                </a:cxn>
                <a:cxn ang="0">
                  <a:pos x="0" y="29"/>
                </a:cxn>
                <a:cxn ang="0">
                  <a:pos x="3" y="29"/>
                </a:cxn>
                <a:cxn ang="0">
                  <a:pos x="10" y="31"/>
                </a:cxn>
                <a:cxn ang="0">
                  <a:pos x="19" y="31"/>
                </a:cxn>
                <a:cxn ang="0">
                  <a:pos x="29" y="31"/>
                </a:cxn>
                <a:cxn ang="0">
                  <a:pos x="38" y="31"/>
                </a:cxn>
                <a:cxn ang="0">
                  <a:pos x="44" y="29"/>
                </a:cxn>
                <a:cxn ang="0">
                  <a:pos x="48" y="28"/>
                </a:cxn>
                <a:cxn ang="0">
                  <a:pos x="51" y="24"/>
                </a:cxn>
                <a:cxn ang="0">
                  <a:pos x="55" y="20"/>
                </a:cxn>
                <a:cxn ang="0">
                  <a:pos x="62" y="18"/>
                </a:cxn>
                <a:cxn ang="0">
                  <a:pos x="74" y="18"/>
                </a:cxn>
              </a:cxnLst>
              <a:rect l="0" t="0" r="r" b="b"/>
              <a:pathLst>
                <a:path w="74" h="31">
                  <a:moveTo>
                    <a:pt x="74" y="18"/>
                  </a:moveTo>
                  <a:lnTo>
                    <a:pt x="53" y="0"/>
                  </a:lnTo>
                  <a:lnTo>
                    <a:pt x="31" y="4"/>
                  </a:lnTo>
                  <a:lnTo>
                    <a:pt x="27" y="8"/>
                  </a:lnTo>
                  <a:lnTo>
                    <a:pt x="19" y="15"/>
                  </a:lnTo>
                  <a:lnTo>
                    <a:pt x="8" y="24"/>
                  </a:lnTo>
                  <a:lnTo>
                    <a:pt x="0" y="28"/>
                  </a:lnTo>
                  <a:lnTo>
                    <a:pt x="0" y="29"/>
                  </a:lnTo>
                  <a:lnTo>
                    <a:pt x="3" y="29"/>
                  </a:lnTo>
                  <a:lnTo>
                    <a:pt x="10" y="31"/>
                  </a:lnTo>
                  <a:lnTo>
                    <a:pt x="19" y="31"/>
                  </a:lnTo>
                  <a:lnTo>
                    <a:pt x="29" y="31"/>
                  </a:lnTo>
                  <a:lnTo>
                    <a:pt x="38" y="31"/>
                  </a:lnTo>
                  <a:lnTo>
                    <a:pt x="44" y="29"/>
                  </a:lnTo>
                  <a:lnTo>
                    <a:pt x="48" y="28"/>
                  </a:lnTo>
                  <a:lnTo>
                    <a:pt x="51" y="24"/>
                  </a:lnTo>
                  <a:lnTo>
                    <a:pt x="55" y="20"/>
                  </a:lnTo>
                  <a:lnTo>
                    <a:pt x="62" y="18"/>
                  </a:lnTo>
                  <a:lnTo>
                    <a:pt x="74" y="18"/>
                  </a:lnTo>
                  <a:close/>
                </a:path>
              </a:pathLst>
            </a:custGeom>
            <a:solidFill>
              <a:srgbClr val="0033CC"/>
            </a:solidFill>
            <a:ln w="9525">
              <a:noFill/>
              <a:round/>
              <a:headEnd/>
              <a:tailEnd/>
            </a:ln>
          </p:spPr>
          <p:txBody>
            <a:bodyPr>
              <a:prstTxWarp prst="textNoShape">
                <a:avLst/>
              </a:prstTxWarp>
            </a:bodyPr>
            <a:lstStyle/>
            <a:p>
              <a:endParaRPr lang="en-US"/>
            </a:p>
          </p:txBody>
        </p:sp>
        <p:sp>
          <p:nvSpPr>
            <p:cNvPr id="32909" name="Freeform 141"/>
            <p:cNvSpPr>
              <a:spLocks/>
            </p:cNvSpPr>
            <p:nvPr/>
          </p:nvSpPr>
          <p:spPr bwMode="auto">
            <a:xfrm>
              <a:off x="886" y="3566"/>
              <a:ext cx="116" cy="100"/>
            </a:xfrm>
            <a:custGeom>
              <a:avLst/>
              <a:gdLst/>
              <a:ahLst/>
              <a:cxnLst>
                <a:cxn ang="0">
                  <a:pos x="89" y="0"/>
                </a:cxn>
                <a:cxn ang="0">
                  <a:pos x="85" y="1"/>
                </a:cxn>
                <a:cxn ang="0">
                  <a:pos x="77" y="5"/>
                </a:cxn>
                <a:cxn ang="0">
                  <a:pos x="67" y="6"/>
                </a:cxn>
                <a:cxn ang="0">
                  <a:pos x="57" y="4"/>
                </a:cxn>
                <a:cxn ang="0">
                  <a:pos x="49" y="3"/>
                </a:cxn>
                <a:cxn ang="0">
                  <a:pos x="44" y="6"/>
                </a:cxn>
                <a:cxn ang="0">
                  <a:pos x="42" y="13"/>
                </a:cxn>
                <a:cxn ang="0">
                  <a:pos x="43" y="18"/>
                </a:cxn>
                <a:cxn ang="0">
                  <a:pos x="44" y="23"/>
                </a:cxn>
                <a:cxn ang="0">
                  <a:pos x="44" y="28"/>
                </a:cxn>
                <a:cxn ang="0">
                  <a:pos x="42" y="33"/>
                </a:cxn>
                <a:cxn ang="0">
                  <a:pos x="41" y="35"/>
                </a:cxn>
                <a:cxn ang="0">
                  <a:pos x="32" y="32"/>
                </a:cxn>
                <a:cxn ang="0">
                  <a:pos x="0" y="54"/>
                </a:cxn>
                <a:cxn ang="0">
                  <a:pos x="20" y="76"/>
                </a:cxn>
                <a:cxn ang="0">
                  <a:pos x="37" y="67"/>
                </a:cxn>
                <a:cxn ang="0">
                  <a:pos x="46" y="67"/>
                </a:cxn>
                <a:cxn ang="0">
                  <a:pos x="29" y="90"/>
                </a:cxn>
                <a:cxn ang="0">
                  <a:pos x="30" y="92"/>
                </a:cxn>
                <a:cxn ang="0">
                  <a:pos x="33" y="96"/>
                </a:cxn>
                <a:cxn ang="0">
                  <a:pos x="35" y="100"/>
                </a:cxn>
                <a:cxn ang="0">
                  <a:pos x="41" y="99"/>
                </a:cxn>
                <a:cxn ang="0">
                  <a:pos x="47" y="92"/>
                </a:cxn>
                <a:cxn ang="0">
                  <a:pos x="54" y="81"/>
                </a:cxn>
                <a:cxn ang="0">
                  <a:pos x="61" y="71"/>
                </a:cxn>
                <a:cxn ang="0">
                  <a:pos x="63" y="66"/>
                </a:cxn>
                <a:cxn ang="0">
                  <a:pos x="66" y="63"/>
                </a:cxn>
                <a:cxn ang="0">
                  <a:pos x="73" y="58"/>
                </a:cxn>
                <a:cxn ang="0">
                  <a:pos x="82" y="53"/>
                </a:cxn>
                <a:cxn ang="0">
                  <a:pos x="90" y="49"/>
                </a:cxn>
                <a:cxn ang="0">
                  <a:pos x="95" y="46"/>
                </a:cxn>
                <a:cxn ang="0">
                  <a:pos x="95" y="41"/>
                </a:cxn>
                <a:cxn ang="0">
                  <a:pos x="94" y="37"/>
                </a:cxn>
                <a:cxn ang="0">
                  <a:pos x="92" y="34"/>
                </a:cxn>
                <a:cxn ang="0">
                  <a:pos x="94" y="33"/>
                </a:cxn>
                <a:cxn ang="0">
                  <a:pos x="96" y="33"/>
                </a:cxn>
                <a:cxn ang="0">
                  <a:pos x="99" y="33"/>
                </a:cxn>
                <a:cxn ang="0">
                  <a:pos x="101" y="35"/>
                </a:cxn>
                <a:cxn ang="0">
                  <a:pos x="105" y="38"/>
                </a:cxn>
                <a:cxn ang="0">
                  <a:pos x="110" y="38"/>
                </a:cxn>
                <a:cxn ang="0">
                  <a:pos x="114" y="35"/>
                </a:cxn>
                <a:cxn ang="0">
                  <a:pos x="116" y="34"/>
                </a:cxn>
                <a:cxn ang="0">
                  <a:pos x="110" y="9"/>
                </a:cxn>
                <a:cxn ang="0">
                  <a:pos x="89" y="0"/>
                </a:cxn>
              </a:cxnLst>
              <a:rect l="0" t="0" r="r" b="b"/>
              <a:pathLst>
                <a:path w="116" h="100">
                  <a:moveTo>
                    <a:pt x="89" y="0"/>
                  </a:moveTo>
                  <a:lnTo>
                    <a:pt x="85" y="1"/>
                  </a:lnTo>
                  <a:lnTo>
                    <a:pt x="77" y="5"/>
                  </a:lnTo>
                  <a:lnTo>
                    <a:pt x="67" y="6"/>
                  </a:lnTo>
                  <a:lnTo>
                    <a:pt x="57" y="4"/>
                  </a:lnTo>
                  <a:lnTo>
                    <a:pt x="49" y="3"/>
                  </a:lnTo>
                  <a:lnTo>
                    <a:pt x="44" y="6"/>
                  </a:lnTo>
                  <a:lnTo>
                    <a:pt x="42" y="13"/>
                  </a:lnTo>
                  <a:lnTo>
                    <a:pt x="43" y="18"/>
                  </a:lnTo>
                  <a:lnTo>
                    <a:pt x="44" y="23"/>
                  </a:lnTo>
                  <a:lnTo>
                    <a:pt x="44" y="28"/>
                  </a:lnTo>
                  <a:lnTo>
                    <a:pt x="42" y="33"/>
                  </a:lnTo>
                  <a:lnTo>
                    <a:pt x="41" y="35"/>
                  </a:lnTo>
                  <a:lnTo>
                    <a:pt x="32" y="32"/>
                  </a:lnTo>
                  <a:lnTo>
                    <a:pt x="0" y="54"/>
                  </a:lnTo>
                  <a:lnTo>
                    <a:pt x="20" y="76"/>
                  </a:lnTo>
                  <a:lnTo>
                    <a:pt x="37" y="67"/>
                  </a:lnTo>
                  <a:lnTo>
                    <a:pt x="46" y="67"/>
                  </a:lnTo>
                  <a:lnTo>
                    <a:pt x="29" y="90"/>
                  </a:lnTo>
                  <a:lnTo>
                    <a:pt x="30" y="92"/>
                  </a:lnTo>
                  <a:lnTo>
                    <a:pt x="33" y="96"/>
                  </a:lnTo>
                  <a:lnTo>
                    <a:pt x="35" y="100"/>
                  </a:lnTo>
                  <a:lnTo>
                    <a:pt x="41" y="99"/>
                  </a:lnTo>
                  <a:lnTo>
                    <a:pt x="47" y="92"/>
                  </a:lnTo>
                  <a:lnTo>
                    <a:pt x="54" y="81"/>
                  </a:lnTo>
                  <a:lnTo>
                    <a:pt x="61" y="71"/>
                  </a:lnTo>
                  <a:lnTo>
                    <a:pt x="63" y="66"/>
                  </a:lnTo>
                  <a:lnTo>
                    <a:pt x="66" y="63"/>
                  </a:lnTo>
                  <a:lnTo>
                    <a:pt x="73" y="58"/>
                  </a:lnTo>
                  <a:lnTo>
                    <a:pt x="82" y="53"/>
                  </a:lnTo>
                  <a:lnTo>
                    <a:pt x="90" y="49"/>
                  </a:lnTo>
                  <a:lnTo>
                    <a:pt x="95" y="46"/>
                  </a:lnTo>
                  <a:lnTo>
                    <a:pt x="95" y="41"/>
                  </a:lnTo>
                  <a:lnTo>
                    <a:pt x="94" y="37"/>
                  </a:lnTo>
                  <a:lnTo>
                    <a:pt x="92" y="34"/>
                  </a:lnTo>
                  <a:lnTo>
                    <a:pt x="94" y="33"/>
                  </a:lnTo>
                  <a:lnTo>
                    <a:pt x="96" y="33"/>
                  </a:lnTo>
                  <a:lnTo>
                    <a:pt x="99" y="33"/>
                  </a:lnTo>
                  <a:lnTo>
                    <a:pt x="101" y="35"/>
                  </a:lnTo>
                  <a:lnTo>
                    <a:pt x="105" y="38"/>
                  </a:lnTo>
                  <a:lnTo>
                    <a:pt x="110" y="38"/>
                  </a:lnTo>
                  <a:lnTo>
                    <a:pt x="114" y="35"/>
                  </a:lnTo>
                  <a:lnTo>
                    <a:pt x="116" y="34"/>
                  </a:lnTo>
                  <a:lnTo>
                    <a:pt x="110" y="9"/>
                  </a:lnTo>
                  <a:lnTo>
                    <a:pt x="89" y="0"/>
                  </a:lnTo>
                  <a:close/>
                </a:path>
              </a:pathLst>
            </a:custGeom>
            <a:solidFill>
              <a:srgbClr val="0033CC"/>
            </a:solidFill>
            <a:ln w="9525">
              <a:noFill/>
              <a:round/>
              <a:headEnd/>
              <a:tailEnd/>
            </a:ln>
          </p:spPr>
          <p:txBody>
            <a:bodyPr>
              <a:prstTxWarp prst="textNoShape">
                <a:avLst/>
              </a:prstTxWarp>
            </a:bodyPr>
            <a:lstStyle/>
            <a:p>
              <a:endParaRPr lang="en-US"/>
            </a:p>
          </p:txBody>
        </p:sp>
        <p:sp>
          <p:nvSpPr>
            <p:cNvPr id="32910" name="Freeform 142"/>
            <p:cNvSpPr>
              <a:spLocks/>
            </p:cNvSpPr>
            <p:nvPr/>
          </p:nvSpPr>
          <p:spPr bwMode="auto">
            <a:xfrm>
              <a:off x="975" y="3538"/>
              <a:ext cx="30" cy="12"/>
            </a:xfrm>
            <a:custGeom>
              <a:avLst/>
              <a:gdLst/>
              <a:ahLst/>
              <a:cxnLst>
                <a:cxn ang="0">
                  <a:pos x="0" y="8"/>
                </a:cxn>
                <a:cxn ang="0">
                  <a:pos x="12" y="12"/>
                </a:cxn>
                <a:cxn ang="0">
                  <a:pos x="30" y="8"/>
                </a:cxn>
                <a:cxn ang="0">
                  <a:pos x="25" y="0"/>
                </a:cxn>
                <a:cxn ang="0">
                  <a:pos x="22" y="0"/>
                </a:cxn>
                <a:cxn ang="0">
                  <a:pos x="16" y="0"/>
                </a:cxn>
                <a:cxn ang="0">
                  <a:pos x="8" y="1"/>
                </a:cxn>
                <a:cxn ang="0">
                  <a:pos x="0" y="8"/>
                </a:cxn>
              </a:cxnLst>
              <a:rect l="0" t="0" r="r" b="b"/>
              <a:pathLst>
                <a:path w="30" h="12">
                  <a:moveTo>
                    <a:pt x="0" y="8"/>
                  </a:moveTo>
                  <a:lnTo>
                    <a:pt x="12" y="12"/>
                  </a:lnTo>
                  <a:lnTo>
                    <a:pt x="30" y="8"/>
                  </a:lnTo>
                  <a:lnTo>
                    <a:pt x="25" y="0"/>
                  </a:lnTo>
                  <a:lnTo>
                    <a:pt x="22" y="0"/>
                  </a:lnTo>
                  <a:lnTo>
                    <a:pt x="16" y="0"/>
                  </a:lnTo>
                  <a:lnTo>
                    <a:pt x="8" y="1"/>
                  </a:lnTo>
                  <a:lnTo>
                    <a:pt x="0" y="8"/>
                  </a:lnTo>
                  <a:close/>
                </a:path>
              </a:pathLst>
            </a:custGeom>
            <a:solidFill>
              <a:srgbClr val="0033CC"/>
            </a:solidFill>
            <a:ln w="9525">
              <a:noFill/>
              <a:round/>
              <a:headEnd/>
              <a:tailEnd/>
            </a:ln>
          </p:spPr>
          <p:txBody>
            <a:bodyPr>
              <a:prstTxWarp prst="textNoShape">
                <a:avLst/>
              </a:prstTxWarp>
            </a:bodyPr>
            <a:lstStyle/>
            <a:p>
              <a:endParaRPr lang="en-US"/>
            </a:p>
          </p:txBody>
        </p:sp>
        <p:sp>
          <p:nvSpPr>
            <p:cNvPr id="32911" name="Freeform 143"/>
            <p:cNvSpPr>
              <a:spLocks/>
            </p:cNvSpPr>
            <p:nvPr/>
          </p:nvSpPr>
          <p:spPr bwMode="auto">
            <a:xfrm>
              <a:off x="1596" y="3537"/>
              <a:ext cx="31" cy="47"/>
            </a:xfrm>
            <a:custGeom>
              <a:avLst/>
              <a:gdLst/>
              <a:ahLst/>
              <a:cxnLst>
                <a:cxn ang="0">
                  <a:pos x="0" y="0"/>
                </a:cxn>
                <a:cxn ang="0">
                  <a:pos x="2" y="4"/>
                </a:cxn>
                <a:cxn ang="0">
                  <a:pos x="9" y="14"/>
                </a:cxn>
                <a:cxn ang="0">
                  <a:pos x="14" y="26"/>
                </a:cxn>
                <a:cxn ang="0">
                  <a:pos x="18" y="37"/>
                </a:cxn>
                <a:cxn ang="0">
                  <a:pos x="19" y="43"/>
                </a:cxn>
                <a:cxn ang="0">
                  <a:pos x="20" y="47"/>
                </a:cxn>
                <a:cxn ang="0">
                  <a:pos x="23" y="47"/>
                </a:cxn>
                <a:cxn ang="0">
                  <a:pos x="25" y="44"/>
                </a:cxn>
                <a:cxn ang="0">
                  <a:pos x="26" y="43"/>
                </a:cxn>
                <a:cxn ang="0">
                  <a:pos x="30" y="40"/>
                </a:cxn>
                <a:cxn ang="0">
                  <a:pos x="31" y="38"/>
                </a:cxn>
                <a:cxn ang="0">
                  <a:pos x="31" y="35"/>
                </a:cxn>
                <a:cxn ang="0">
                  <a:pos x="26" y="28"/>
                </a:cxn>
                <a:cxn ang="0">
                  <a:pos x="24" y="19"/>
                </a:cxn>
                <a:cxn ang="0">
                  <a:pos x="21" y="11"/>
                </a:cxn>
                <a:cxn ang="0">
                  <a:pos x="21" y="9"/>
                </a:cxn>
                <a:cxn ang="0">
                  <a:pos x="19" y="6"/>
                </a:cxn>
                <a:cxn ang="0">
                  <a:pos x="13" y="2"/>
                </a:cxn>
                <a:cxn ang="0">
                  <a:pos x="5" y="0"/>
                </a:cxn>
                <a:cxn ang="0">
                  <a:pos x="0" y="0"/>
                </a:cxn>
              </a:cxnLst>
              <a:rect l="0" t="0" r="r" b="b"/>
              <a:pathLst>
                <a:path w="31" h="47">
                  <a:moveTo>
                    <a:pt x="0" y="0"/>
                  </a:moveTo>
                  <a:lnTo>
                    <a:pt x="2" y="4"/>
                  </a:lnTo>
                  <a:lnTo>
                    <a:pt x="9" y="14"/>
                  </a:lnTo>
                  <a:lnTo>
                    <a:pt x="14" y="26"/>
                  </a:lnTo>
                  <a:lnTo>
                    <a:pt x="18" y="37"/>
                  </a:lnTo>
                  <a:lnTo>
                    <a:pt x="19" y="43"/>
                  </a:lnTo>
                  <a:lnTo>
                    <a:pt x="20" y="47"/>
                  </a:lnTo>
                  <a:lnTo>
                    <a:pt x="23" y="47"/>
                  </a:lnTo>
                  <a:lnTo>
                    <a:pt x="25" y="44"/>
                  </a:lnTo>
                  <a:lnTo>
                    <a:pt x="26" y="43"/>
                  </a:lnTo>
                  <a:lnTo>
                    <a:pt x="30" y="40"/>
                  </a:lnTo>
                  <a:lnTo>
                    <a:pt x="31" y="38"/>
                  </a:lnTo>
                  <a:lnTo>
                    <a:pt x="31" y="35"/>
                  </a:lnTo>
                  <a:lnTo>
                    <a:pt x="26" y="28"/>
                  </a:lnTo>
                  <a:lnTo>
                    <a:pt x="24" y="19"/>
                  </a:lnTo>
                  <a:lnTo>
                    <a:pt x="21" y="11"/>
                  </a:lnTo>
                  <a:lnTo>
                    <a:pt x="21" y="9"/>
                  </a:lnTo>
                  <a:lnTo>
                    <a:pt x="19" y="6"/>
                  </a:lnTo>
                  <a:lnTo>
                    <a:pt x="13" y="2"/>
                  </a:lnTo>
                  <a:lnTo>
                    <a:pt x="5" y="0"/>
                  </a:lnTo>
                  <a:lnTo>
                    <a:pt x="0" y="0"/>
                  </a:lnTo>
                  <a:close/>
                </a:path>
              </a:pathLst>
            </a:custGeom>
            <a:solidFill>
              <a:srgbClr val="0033CC"/>
            </a:solidFill>
            <a:ln w="9525">
              <a:noFill/>
              <a:round/>
              <a:headEnd/>
              <a:tailEnd/>
            </a:ln>
          </p:spPr>
          <p:txBody>
            <a:bodyPr>
              <a:prstTxWarp prst="textNoShape">
                <a:avLst/>
              </a:prstTxWarp>
            </a:bodyPr>
            <a:lstStyle/>
            <a:p>
              <a:endParaRPr lang="en-US"/>
            </a:p>
          </p:txBody>
        </p:sp>
        <p:sp>
          <p:nvSpPr>
            <p:cNvPr id="32912" name="Freeform 144"/>
            <p:cNvSpPr>
              <a:spLocks/>
            </p:cNvSpPr>
            <p:nvPr/>
          </p:nvSpPr>
          <p:spPr bwMode="auto">
            <a:xfrm>
              <a:off x="1568" y="3538"/>
              <a:ext cx="23" cy="24"/>
            </a:xfrm>
            <a:custGeom>
              <a:avLst/>
              <a:gdLst/>
              <a:ahLst/>
              <a:cxnLst>
                <a:cxn ang="0">
                  <a:pos x="6" y="0"/>
                </a:cxn>
                <a:cxn ang="0">
                  <a:pos x="0" y="10"/>
                </a:cxn>
                <a:cxn ang="0">
                  <a:pos x="1" y="13"/>
                </a:cxn>
                <a:cxn ang="0">
                  <a:pos x="4" y="17"/>
                </a:cxn>
                <a:cxn ang="0">
                  <a:pos x="8" y="22"/>
                </a:cxn>
                <a:cxn ang="0">
                  <a:pos x="11" y="24"/>
                </a:cxn>
                <a:cxn ang="0">
                  <a:pos x="15" y="24"/>
                </a:cxn>
                <a:cxn ang="0">
                  <a:pos x="19" y="22"/>
                </a:cxn>
                <a:cxn ang="0">
                  <a:pos x="22" y="20"/>
                </a:cxn>
                <a:cxn ang="0">
                  <a:pos x="23" y="20"/>
                </a:cxn>
                <a:cxn ang="0">
                  <a:pos x="22" y="6"/>
                </a:cxn>
                <a:cxn ang="0">
                  <a:pos x="10" y="5"/>
                </a:cxn>
                <a:cxn ang="0">
                  <a:pos x="6" y="0"/>
                </a:cxn>
              </a:cxnLst>
              <a:rect l="0" t="0" r="r" b="b"/>
              <a:pathLst>
                <a:path w="23" h="24">
                  <a:moveTo>
                    <a:pt x="6" y="0"/>
                  </a:moveTo>
                  <a:lnTo>
                    <a:pt x="0" y="10"/>
                  </a:lnTo>
                  <a:lnTo>
                    <a:pt x="1" y="13"/>
                  </a:lnTo>
                  <a:lnTo>
                    <a:pt x="4" y="17"/>
                  </a:lnTo>
                  <a:lnTo>
                    <a:pt x="8" y="22"/>
                  </a:lnTo>
                  <a:lnTo>
                    <a:pt x="11" y="24"/>
                  </a:lnTo>
                  <a:lnTo>
                    <a:pt x="15" y="24"/>
                  </a:lnTo>
                  <a:lnTo>
                    <a:pt x="19" y="22"/>
                  </a:lnTo>
                  <a:lnTo>
                    <a:pt x="22" y="20"/>
                  </a:lnTo>
                  <a:lnTo>
                    <a:pt x="23" y="20"/>
                  </a:lnTo>
                  <a:lnTo>
                    <a:pt x="22" y="6"/>
                  </a:lnTo>
                  <a:lnTo>
                    <a:pt x="10" y="5"/>
                  </a:lnTo>
                  <a:lnTo>
                    <a:pt x="6" y="0"/>
                  </a:lnTo>
                  <a:close/>
                </a:path>
              </a:pathLst>
            </a:custGeom>
            <a:solidFill>
              <a:srgbClr val="0033CC"/>
            </a:solidFill>
            <a:ln w="9525">
              <a:noFill/>
              <a:round/>
              <a:headEnd/>
              <a:tailEnd/>
            </a:ln>
          </p:spPr>
          <p:txBody>
            <a:bodyPr>
              <a:prstTxWarp prst="textNoShape">
                <a:avLst/>
              </a:prstTxWarp>
            </a:bodyPr>
            <a:lstStyle/>
            <a:p>
              <a:endParaRPr lang="en-US"/>
            </a:p>
          </p:txBody>
        </p:sp>
        <p:sp>
          <p:nvSpPr>
            <p:cNvPr id="32913" name="Freeform 145"/>
            <p:cNvSpPr>
              <a:spLocks/>
            </p:cNvSpPr>
            <p:nvPr/>
          </p:nvSpPr>
          <p:spPr bwMode="auto">
            <a:xfrm>
              <a:off x="1633" y="3584"/>
              <a:ext cx="27" cy="19"/>
            </a:xfrm>
            <a:custGeom>
              <a:avLst/>
              <a:gdLst/>
              <a:ahLst/>
              <a:cxnLst>
                <a:cxn ang="0">
                  <a:pos x="0" y="0"/>
                </a:cxn>
                <a:cxn ang="0">
                  <a:pos x="3" y="12"/>
                </a:cxn>
                <a:cxn ang="0">
                  <a:pos x="16" y="19"/>
                </a:cxn>
                <a:cxn ang="0">
                  <a:pos x="27" y="16"/>
                </a:cxn>
                <a:cxn ang="0">
                  <a:pos x="21" y="10"/>
                </a:cxn>
                <a:cxn ang="0">
                  <a:pos x="22" y="4"/>
                </a:cxn>
                <a:cxn ang="0">
                  <a:pos x="10" y="5"/>
                </a:cxn>
                <a:cxn ang="0">
                  <a:pos x="0" y="0"/>
                </a:cxn>
              </a:cxnLst>
              <a:rect l="0" t="0" r="r" b="b"/>
              <a:pathLst>
                <a:path w="27" h="19">
                  <a:moveTo>
                    <a:pt x="0" y="0"/>
                  </a:moveTo>
                  <a:lnTo>
                    <a:pt x="3" y="12"/>
                  </a:lnTo>
                  <a:lnTo>
                    <a:pt x="16" y="19"/>
                  </a:lnTo>
                  <a:lnTo>
                    <a:pt x="27" y="16"/>
                  </a:lnTo>
                  <a:lnTo>
                    <a:pt x="21" y="10"/>
                  </a:lnTo>
                  <a:lnTo>
                    <a:pt x="22" y="4"/>
                  </a:lnTo>
                  <a:lnTo>
                    <a:pt x="10" y="5"/>
                  </a:lnTo>
                  <a:lnTo>
                    <a:pt x="0" y="0"/>
                  </a:lnTo>
                  <a:close/>
                </a:path>
              </a:pathLst>
            </a:custGeom>
            <a:solidFill>
              <a:srgbClr val="0033CC"/>
            </a:solidFill>
            <a:ln w="9525">
              <a:noFill/>
              <a:round/>
              <a:headEnd/>
              <a:tailEnd/>
            </a:ln>
          </p:spPr>
          <p:txBody>
            <a:bodyPr>
              <a:prstTxWarp prst="textNoShape">
                <a:avLst/>
              </a:prstTxWarp>
            </a:bodyPr>
            <a:lstStyle/>
            <a:p>
              <a:endParaRPr lang="en-US"/>
            </a:p>
          </p:txBody>
        </p:sp>
        <p:sp>
          <p:nvSpPr>
            <p:cNvPr id="32914" name="Freeform 146"/>
            <p:cNvSpPr>
              <a:spLocks/>
            </p:cNvSpPr>
            <p:nvPr/>
          </p:nvSpPr>
          <p:spPr bwMode="auto">
            <a:xfrm>
              <a:off x="1669" y="3620"/>
              <a:ext cx="58" cy="71"/>
            </a:xfrm>
            <a:custGeom>
              <a:avLst/>
              <a:gdLst/>
              <a:ahLst/>
              <a:cxnLst>
                <a:cxn ang="0">
                  <a:pos x="0" y="0"/>
                </a:cxn>
                <a:cxn ang="0">
                  <a:pos x="4" y="25"/>
                </a:cxn>
                <a:cxn ang="0">
                  <a:pos x="5" y="25"/>
                </a:cxn>
                <a:cxn ang="0">
                  <a:pos x="7" y="23"/>
                </a:cxn>
                <a:cxn ang="0">
                  <a:pos x="9" y="23"/>
                </a:cxn>
                <a:cxn ang="0">
                  <a:pos x="12" y="25"/>
                </a:cxn>
                <a:cxn ang="0">
                  <a:pos x="14" y="31"/>
                </a:cxn>
                <a:cxn ang="0">
                  <a:pos x="19" y="41"/>
                </a:cxn>
                <a:cxn ang="0">
                  <a:pos x="23" y="52"/>
                </a:cxn>
                <a:cxn ang="0">
                  <a:pos x="27" y="57"/>
                </a:cxn>
                <a:cxn ang="0">
                  <a:pos x="31" y="59"/>
                </a:cxn>
                <a:cxn ang="0">
                  <a:pos x="34" y="57"/>
                </a:cxn>
                <a:cxn ang="0">
                  <a:pos x="38" y="56"/>
                </a:cxn>
                <a:cxn ang="0">
                  <a:pos x="39" y="55"/>
                </a:cxn>
                <a:cxn ang="0">
                  <a:pos x="58" y="71"/>
                </a:cxn>
                <a:cxn ang="0">
                  <a:pos x="55" y="47"/>
                </a:cxn>
                <a:cxn ang="0">
                  <a:pos x="42" y="32"/>
                </a:cxn>
                <a:cxn ang="0">
                  <a:pos x="36" y="28"/>
                </a:cxn>
                <a:cxn ang="0">
                  <a:pos x="37" y="21"/>
                </a:cxn>
                <a:cxn ang="0">
                  <a:pos x="23" y="0"/>
                </a:cxn>
                <a:cxn ang="0">
                  <a:pos x="9" y="4"/>
                </a:cxn>
                <a:cxn ang="0">
                  <a:pos x="0" y="0"/>
                </a:cxn>
              </a:cxnLst>
              <a:rect l="0" t="0" r="r" b="b"/>
              <a:pathLst>
                <a:path w="58" h="71">
                  <a:moveTo>
                    <a:pt x="0" y="0"/>
                  </a:moveTo>
                  <a:lnTo>
                    <a:pt x="4" y="25"/>
                  </a:lnTo>
                  <a:lnTo>
                    <a:pt x="5" y="25"/>
                  </a:lnTo>
                  <a:lnTo>
                    <a:pt x="7" y="23"/>
                  </a:lnTo>
                  <a:lnTo>
                    <a:pt x="9" y="23"/>
                  </a:lnTo>
                  <a:lnTo>
                    <a:pt x="12" y="25"/>
                  </a:lnTo>
                  <a:lnTo>
                    <a:pt x="14" y="31"/>
                  </a:lnTo>
                  <a:lnTo>
                    <a:pt x="19" y="41"/>
                  </a:lnTo>
                  <a:lnTo>
                    <a:pt x="23" y="52"/>
                  </a:lnTo>
                  <a:lnTo>
                    <a:pt x="27" y="57"/>
                  </a:lnTo>
                  <a:lnTo>
                    <a:pt x="31" y="59"/>
                  </a:lnTo>
                  <a:lnTo>
                    <a:pt x="34" y="57"/>
                  </a:lnTo>
                  <a:lnTo>
                    <a:pt x="38" y="56"/>
                  </a:lnTo>
                  <a:lnTo>
                    <a:pt x="39" y="55"/>
                  </a:lnTo>
                  <a:lnTo>
                    <a:pt x="58" y="71"/>
                  </a:lnTo>
                  <a:lnTo>
                    <a:pt x="55" y="47"/>
                  </a:lnTo>
                  <a:lnTo>
                    <a:pt x="42" y="32"/>
                  </a:lnTo>
                  <a:lnTo>
                    <a:pt x="36" y="28"/>
                  </a:lnTo>
                  <a:lnTo>
                    <a:pt x="37" y="21"/>
                  </a:lnTo>
                  <a:lnTo>
                    <a:pt x="23" y="0"/>
                  </a:lnTo>
                  <a:lnTo>
                    <a:pt x="9" y="4"/>
                  </a:lnTo>
                  <a:lnTo>
                    <a:pt x="0" y="0"/>
                  </a:lnTo>
                  <a:close/>
                </a:path>
              </a:pathLst>
            </a:custGeom>
            <a:solidFill>
              <a:srgbClr val="0033CC"/>
            </a:solidFill>
            <a:ln w="9525">
              <a:noFill/>
              <a:round/>
              <a:headEnd/>
              <a:tailEnd/>
            </a:ln>
          </p:spPr>
          <p:txBody>
            <a:bodyPr>
              <a:prstTxWarp prst="textNoShape">
                <a:avLst/>
              </a:prstTxWarp>
            </a:bodyPr>
            <a:lstStyle/>
            <a:p>
              <a:endParaRPr lang="en-US"/>
            </a:p>
          </p:txBody>
        </p:sp>
        <p:sp>
          <p:nvSpPr>
            <p:cNvPr id="32915" name="Freeform 147"/>
            <p:cNvSpPr>
              <a:spLocks/>
            </p:cNvSpPr>
            <p:nvPr/>
          </p:nvSpPr>
          <p:spPr bwMode="auto">
            <a:xfrm>
              <a:off x="1624" y="3601"/>
              <a:ext cx="26" cy="41"/>
            </a:xfrm>
            <a:custGeom>
              <a:avLst/>
              <a:gdLst/>
              <a:ahLst/>
              <a:cxnLst>
                <a:cxn ang="0">
                  <a:pos x="7" y="2"/>
                </a:cxn>
                <a:cxn ang="0">
                  <a:pos x="26" y="13"/>
                </a:cxn>
                <a:cxn ang="0">
                  <a:pos x="26" y="16"/>
                </a:cxn>
                <a:cxn ang="0">
                  <a:pos x="25" y="21"/>
                </a:cxn>
                <a:cxn ang="0">
                  <a:pos x="25" y="27"/>
                </a:cxn>
                <a:cxn ang="0">
                  <a:pos x="25" y="33"/>
                </a:cxn>
                <a:cxn ang="0">
                  <a:pos x="25" y="37"/>
                </a:cxn>
                <a:cxn ang="0">
                  <a:pos x="22" y="40"/>
                </a:cxn>
                <a:cxn ang="0">
                  <a:pos x="20" y="41"/>
                </a:cxn>
                <a:cxn ang="0">
                  <a:pos x="19" y="38"/>
                </a:cxn>
                <a:cxn ang="0">
                  <a:pos x="19" y="33"/>
                </a:cxn>
                <a:cxn ang="0">
                  <a:pos x="17" y="28"/>
                </a:cxn>
                <a:cxn ang="0">
                  <a:pos x="16" y="23"/>
                </a:cxn>
                <a:cxn ang="0">
                  <a:pos x="16" y="22"/>
                </a:cxn>
                <a:cxn ang="0">
                  <a:pos x="6" y="13"/>
                </a:cxn>
                <a:cxn ang="0">
                  <a:pos x="5" y="12"/>
                </a:cxn>
                <a:cxn ang="0">
                  <a:pos x="2" y="9"/>
                </a:cxn>
                <a:cxn ang="0">
                  <a:pos x="0" y="6"/>
                </a:cxn>
                <a:cxn ang="0">
                  <a:pos x="1" y="2"/>
                </a:cxn>
                <a:cxn ang="0">
                  <a:pos x="3" y="0"/>
                </a:cxn>
                <a:cxn ang="0">
                  <a:pos x="6" y="0"/>
                </a:cxn>
                <a:cxn ang="0">
                  <a:pos x="7" y="2"/>
                </a:cxn>
                <a:cxn ang="0">
                  <a:pos x="7" y="2"/>
                </a:cxn>
              </a:cxnLst>
              <a:rect l="0" t="0" r="r" b="b"/>
              <a:pathLst>
                <a:path w="26" h="41">
                  <a:moveTo>
                    <a:pt x="7" y="2"/>
                  </a:moveTo>
                  <a:lnTo>
                    <a:pt x="26" y="13"/>
                  </a:lnTo>
                  <a:lnTo>
                    <a:pt x="26" y="16"/>
                  </a:lnTo>
                  <a:lnTo>
                    <a:pt x="25" y="21"/>
                  </a:lnTo>
                  <a:lnTo>
                    <a:pt x="25" y="27"/>
                  </a:lnTo>
                  <a:lnTo>
                    <a:pt x="25" y="33"/>
                  </a:lnTo>
                  <a:lnTo>
                    <a:pt x="25" y="37"/>
                  </a:lnTo>
                  <a:lnTo>
                    <a:pt x="22" y="40"/>
                  </a:lnTo>
                  <a:lnTo>
                    <a:pt x="20" y="41"/>
                  </a:lnTo>
                  <a:lnTo>
                    <a:pt x="19" y="38"/>
                  </a:lnTo>
                  <a:lnTo>
                    <a:pt x="19" y="33"/>
                  </a:lnTo>
                  <a:lnTo>
                    <a:pt x="17" y="28"/>
                  </a:lnTo>
                  <a:lnTo>
                    <a:pt x="16" y="23"/>
                  </a:lnTo>
                  <a:lnTo>
                    <a:pt x="16" y="22"/>
                  </a:lnTo>
                  <a:lnTo>
                    <a:pt x="6" y="13"/>
                  </a:lnTo>
                  <a:lnTo>
                    <a:pt x="5" y="12"/>
                  </a:lnTo>
                  <a:lnTo>
                    <a:pt x="2" y="9"/>
                  </a:lnTo>
                  <a:lnTo>
                    <a:pt x="0" y="6"/>
                  </a:lnTo>
                  <a:lnTo>
                    <a:pt x="1" y="2"/>
                  </a:lnTo>
                  <a:lnTo>
                    <a:pt x="3" y="0"/>
                  </a:lnTo>
                  <a:lnTo>
                    <a:pt x="6" y="0"/>
                  </a:lnTo>
                  <a:lnTo>
                    <a:pt x="7" y="2"/>
                  </a:lnTo>
                  <a:lnTo>
                    <a:pt x="7" y="2"/>
                  </a:lnTo>
                  <a:close/>
                </a:path>
              </a:pathLst>
            </a:custGeom>
            <a:solidFill>
              <a:srgbClr val="0033CC"/>
            </a:solidFill>
            <a:ln w="9525">
              <a:noFill/>
              <a:round/>
              <a:headEnd/>
              <a:tailEnd/>
            </a:ln>
          </p:spPr>
          <p:txBody>
            <a:bodyPr>
              <a:prstTxWarp prst="textNoShape">
                <a:avLst/>
              </a:prstTxWarp>
            </a:bodyPr>
            <a:lstStyle/>
            <a:p>
              <a:endParaRPr lang="en-US"/>
            </a:p>
          </p:txBody>
        </p:sp>
        <p:sp>
          <p:nvSpPr>
            <p:cNvPr id="32916" name="Freeform 148"/>
            <p:cNvSpPr>
              <a:spLocks/>
            </p:cNvSpPr>
            <p:nvPr/>
          </p:nvSpPr>
          <p:spPr bwMode="auto">
            <a:xfrm>
              <a:off x="1596" y="3570"/>
              <a:ext cx="20" cy="39"/>
            </a:xfrm>
            <a:custGeom>
              <a:avLst/>
              <a:gdLst/>
              <a:ahLst/>
              <a:cxnLst>
                <a:cxn ang="0">
                  <a:pos x="5" y="0"/>
                </a:cxn>
                <a:cxn ang="0">
                  <a:pos x="18" y="19"/>
                </a:cxn>
                <a:cxn ang="0">
                  <a:pos x="20" y="34"/>
                </a:cxn>
                <a:cxn ang="0">
                  <a:pos x="15" y="39"/>
                </a:cxn>
                <a:cxn ang="0">
                  <a:pos x="11" y="30"/>
                </a:cxn>
                <a:cxn ang="0">
                  <a:pos x="4" y="20"/>
                </a:cxn>
                <a:cxn ang="0">
                  <a:pos x="5" y="15"/>
                </a:cxn>
                <a:cxn ang="0">
                  <a:pos x="0" y="7"/>
                </a:cxn>
                <a:cxn ang="0">
                  <a:pos x="5" y="0"/>
                </a:cxn>
              </a:cxnLst>
              <a:rect l="0" t="0" r="r" b="b"/>
              <a:pathLst>
                <a:path w="20" h="39">
                  <a:moveTo>
                    <a:pt x="5" y="0"/>
                  </a:moveTo>
                  <a:lnTo>
                    <a:pt x="18" y="19"/>
                  </a:lnTo>
                  <a:lnTo>
                    <a:pt x="20" y="34"/>
                  </a:lnTo>
                  <a:lnTo>
                    <a:pt x="15" y="39"/>
                  </a:lnTo>
                  <a:lnTo>
                    <a:pt x="11" y="30"/>
                  </a:lnTo>
                  <a:lnTo>
                    <a:pt x="4" y="20"/>
                  </a:lnTo>
                  <a:lnTo>
                    <a:pt x="5" y="15"/>
                  </a:lnTo>
                  <a:lnTo>
                    <a:pt x="0" y="7"/>
                  </a:lnTo>
                  <a:lnTo>
                    <a:pt x="5" y="0"/>
                  </a:lnTo>
                  <a:close/>
                </a:path>
              </a:pathLst>
            </a:custGeom>
            <a:solidFill>
              <a:srgbClr val="0033CC"/>
            </a:solidFill>
            <a:ln w="9525">
              <a:noFill/>
              <a:round/>
              <a:headEnd/>
              <a:tailEnd/>
            </a:ln>
          </p:spPr>
          <p:txBody>
            <a:bodyPr>
              <a:prstTxWarp prst="textNoShape">
                <a:avLst/>
              </a:prstTxWarp>
            </a:bodyPr>
            <a:lstStyle/>
            <a:p>
              <a:endParaRPr lang="en-US"/>
            </a:p>
          </p:txBody>
        </p:sp>
      </p:grpSp>
      <p:grpSp>
        <p:nvGrpSpPr>
          <p:cNvPr id="4" name="Group 149"/>
          <p:cNvGrpSpPr>
            <a:grpSpLocks/>
          </p:cNvGrpSpPr>
          <p:nvPr/>
        </p:nvGrpSpPr>
        <p:grpSpPr bwMode="auto">
          <a:xfrm>
            <a:off x="609600" y="3405188"/>
            <a:ext cx="1346200" cy="938212"/>
            <a:chOff x="3052" y="2928"/>
            <a:chExt cx="1184" cy="825"/>
          </a:xfrm>
        </p:grpSpPr>
        <p:sp>
          <p:nvSpPr>
            <p:cNvPr id="32918" name="Freeform 150"/>
            <p:cNvSpPr>
              <a:spLocks/>
            </p:cNvSpPr>
            <p:nvPr/>
          </p:nvSpPr>
          <p:spPr bwMode="auto">
            <a:xfrm>
              <a:off x="3958" y="3414"/>
              <a:ext cx="278" cy="334"/>
            </a:xfrm>
            <a:custGeom>
              <a:avLst/>
              <a:gdLst/>
              <a:ahLst/>
              <a:cxnLst>
                <a:cxn ang="0">
                  <a:pos x="98" y="0"/>
                </a:cxn>
                <a:cxn ang="0">
                  <a:pos x="68" y="16"/>
                </a:cxn>
                <a:cxn ang="0">
                  <a:pos x="70" y="80"/>
                </a:cxn>
                <a:cxn ang="0">
                  <a:pos x="89" y="106"/>
                </a:cxn>
                <a:cxn ang="0">
                  <a:pos x="62" y="165"/>
                </a:cxn>
                <a:cxn ang="0">
                  <a:pos x="38" y="187"/>
                </a:cxn>
                <a:cxn ang="0">
                  <a:pos x="17" y="199"/>
                </a:cxn>
                <a:cxn ang="0">
                  <a:pos x="4" y="214"/>
                </a:cxn>
                <a:cxn ang="0">
                  <a:pos x="0" y="265"/>
                </a:cxn>
                <a:cxn ang="0">
                  <a:pos x="15" y="340"/>
                </a:cxn>
                <a:cxn ang="0">
                  <a:pos x="13" y="419"/>
                </a:cxn>
                <a:cxn ang="0">
                  <a:pos x="13" y="487"/>
                </a:cxn>
                <a:cxn ang="0">
                  <a:pos x="21" y="529"/>
                </a:cxn>
                <a:cxn ang="0">
                  <a:pos x="38" y="555"/>
                </a:cxn>
                <a:cxn ang="0">
                  <a:pos x="62" y="578"/>
                </a:cxn>
                <a:cxn ang="0">
                  <a:pos x="87" y="599"/>
                </a:cxn>
                <a:cxn ang="0">
                  <a:pos x="107" y="618"/>
                </a:cxn>
                <a:cxn ang="0">
                  <a:pos x="126" y="640"/>
                </a:cxn>
                <a:cxn ang="0">
                  <a:pos x="141" y="659"/>
                </a:cxn>
                <a:cxn ang="0">
                  <a:pos x="156" y="669"/>
                </a:cxn>
                <a:cxn ang="0">
                  <a:pos x="170" y="661"/>
                </a:cxn>
                <a:cxn ang="0">
                  <a:pos x="187" y="646"/>
                </a:cxn>
                <a:cxn ang="0">
                  <a:pos x="207" y="623"/>
                </a:cxn>
                <a:cxn ang="0">
                  <a:pos x="228" y="599"/>
                </a:cxn>
                <a:cxn ang="0">
                  <a:pos x="249" y="572"/>
                </a:cxn>
                <a:cxn ang="0">
                  <a:pos x="277" y="542"/>
                </a:cxn>
                <a:cxn ang="0">
                  <a:pos x="313" y="514"/>
                </a:cxn>
                <a:cxn ang="0">
                  <a:pos x="349" y="493"/>
                </a:cxn>
                <a:cxn ang="0">
                  <a:pos x="385" y="480"/>
                </a:cxn>
                <a:cxn ang="0">
                  <a:pos x="438" y="455"/>
                </a:cxn>
                <a:cxn ang="0">
                  <a:pos x="496" y="421"/>
                </a:cxn>
                <a:cxn ang="0">
                  <a:pos x="540" y="389"/>
                </a:cxn>
                <a:cxn ang="0">
                  <a:pos x="555" y="363"/>
                </a:cxn>
                <a:cxn ang="0">
                  <a:pos x="544" y="350"/>
                </a:cxn>
                <a:cxn ang="0">
                  <a:pos x="521" y="340"/>
                </a:cxn>
                <a:cxn ang="0">
                  <a:pos x="494" y="323"/>
                </a:cxn>
                <a:cxn ang="0">
                  <a:pos x="460" y="280"/>
                </a:cxn>
                <a:cxn ang="0">
                  <a:pos x="434" y="236"/>
                </a:cxn>
                <a:cxn ang="0">
                  <a:pos x="406" y="229"/>
                </a:cxn>
                <a:cxn ang="0">
                  <a:pos x="396" y="204"/>
                </a:cxn>
                <a:cxn ang="0">
                  <a:pos x="377" y="159"/>
                </a:cxn>
                <a:cxn ang="0">
                  <a:pos x="355" y="133"/>
                </a:cxn>
                <a:cxn ang="0">
                  <a:pos x="317" y="99"/>
                </a:cxn>
                <a:cxn ang="0">
                  <a:pos x="272" y="67"/>
                </a:cxn>
                <a:cxn ang="0">
                  <a:pos x="238" y="42"/>
                </a:cxn>
                <a:cxn ang="0">
                  <a:pos x="213" y="38"/>
                </a:cxn>
                <a:cxn ang="0">
                  <a:pos x="190" y="44"/>
                </a:cxn>
                <a:cxn ang="0">
                  <a:pos x="156" y="40"/>
                </a:cxn>
                <a:cxn ang="0">
                  <a:pos x="104" y="2"/>
                </a:cxn>
              </a:cxnLst>
              <a:rect l="0" t="0" r="r" b="b"/>
              <a:pathLst>
                <a:path w="555" h="669">
                  <a:moveTo>
                    <a:pt x="104" y="2"/>
                  </a:moveTo>
                  <a:lnTo>
                    <a:pt x="98" y="0"/>
                  </a:lnTo>
                  <a:lnTo>
                    <a:pt x="83" y="2"/>
                  </a:lnTo>
                  <a:lnTo>
                    <a:pt x="68" y="16"/>
                  </a:lnTo>
                  <a:lnTo>
                    <a:pt x="62" y="50"/>
                  </a:lnTo>
                  <a:lnTo>
                    <a:pt x="70" y="80"/>
                  </a:lnTo>
                  <a:lnTo>
                    <a:pt x="81" y="93"/>
                  </a:lnTo>
                  <a:lnTo>
                    <a:pt x="89" y="106"/>
                  </a:lnTo>
                  <a:lnTo>
                    <a:pt x="75" y="142"/>
                  </a:lnTo>
                  <a:lnTo>
                    <a:pt x="62" y="165"/>
                  </a:lnTo>
                  <a:lnTo>
                    <a:pt x="49" y="178"/>
                  </a:lnTo>
                  <a:lnTo>
                    <a:pt x="38" y="187"/>
                  </a:lnTo>
                  <a:lnTo>
                    <a:pt x="26" y="193"/>
                  </a:lnTo>
                  <a:lnTo>
                    <a:pt x="17" y="199"/>
                  </a:lnTo>
                  <a:lnTo>
                    <a:pt x="9" y="204"/>
                  </a:lnTo>
                  <a:lnTo>
                    <a:pt x="4" y="214"/>
                  </a:lnTo>
                  <a:lnTo>
                    <a:pt x="0" y="229"/>
                  </a:lnTo>
                  <a:lnTo>
                    <a:pt x="0" y="265"/>
                  </a:lnTo>
                  <a:lnTo>
                    <a:pt x="7" y="302"/>
                  </a:lnTo>
                  <a:lnTo>
                    <a:pt x="15" y="340"/>
                  </a:lnTo>
                  <a:lnTo>
                    <a:pt x="17" y="380"/>
                  </a:lnTo>
                  <a:lnTo>
                    <a:pt x="13" y="419"/>
                  </a:lnTo>
                  <a:lnTo>
                    <a:pt x="13" y="455"/>
                  </a:lnTo>
                  <a:lnTo>
                    <a:pt x="13" y="487"/>
                  </a:lnTo>
                  <a:lnTo>
                    <a:pt x="17" y="516"/>
                  </a:lnTo>
                  <a:lnTo>
                    <a:pt x="21" y="529"/>
                  </a:lnTo>
                  <a:lnTo>
                    <a:pt x="28" y="542"/>
                  </a:lnTo>
                  <a:lnTo>
                    <a:pt x="38" y="555"/>
                  </a:lnTo>
                  <a:lnTo>
                    <a:pt x="49" y="567"/>
                  </a:lnTo>
                  <a:lnTo>
                    <a:pt x="62" y="578"/>
                  </a:lnTo>
                  <a:lnTo>
                    <a:pt x="73" y="589"/>
                  </a:lnTo>
                  <a:lnTo>
                    <a:pt x="87" y="599"/>
                  </a:lnTo>
                  <a:lnTo>
                    <a:pt x="98" y="608"/>
                  </a:lnTo>
                  <a:lnTo>
                    <a:pt x="107" y="618"/>
                  </a:lnTo>
                  <a:lnTo>
                    <a:pt x="117" y="629"/>
                  </a:lnTo>
                  <a:lnTo>
                    <a:pt x="126" y="640"/>
                  </a:lnTo>
                  <a:lnTo>
                    <a:pt x="134" y="652"/>
                  </a:lnTo>
                  <a:lnTo>
                    <a:pt x="141" y="659"/>
                  </a:lnTo>
                  <a:lnTo>
                    <a:pt x="149" y="667"/>
                  </a:lnTo>
                  <a:lnTo>
                    <a:pt x="156" y="669"/>
                  </a:lnTo>
                  <a:lnTo>
                    <a:pt x="162" y="667"/>
                  </a:lnTo>
                  <a:lnTo>
                    <a:pt x="170" y="661"/>
                  </a:lnTo>
                  <a:lnTo>
                    <a:pt x="177" y="653"/>
                  </a:lnTo>
                  <a:lnTo>
                    <a:pt x="187" y="646"/>
                  </a:lnTo>
                  <a:lnTo>
                    <a:pt x="198" y="635"/>
                  </a:lnTo>
                  <a:lnTo>
                    <a:pt x="207" y="623"/>
                  </a:lnTo>
                  <a:lnTo>
                    <a:pt x="219" y="610"/>
                  </a:lnTo>
                  <a:lnTo>
                    <a:pt x="228" y="599"/>
                  </a:lnTo>
                  <a:lnTo>
                    <a:pt x="238" y="586"/>
                  </a:lnTo>
                  <a:lnTo>
                    <a:pt x="249" y="572"/>
                  </a:lnTo>
                  <a:lnTo>
                    <a:pt x="262" y="557"/>
                  </a:lnTo>
                  <a:lnTo>
                    <a:pt x="277" y="542"/>
                  </a:lnTo>
                  <a:lnTo>
                    <a:pt x="296" y="527"/>
                  </a:lnTo>
                  <a:lnTo>
                    <a:pt x="313" y="514"/>
                  </a:lnTo>
                  <a:lnTo>
                    <a:pt x="332" y="502"/>
                  </a:lnTo>
                  <a:lnTo>
                    <a:pt x="349" y="493"/>
                  </a:lnTo>
                  <a:lnTo>
                    <a:pt x="366" y="487"/>
                  </a:lnTo>
                  <a:lnTo>
                    <a:pt x="385" y="480"/>
                  </a:lnTo>
                  <a:lnTo>
                    <a:pt x="410" y="469"/>
                  </a:lnTo>
                  <a:lnTo>
                    <a:pt x="438" y="455"/>
                  </a:lnTo>
                  <a:lnTo>
                    <a:pt x="468" y="438"/>
                  </a:lnTo>
                  <a:lnTo>
                    <a:pt x="496" y="421"/>
                  </a:lnTo>
                  <a:lnTo>
                    <a:pt x="521" y="404"/>
                  </a:lnTo>
                  <a:lnTo>
                    <a:pt x="540" y="389"/>
                  </a:lnTo>
                  <a:lnTo>
                    <a:pt x="551" y="374"/>
                  </a:lnTo>
                  <a:lnTo>
                    <a:pt x="555" y="363"/>
                  </a:lnTo>
                  <a:lnTo>
                    <a:pt x="551" y="355"/>
                  </a:lnTo>
                  <a:lnTo>
                    <a:pt x="544" y="350"/>
                  </a:lnTo>
                  <a:lnTo>
                    <a:pt x="534" y="344"/>
                  </a:lnTo>
                  <a:lnTo>
                    <a:pt x="521" y="340"/>
                  </a:lnTo>
                  <a:lnTo>
                    <a:pt x="508" y="333"/>
                  </a:lnTo>
                  <a:lnTo>
                    <a:pt x="494" y="323"/>
                  </a:lnTo>
                  <a:lnTo>
                    <a:pt x="481" y="310"/>
                  </a:lnTo>
                  <a:lnTo>
                    <a:pt x="460" y="280"/>
                  </a:lnTo>
                  <a:lnTo>
                    <a:pt x="445" y="255"/>
                  </a:lnTo>
                  <a:lnTo>
                    <a:pt x="434" y="236"/>
                  </a:lnTo>
                  <a:lnTo>
                    <a:pt x="430" y="229"/>
                  </a:lnTo>
                  <a:lnTo>
                    <a:pt x="406" y="229"/>
                  </a:lnTo>
                  <a:lnTo>
                    <a:pt x="404" y="221"/>
                  </a:lnTo>
                  <a:lnTo>
                    <a:pt x="396" y="204"/>
                  </a:lnTo>
                  <a:lnTo>
                    <a:pt x="387" y="182"/>
                  </a:lnTo>
                  <a:lnTo>
                    <a:pt x="377" y="159"/>
                  </a:lnTo>
                  <a:lnTo>
                    <a:pt x="370" y="148"/>
                  </a:lnTo>
                  <a:lnTo>
                    <a:pt x="355" y="133"/>
                  </a:lnTo>
                  <a:lnTo>
                    <a:pt x="338" y="116"/>
                  </a:lnTo>
                  <a:lnTo>
                    <a:pt x="317" y="99"/>
                  </a:lnTo>
                  <a:lnTo>
                    <a:pt x="294" y="82"/>
                  </a:lnTo>
                  <a:lnTo>
                    <a:pt x="272" y="67"/>
                  </a:lnTo>
                  <a:lnTo>
                    <a:pt x="253" y="53"/>
                  </a:lnTo>
                  <a:lnTo>
                    <a:pt x="238" y="42"/>
                  </a:lnTo>
                  <a:lnTo>
                    <a:pt x="224" y="36"/>
                  </a:lnTo>
                  <a:lnTo>
                    <a:pt x="213" y="38"/>
                  </a:lnTo>
                  <a:lnTo>
                    <a:pt x="202" y="40"/>
                  </a:lnTo>
                  <a:lnTo>
                    <a:pt x="190" y="44"/>
                  </a:lnTo>
                  <a:lnTo>
                    <a:pt x="175" y="44"/>
                  </a:lnTo>
                  <a:lnTo>
                    <a:pt x="156" y="40"/>
                  </a:lnTo>
                  <a:lnTo>
                    <a:pt x="132" y="27"/>
                  </a:lnTo>
                  <a:lnTo>
                    <a:pt x="104" y="2"/>
                  </a:lnTo>
                  <a:close/>
                </a:path>
              </a:pathLst>
            </a:custGeom>
            <a:solidFill>
              <a:schemeClr val="tx1"/>
            </a:solidFill>
            <a:ln w="9525">
              <a:noFill/>
              <a:round/>
              <a:headEnd/>
              <a:tailEnd/>
            </a:ln>
          </p:spPr>
          <p:txBody>
            <a:bodyPr>
              <a:prstTxWarp prst="textNoShape">
                <a:avLst/>
              </a:prstTxWarp>
            </a:bodyPr>
            <a:lstStyle/>
            <a:p>
              <a:endParaRPr lang="en-US"/>
            </a:p>
          </p:txBody>
        </p:sp>
        <p:sp>
          <p:nvSpPr>
            <p:cNvPr id="32919" name="Freeform 151"/>
            <p:cNvSpPr>
              <a:spLocks/>
            </p:cNvSpPr>
            <p:nvPr/>
          </p:nvSpPr>
          <p:spPr bwMode="auto">
            <a:xfrm>
              <a:off x="3652" y="3189"/>
              <a:ext cx="173" cy="53"/>
            </a:xfrm>
            <a:custGeom>
              <a:avLst/>
              <a:gdLst/>
              <a:ahLst/>
              <a:cxnLst>
                <a:cxn ang="0">
                  <a:pos x="308" y="0"/>
                </a:cxn>
                <a:cxn ang="0">
                  <a:pos x="304" y="0"/>
                </a:cxn>
                <a:cxn ang="0">
                  <a:pos x="295" y="2"/>
                </a:cxn>
                <a:cxn ang="0">
                  <a:pos x="279" y="6"/>
                </a:cxn>
                <a:cxn ang="0">
                  <a:pos x="261" y="8"/>
                </a:cxn>
                <a:cxn ang="0">
                  <a:pos x="242" y="10"/>
                </a:cxn>
                <a:cxn ang="0">
                  <a:pos x="223" y="12"/>
                </a:cxn>
                <a:cxn ang="0">
                  <a:pos x="206" y="14"/>
                </a:cxn>
                <a:cxn ang="0">
                  <a:pos x="193" y="12"/>
                </a:cxn>
                <a:cxn ang="0">
                  <a:pos x="179" y="10"/>
                </a:cxn>
                <a:cxn ang="0">
                  <a:pos x="164" y="8"/>
                </a:cxn>
                <a:cxn ang="0">
                  <a:pos x="149" y="6"/>
                </a:cxn>
                <a:cxn ang="0">
                  <a:pos x="132" y="6"/>
                </a:cxn>
                <a:cxn ang="0">
                  <a:pos x="117" y="6"/>
                </a:cxn>
                <a:cxn ang="0">
                  <a:pos x="102" y="6"/>
                </a:cxn>
                <a:cxn ang="0">
                  <a:pos x="91" y="8"/>
                </a:cxn>
                <a:cxn ang="0">
                  <a:pos x="81" y="12"/>
                </a:cxn>
                <a:cxn ang="0">
                  <a:pos x="72" y="15"/>
                </a:cxn>
                <a:cxn ang="0">
                  <a:pos x="60" y="17"/>
                </a:cxn>
                <a:cxn ang="0">
                  <a:pos x="47" y="19"/>
                </a:cxn>
                <a:cxn ang="0">
                  <a:pos x="36" y="19"/>
                </a:cxn>
                <a:cxn ang="0">
                  <a:pos x="25" y="23"/>
                </a:cxn>
                <a:cxn ang="0">
                  <a:pos x="21" y="27"/>
                </a:cxn>
                <a:cxn ang="0">
                  <a:pos x="21" y="34"/>
                </a:cxn>
                <a:cxn ang="0">
                  <a:pos x="30" y="46"/>
                </a:cxn>
                <a:cxn ang="0">
                  <a:pos x="40" y="57"/>
                </a:cxn>
                <a:cxn ang="0">
                  <a:pos x="38" y="68"/>
                </a:cxn>
                <a:cxn ang="0">
                  <a:pos x="28" y="76"/>
                </a:cxn>
                <a:cxn ang="0">
                  <a:pos x="19" y="82"/>
                </a:cxn>
                <a:cxn ang="0">
                  <a:pos x="8" y="87"/>
                </a:cxn>
                <a:cxn ang="0">
                  <a:pos x="0" y="93"/>
                </a:cxn>
                <a:cxn ang="0">
                  <a:pos x="0" y="99"/>
                </a:cxn>
                <a:cxn ang="0">
                  <a:pos x="11" y="104"/>
                </a:cxn>
                <a:cxn ang="0">
                  <a:pos x="32" y="108"/>
                </a:cxn>
                <a:cxn ang="0">
                  <a:pos x="53" y="108"/>
                </a:cxn>
                <a:cxn ang="0">
                  <a:pos x="74" y="106"/>
                </a:cxn>
                <a:cxn ang="0">
                  <a:pos x="94" y="100"/>
                </a:cxn>
                <a:cxn ang="0">
                  <a:pos x="115" y="95"/>
                </a:cxn>
                <a:cxn ang="0">
                  <a:pos x="134" y="89"/>
                </a:cxn>
                <a:cxn ang="0">
                  <a:pos x="153" y="85"/>
                </a:cxn>
                <a:cxn ang="0">
                  <a:pos x="168" y="82"/>
                </a:cxn>
                <a:cxn ang="0">
                  <a:pos x="183" y="80"/>
                </a:cxn>
                <a:cxn ang="0">
                  <a:pos x="196" y="80"/>
                </a:cxn>
                <a:cxn ang="0">
                  <a:pos x="211" y="78"/>
                </a:cxn>
                <a:cxn ang="0">
                  <a:pos x="225" y="78"/>
                </a:cxn>
                <a:cxn ang="0">
                  <a:pos x="238" y="78"/>
                </a:cxn>
                <a:cxn ang="0">
                  <a:pos x="253" y="76"/>
                </a:cxn>
                <a:cxn ang="0">
                  <a:pos x="268" y="74"/>
                </a:cxn>
                <a:cxn ang="0">
                  <a:pos x="285" y="70"/>
                </a:cxn>
                <a:cxn ang="0">
                  <a:pos x="302" y="66"/>
                </a:cxn>
                <a:cxn ang="0">
                  <a:pos x="315" y="61"/>
                </a:cxn>
                <a:cxn ang="0">
                  <a:pos x="327" y="57"/>
                </a:cxn>
                <a:cxn ang="0">
                  <a:pos x="334" y="53"/>
                </a:cxn>
                <a:cxn ang="0">
                  <a:pos x="340" y="48"/>
                </a:cxn>
                <a:cxn ang="0">
                  <a:pos x="344" y="44"/>
                </a:cxn>
                <a:cxn ang="0">
                  <a:pos x="346" y="36"/>
                </a:cxn>
                <a:cxn ang="0">
                  <a:pos x="344" y="29"/>
                </a:cxn>
                <a:cxn ang="0">
                  <a:pos x="338" y="15"/>
                </a:cxn>
                <a:cxn ang="0">
                  <a:pos x="330" y="6"/>
                </a:cxn>
                <a:cxn ang="0">
                  <a:pos x="321" y="2"/>
                </a:cxn>
                <a:cxn ang="0">
                  <a:pos x="308" y="0"/>
                </a:cxn>
              </a:cxnLst>
              <a:rect l="0" t="0" r="r" b="b"/>
              <a:pathLst>
                <a:path w="346" h="108">
                  <a:moveTo>
                    <a:pt x="308" y="0"/>
                  </a:moveTo>
                  <a:lnTo>
                    <a:pt x="304" y="0"/>
                  </a:lnTo>
                  <a:lnTo>
                    <a:pt x="295" y="2"/>
                  </a:lnTo>
                  <a:lnTo>
                    <a:pt x="279" y="6"/>
                  </a:lnTo>
                  <a:lnTo>
                    <a:pt x="261" y="8"/>
                  </a:lnTo>
                  <a:lnTo>
                    <a:pt x="242" y="10"/>
                  </a:lnTo>
                  <a:lnTo>
                    <a:pt x="223" y="12"/>
                  </a:lnTo>
                  <a:lnTo>
                    <a:pt x="206" y="14"/>
                  </a:lnTo>
                  <a:lnTo>
                    <a:pt x="193" y="12"/>
                  </a:lnTo>
                  <a:lnTo>
                    <a:pt x="179" y="10"/>
                  </a:lnTo>
                  <a:lnTo>
                    <a:pt x="164" y="8"/>
                  </a:lnTo>
                  <a:lnTo>
                    <a:pt x="149" y="6"/>
                  </a:lnTo>
                  <a:lnTo>
                    <a:pt x="132" y="6"/>
                  </a:lnTo>
                  <a:lnTo>
                    <a:pt x="117" y="6"/>
                  </a:lnTo>
                  <a:lnTo>
                    <a:pt x="102" y="6"/>
                  </a:lnTo>
                  <a:lnTo>
                    <a:pt x="91" y="8"/>
                  </a:lnTo>
                  <a:lnTo>
                    <a:pt x="81" y="12"/>
                  </a:lnTo>
                  <a:lnTo>
                    <a:pt x="72" y="15"/>
                  </a:lnTo>
                  <a:lnTo>
                    <a:pt x="60" y="17"/>
                  </a:lnTo>
                  <a:lnTo>
                    <a:pt x="47" y="19"/>
                  </a:lnTo>
                  <a:lnTo>
                    <a:pt x="36" y="19"/>
                  </a:lnTo>
                  <a:lnTo>
                    <a:pt x="25" y="23"/>
                  </a:lnTo>
                  <a:lnTo>
                    <a:pt x="21" y="27"/>
                  </a:lnTo>
                  <a:lnTo>
                    <a:pt x="21" y="34"/>
                  </a:lnTo>
                  <a:lnTo>
                    <a:pt x="30" y="46"/>
                  </a:lnTo>
                  <a:lnTo>
                    <a:pt x="40" y="57"/>
                  </a:lnTo>
                  <a:lnTo>
                    <a:pt x="38" y="68"/>
                  </a:lnTo>
                  <a:lnTo>
                    <a:pt x="28" y="76"/>
                  </a:lnTo>
                  <a:lnTo>
                    <a:pt x="19" y="82"/>
                  </a:lnTo>
                  <a:lnTo>
                    <a:pt x="8" y="87"/>
                  </a:lnTo>
                  <a:lnTo>
                    <a:pt x="0" y="93"/>
                  </a:lnTo>
                  <a:lnTo>
                    <a:pt x="0" y="99"/>
                  </a:lnTo>
                  <a:lnTo>
                    <a:pt x="11" y="104"/>
                  </a:lnTo>
                  <a:lnTo>
                    <a:pt x="32" y="108"/>
                  </a:lnTo>
                  <a:lnTo>
                    <a:pt x="53" y="108"/>
                  </a:lnTo>
                  <a:lnTo>
                    <a:pt x="74" y="106"/>
                  </a:lnTo>
                  <a:lnTo>
                    <a:pt x="94" y="100"/>
                  </a:lnTo>
                  <a:lnTo>
                    <a:pt x="115" y="95"/>
                  </a:lnTo>
                  <a:lnTo>
                    <a:pt x="134" y="89"/>
                  </a:lnTo>
                  <a:lnTo>
                    <a:pt x="153" y="85"/>
                  </a:lnTo>
                  <a:lnTo>
                    <a:pt x="168" y="82"/>
                  </a:lnTo>
                  <a:lnTo>
                    <a:pt x="183" y="80"/>
                  </a:lnTo>
                  <a:lnTo>
                    <a:pt x="196" y="80"/>
                  </a:lnTo>
                  <a:lnTo>
                    <a:pt x="211" y="78"/>
                  </a:lnTo>
                  <a:lnTo>
                    <a:pt x="225" y="78"/>
                  </a:lnTo>
                  <a:lnTo>
                    <a:pt x="238" y="78"/>
                  </a:lnTo>
                  <a:lnTo>
                    <a:pt x="253" y="76"/>
                  </a:lnTo>
                  <a:lnTo>
                    <a:pt x="268" y="74"/>
                  </a:lnTo>
                  <a:lnTo>
                    <a:pt x="285" y="70"/>
                  </a:lnTo>
                  <a:lnTo>
                    <a:pt x="302" y="66"/>
                  </a:lnTo>
                  <a:lnTo>
                    <a:pt x="315" y="61"/>
                  </a:lnTo>
                  <a:lnTo>
                    <a:pt x="327" y="57"/>
                  </a:lnTo>
                  <a:lnTo>
                    <a:pt x="334" y="53"/>
                  </a:lnTo>
                  <a:lnTo>
                    <a:pt x="340" y="48"/>
                  </a:lnTo>
                  <a:lnTo>
                    <a:pt x="344" y="44"/>
                  </a:lnTo>
                  <a:lnTo>
                    <a:pt x="346" y="36"/>
                  </a:lnTo>
                  <a:lnTo>
                    <a:pt x="344" y="29"/>
                  </a:lnTo>
                  <a:lnTo>
                    <a:pt x="338" y="15"/>
                  </a:lnTo>
                  <a:lnTo>
                    <a:pt x="330" y="6"/>
                  </a:lnTo>
                  <a:lnTo>
                    <a:pt x="321" y="2"/>
                  </a:lnTo>
                  <a:lnTo>
                    <a:pt x="308" y="0"/>
                  </a:lnTo>
                  <a:close/>
                </a:path>
              </a:pathLst>
            </a:custGeom>
            <a:solidFill>
              <a:schemeClr val="tx1"/>
            </a:solidFill>
            <a:ln w="9525">
              <a:noFill/>
              <a:round/>
              <a:headEnd/>
              <a:tailEnd/>
            </a:ln>
          </p:spPr>
          <p:txBody>
            <a:bodyPr>
              <a:prstTxWarp prst="textNoShape">
                <a:avLst/>
              </a:prstTxWarp>
            </a:bodyPr>
            <a:lstStyle/>
            <a:p>
              <a:endParaRPr lang="en-US"/>
            </a:p>
          </p:txBody>
        </p:sp>
        <p:sp>
          <p:nvSpPr>
            <p:cNvPr id="32920" name="Freeform 152"/>
            <p:cNvSpPr>
              <a:spLocks/>
            </p:cNvSpPr>
            <p:nvPr/>
          </p:nvSpPr>
          <p:spPr bwMode="auto">
            <a:xfrm>
              <a:off x="3740" y="3261"/>
              <a:ext cx="61" cy="55"/>
            </a:xfrm>
            <a:custGeom>
              <a:avLst/>
              <a:gdLst/>
              <a:ahLst/>
              <a:cxnLst>
                <a:cxn ang="0">
                  <a:pos x="45" y="0"/>
                </a:cxn>
                <a:cxn ang="0">
                  <a:pos x="37" y="3"/>
                </a:cxn>
                <a:cxn ang="0">
                  <a:pos x="20" y="11"/>
                </a:cxn>
                <a:cxn ang="0">
                  <a:pos x="3" y="24"/>
                </a:cxn>
                <a:cxn ang="0">
                  <a:pos x="0" y="39"/>
                </a:cxn>
                <a:cxn ang="0">
                  <a:pos x="9" y="56"/>
                </a:cxn>
                <a:cxn ang="0">
                  <a:pos x="22" y="71"/>
                </a:cxn>
                <a:cxn ang="0">
                  <a:pos x="34" y="85"/>
                </a:cxn>
                <a:cxn ang="0">
                  <a:pos x="39" y="98"/>
                </a:cxn>
                <a:cxn ang="0">
                  <a:pos x="43" y="107"/>
                </a:cxn>
                <a:cxn ang="0">
                  <a:pos x="52" y="109"/>
                </a:cxn>
                <a:cxn ang="0">
                  <a:pos x="62" y="104"/>
                </a:cxn>
                <a:cxn ang="0">
                  <a:pos x="71" y="88"/>
                </a:cxn>
                <a:cxn ang="0">
                  <a:pos x="81" y="79"/>
                </a:cxn>
                <a:cxn ang="0">
                  <a:pos x="90" y="79"/>
                </a:cxn>
                <a:cxn ang="0">
                  <a:pos x="100" y="85"/>
                </a:cxn>
                <a:cxn ang="0">
                  <a:pos x="103" y="88"/>
                </a:cxn>
                <a:cxn ang="0">
                  <a:pos x="120" y="60"/>
                </a:cxn>
                <a:cxn ang="0">
                  <a:pos x="109" y="28"/>
                </a:cxn>
                <a:cxn ang="0">
                  <a:pos x="105" y="30"/>
                </a:cxn>
                <a:cxn ang="0">
                  <a:pos x="98" y="32"/>
                </a:cxn>
                <a:cxn ang="0">
                  <a:pos x="88" y="32"/>
                </a:cxn>
                <a:cxn ang="0">
                  <a:pos x="81" y="28"/>
                </a:cxn>
                <a:cxn ang="0">
                  <a:pos x="73" y="20"/>
                </a:cxn>
                <a:cxn ang="0">
                  <a:pos x="64" y="11"/>
                </a:cxn>
                <a:cxn ang="0">
                  <a:pos x="52" y="3"/>
                </a:cxn>
                <a:cxn ang="0">
                  <a:pos x="45" y="0"/>
                </a:cxn>
              </a:cxnLst>
              <a:rect l="0" t="0" r="r" b="b"/>
              <a:pathLst>
                <a:path w="120" h="109">
                  <a:moveTo>
                    <a:pt x="45" y="0"/>
                  </a:moveTo>
                  <a:lnTo>
                    <a:pt x="37" y="3"/>
                  </a:lnTo>
                  <a:lnTo>
                    <a:pt x="20" y="11"/>
                  </a:lnTo>
                  <a:lnTo>
                    <a:pt x="3" y="24"/>
                  </a:lnTo>
                  <a:lnTo>
                    <a:pt x="0" y="39"/>
                  </a:lnTo>
                  <a:lnTo>
                    <a:pt x="9" y="56"/>
                  </a:lnTo>
                  <a:lnTo>
                    <a:pt x="22" y="71"/>
                  </a:lnTo>
                  <a:lnTo>
                    <a:pt x="34" y="85"/>
                  </a:lnTo>
                  <a:lnTo>
                    <a:pt x="39" y="98"/>
                  </a:lnTo>
                  <a:lnTo>
                    <a:pt x="43" y="107"/>
                  </a:lnTo>
                  <a:lnTo>
                    <a:pt x="52" y="109"/>
                  </a:lnTo>
                  <a:lnTo>
                    <a:pt x="62" y="104"/>
                  </a:lnTo>
                  <a:lnTo>
                    <a:pt x="71" y="88"/>
                  </a:lnTo>
                  <a:lnTo>
                    <a:pt x="81" y="79"/>
                  </a:lnTo>
                  <a:lnTo>
                    <a:pt x="90" y="79"/>
                  </a:lnTo>
                  <a:lnTo>
                    <a:pt x="100" y="85"/>
                  </a:lnTo>
                  <a:lnTo>
                    <a:pt x="103" y="88"/>
                  </a:lnTo>
                  <a:lnTo>
                    <a:pt x="120" y="60"/>
                  </a:lnTo>
                  <a:lnTo>
                    <a:pt x="109" y="28"/>
                  </a:lnTo>
                  <a:lnTo>
                    <a:pt x="105" y="30"/>
                  </a:lnTo>
                  <a:lnTo>
                    <a:pt x="98" y="32"/>
                  </a:lnTo>
                  <a:lnTo>
                    <a:pt x="88" y="32"/>
                  </a:lnTo>
                  <a:lnTo>
                    <a:pt x="81" y="28"/>
                  </a:lnTo>
                  <a:lnTo>
                    <a:pt x="73" y="20"/>
                  </a:lnTo>
                  <a:lnTo>
                    <a:pt x="64" y="11"/>
                  </a:lnTo>
                  <a:lnTo>
                    <a:pt x="52" y="3"/>
                  </a:lnTo>
                  <a:lnTo>
                    <a:pt x="45" y="0"/>
                  </a:lnTo>
                  <a:close/>
                </a:path>
              </a:pathLst>
            </a:custGeom>
            <a:solidFill>
              <a:schemeClr val="tx1"/>
            </a:solidFill>
            <a:ln w="9525">
              <a:noFill/>
              <a:round/>
              <a:headEnd/>
              <a:tailEnd/>
            </a:ln>
          </p:spPr>
          <p:txBody>
            <a:bodyPr>
              <a:prstTxWarp prst="textNoShape">
                <a:avLst/>
              </a:prstTxWarp>
            </a:bodyPr>
            <a:lstStyle/>
            <a:p>
              <a:endParaRPr lang="en-US"/>
            </a:p>
          </p:txBody>
        </p:sp>
        <p:sp>
          <p:nvSpPr>
            <p:cNvPr id="32921" name="Freeform 153"/>
            <p:cNvSpPr>
              <a:spLocks/>
            </p:cNvSpPr>
            <p:nvPr/>
          </p:nvSpPr>
          <p:spPr bwMode="auto">
            <a:xfrm>
              <a:off x="3795" y="3331"/>
              <a:ext cx="60" cy="32"/>
            </a:xfrm>
            <a:custGeom>
              <a:avLst/>
              <a:gdLst/>
              <a:ahLst/>
              <a:cxnLst>
                <a:cxn ang="0">
                  <a:pos x="61" y="6"/>
                </a:cxn>
                <a:cxn ang="0">
                  <a:pos x="59" y="8"/>
                </a:cxn>
                <a:cxn ang="0">
                  <a:pos x="51" y="12"/>
                </a:cxn>
                <a:cxn ang="0">
                  <a:pos x="42" y="17"/>
                </a:cxn>
                <a:cxn ang="0">
                  <a:pos x="30" y="25"/>
                </a:cxn>
                <a:cxn ang="0">
                  <a:pos x="19" y="32"/>
                </a:cxn>
                <a:cxn ang="0">
                  <a:pos x="10" y="40"/>
                </a:cxn>
                <a:cxn ang="0">
                  <a:pos x="2" y="46"/>
                </a:cxn>
                <a:cxn ang="0">
                  <a:pos x="0" y="51"/>
                </a:cxn>
                <a:cxn ang="0">
                  <a:pos x="4" y="55"/>
                </a:cxn>
                <a:cxn ang="0">
                  <a:pos x="15" y="59"/>
                </a:cxn>
                <a:cxn ang="0">
                  <a:pos x="30" y="61"/>
                </a:cxn>
                <a:cxn ang="0">
                  <a:pos x="47" y="63"/>
                </a:cxn>
                <a:cxn ang="0">
                  <a:pos x="66" y="65"/>
                </a:cxn>
                <a:cxn ang="0">
                  <a:pos x="83" y="65"/>
                </a:cxn>
                <a:cxn ang="0">
                  <a:pos x="98" y="65"/>
                </a:cxn>
                <a:cxn ang="0">
                  <a:pos x="108" y="63"/>
                </a:cxn>
                <a:cxn ang="0">
                  <a:pos x="117" y="53"/>
                </a:cxn>
                <a:cxn ang="0">
                  <a:pos x="119" y="34"/>
                </a:cxn>
                <a:cxn ang="0">
                  <a:pos x="117" y="14"/>
                </a:cxn>
                <a:cxn ang="0">
                  <a:pos x="108" y="2"/>
                </a:cxn>
                <a:cxn ang="0">
                  <a:pos x="94" y="0"/>
                </a:cxn>
                <a:cxn ang="0">
                  <a:pos x="81" y="0"/>
                </a:cxn>
                <a:cxn ang="0">
                  <a:pos x="70" y="2"/>
                </a:cxn>
                <a:cxn ang="0">
                  <a:pos x="61" y="6"/>
                </a:cxn>
              </a:cxnLst>
              <a:rect l="0" t="0" r="r" b="b"/>
              <a:pathLst>
                <a:path w="119" h="65">
                  <a:moveTo>
                    <a:pt x="61" y="6"/>
                  </a:moveTo>
                  <a:lnTo>
                    <a:pt x="59" y="8"/>
                  </a:lnTo>
                  <a:lnTo>
                    <a:pt x="51" y="12"/>
                  </a:lnTo>
                  <a:lnTo>
                    <a:pt x="42" y="17"/>
                  </a:lnTo>
                  <a:lnTo>
                    <a:pt x="30" y="25"/>
                  </a:lnTo>
                  <a:lnTo>
                    <a:pt x="19" y="32"/>
                  </a:lnTo>
                  <a:lnTo>
                    <a:pt x="10" y="40"/>
                  </a:lnTo>
                  <a:lnTo>
                    <a:pt x="2" y="46"/>
                  </a:lnTo>
                  <a:lnTo>
                    <a:pt x="0" y="51"/>
                  </a:lnTo>
                  <a:lnTo>
                    <a:pt x="4" y="55"/>
                  </a:lnTo>
                  <a:lnTo>
                    <a:pt x="15" y="59"/>
                  </a:lnTo>
                  <a:lnTo>
                    <a:pt x="30" y="61"/>
                  </a:lnTo>
                  <a:lnTo>
                    <a:pt x="47" y="63"/>
                  </a:lnTo>
                  <a:lnTo>
                    <a:pt x="66" y="65"/>
                  </a:lnTo>
                  <a:lnTo>
                    <a:pt x="83" y="65"/>
                  </a:lnTo>
                  <a:lnTo>
                    <a:pt x="98" y="65"/>
                  </a:lnTo>
                  <a:lnTo>
                    <a:pt x="108" y="63"/>
                  </a:lnTo>
                  <a:lnTo>
                    <a:pt x="117" y="53"/>
                  </a:lnTo>
                  <a:lnTo>
                    <a:pt x="119" y="34"/>
                  </a:lnTo>
                  <a:lnTo>
                    <a:pt x="117" y="14"/>
                  </a:lnTo>
                  <a:lnTo>
                    <a:pt x="108" y="2"/>
                  </a:lnTo>
                  <a:lnTo>
                    <a:pt x="94" y="0"/>
                  </a:lnTo>
                  <a:lnTo>
                    <a:pt x="81" y="0"/>
                  </a:lnTo>
                  <a:lnTo>
                    <a:pt x="70" y="2"/>
                  </a:lnTo>
                  <a:lnTo>
                    <a:pt x="61" y="6"/>
                  </a:lnTo>
                  <a:close/>
                </a:path>
              </a:pathLst>
            </a:custGeom>
            <a:solidFill>
              <a:schemeClr val="tx1"/>
            </a:solidFill>
            <a:ln w="9525">
              <a:noFill/>
              <a:round/>
              <a:headEnd/>
              <a:tailEnd/>
            </a:ln>
          </p:spPr>
          <p:txBody>
            <a:bodyPr>
              <a:prstTxWarp prst="textNoShape">
                <a:avLst/>
              </a:prstTxWarp>
            </a:bodyPr>
            <a:lstStyle/>
            <a:p>
              <a:endParaRPr lang="en-US"/>
            </a:p>
          </p:txBody>
        </p:sp>
        <p:sp>
          <p:nvSpPr>
            <p:cNvPr id="32922" name="Freeform 154"/>
            <p:cNvSpPr>
              <a:spLocks/>
            </p:cNvSpPr>
            <p:nvPr/>
          </p:nvSpPr>
          <p:spPr bwMode="auto">
            <a:xfrm>
              <a:off x="3813" y="3234"/>
              <a:ext cx="171" cy="117"/>
            </a:xfrm>
            <a:custGeom>
              <a:avLst/>
              <a:gdLst/>
              <a:ahLst/>
              <a:cxnLst>
                <a:cxn ang="0">
                  <a:pos x="51" y="2"/>
                </a:cxn>
                <a:cxn ang="0">
                  <a:pos x="28" y="2"/>
                </a:cxn>
                <a:cxn ang="0">
                  <a:pos x="8" y="26"/>
                </a:cxn>
                <a:cxn ang="0">
                  <a:pos x="2" y="66"/>
                </a:cxn>
                <a:cxn ang="0">
                  <a:pos x="32" y="94"/>
                </a:cxn>
                <a:cxn ang="0">
                  <a:pos x="55" y="104"/>
                </a:cxn>
                <a:cxn ang="0">
                  <a:pos x="74" y="108"/>
                </a:cxn>
                <a:cxn ang="0">
                  <a:pos x="89" y="108"/>
                </a:cxn>
                <a:cxn ang="0">
                  <a:pos x="104" y="113"/>
                </a:cxn>
                <a:cxn ang="0">
                  <a:pos x="109" y="136"/>
                </a:cxn>
                <a:cxn ang="0">
                  <a:pos x="109" y="168"/>
                </a:cxn>
                <a:cxn ang="0">
                  <a:pos x="123" y="206"/>
                </a:cxn>
                <a:cxn ang="0">
                  <a:pos x="128" y="215"/>
                </a:cxn>
                <a:cxn ang="0">
                  <a:pos x="142" y="223"/>
                </a:cxn>
                <a:cxn ang="0">
                  <a:pos x="162" y="230"/>
                </a:cxn>
                <a:cxn ang="0">
                  <a:pos x="185" y="232"/>
                </a:cxn>
                <a:cxn ang="0">
                  <a:pos x="208" y="221"/>
                </a:cxn>
                <a:cxn ang="0">
                  <a:pos x="236" y="208"/>
                </a:cxn>
                <a:cxn ang="0">
                  <a:pos x="266" y="196"/>
                </a:cxn>
                <a:cxn ang="0">
                  <a:pos x="285" y="189"/>
                </a:cxn>
                <a:cxn ang="0">
                  <a:pos x="293" y="181"/>
                </a:cxn>
                <a:cxn ang="0">
                  <a:pos x="317" y="151"/>
                </a:cxn>
                <a:cxn ang="0">
                  <a:pos x="338" y="132"/>
                </a:cxn>
                <a:cxn ang="0">
                  <a:pos x="336" y="104"/>
                </a:cxn>
                <a:cxn ang="0">
                  <a:pos x="296" y="85"/>
                </a:cxn>
                <a:cxn ang="0">
                  <a:pos x="261" y="66"/>
                </a:cxn>
                <a:cxn ang="0">
                  <a:pos x="227" y="43"/>
                </a:cxn>
                <a:cxn ang="0">
                  <a:pos x="200" y="28"/>
                </a:cxn>
                <a:cxn ang="0">
                  <a:pos x="189" y="25"/>
                </a:cxn>
                <a:cxn ang="0">
                  <a:pos x="168" y="26"/>
                </a:cxn>
                <a:cxn ang="0">
                  <a:pos x="142" y="28"/>
                </a:cxn>
                <a:cxn ang="0">
                  <a:pos x="115" y="32"/>
                </a:cxn>
                <a:cxn ang="0">
                  <a:pos x="87" y="32"/>
                </a:cxn>
                <a:cxn ang="0">
                  <a:pos x="64" y="15"/>
                </a:cxn>
              </a:cxnLst>
              <a:rect l="0" t="0" r="r" b="b"/>
              <a:pathLst>
                <a:path w="342" h="234">
                  <a:moveTo>
                    <a:pt x="55" y="4"/>
                  </a:moveTo>
                  <a:lnTo>
                    <a:pt x="51" y="2"/>
                  </a:lnTo>
                  <a:lnTo>
                    <a:pt x="40" y="0"/>
                  </a:lnTo>
                  <a:lnTo>
                    <a:pt x="28" y="2"/>
                  </a:lnTo>
                  <a:lnTo>
                    <a:pt x="17" y="11"/>
                  </a:lnTo>
                  <a:lnTo>
                    <a:pt x="8" y="26"/>
                  </a:lnTo>
                  <a:lnTo>
                    <a:pt x="0" y="45"/>
                  </a:lnTo>
                  <a:lnTo>
                    <a:pt x="2" y="66"/>
                  </a:lnTo>
                  <a:lnTo>
                    <a:pt x="19" y="87"/>
                  </a:lnTo>
                  <a:lnTo>
                    <a:pt x="32" y="94"/>
                  </a:lnTo>
                  <a:lnTo>
                    <a:pt x="43" y="100"/>
                  </a:lnTo>
                  <a:lnTo>
                    <a:pt x="55" y="104"/>
                  </a:lnTo>
                  <a:lnTo>
                    <a:pt x="64" y="106"/>
                  </a:lnTo>
                  <a:lnTo>
                    <a:pt x="74" y="108"/>
                  </a:lnTo>
                  <a:lnTo>
                    <a:pt x="81" y="108"/>
                  </a:lnTo>
                  <a:lnTo>
                    <a:pt x="89" y="108"/>
                  </a:lnTo>
                  <a:lnTo>
                    <a:pt x="94" y="109"/>
                  </a:lnTo>
                  <a:lnTo>
                    <a:pt x="104" y="113"/>
                  </a:lnTo>
                  <a:lnTo>
                    <a:pt x="109" y="123"/>
                  </a:lnTo>
                  <a:lnTo>
                    <a:pt x="109" y="136"/>
                  </a:lnTo>
                  <a:lnTo>
                    <a:pt x="108" y="149"/>
                  </a:lnTo>
                  <a:lnTo>
                    <a:pt x="109" y="168"/>
                  </a:lnTo>
                  <a:lnTo>
                    <a:pt x="115" y="189"/>
                  </a:lnTo>
                  <a:lnTo>
                    <a:pt x="123" y="206"/>
                  </a:lnTo>
                  <a:lnTo>
                    <a:pt x="126" y="213"/>
                  </a:lnTo>
                  <a:lnTo>
                    <a:pt x="128" y="215"/>
                  </a:lnTo>
                  <a:lnTo>
                    <a:pt x="134" y="219"/>
                  </a:lnTo>
                  <a:lnTo>
                    <a:pt x="142" y="223"/>
                  </a:lnTo>
                  <a:lnTo>
                    <a:pt x="151" y="226"/>
                  </a:lnTo>
                  <a:lnTo>
                    <a:pt x="162" y="230"/>
                  </a:lnTo>
                  <a:lnTo>
                    <a:pt x="174" y="234"/>
                  </a:lnTo>
                  <a:lnTo>
                    <a:pt x="185" y="232"/>
                  </a:lnTo>
                  <a:lnTo>
                    <a:pt x="196" y="228"/>
                  </a:lnTo>
                  <a:lnTo>
                    <a:pt x="208" y="221"/>
                  </a:lnTo>
                  <a:lnTo>
                    <a:pt x="221" y="215"/>
                  </a:lnTo>
                  <a:lnTo>
                    <a:pt x="236" y="208"/>
                  </a:lnTo>
                  <a:lnTo>
                    <a:pt x="251" y="202"/>
                  </a:lnTo>
                  <a:lnTo>
                    <a:pt x="266" y="196"/>
                  </a:lnTo>
                  <a:lnTo>
                    <a:pt x="276" y="191"/>
                  </a:lnTo>
                  <a:lnTo>
                    <a:pt x="285" y="189"/>
                  </a:lnTo>
                  <a:lnTo>
                    <a:pt x="287" y="187"/>
                  </a:lnTo>
                  <a:lnTo>
                    <a:pt x="293" y="181"/>
                  </a:lnTo>
                  <a:lnTo>
                    <a:pt x="304" y="166"/>
                  </a:lnTo>
                  <a:lnTo>
                    <a:pt x="317" y="151"/>
                  </a:lnTo>
                  <a:lnTo>
                    <a:pt x="329" y="142"/>
                  </a:lnTo>
                  <a:lnTo>
                    <a:pt x="338" y="132"/>
                  </a:lnTo>
                  <a:lnTo>
                    <a:pt x="342" y="119"/>
                  </a:lnTo>
                  <a:lnTo>
                    <a:pt x="336" y="104"/>
                  </a:lnTo>
                  <a:lnTo>
                    <a:pt x="313" y="92"/>
                  </a:lnTo>
                  <a:lnTo>
                    <a:pt x="296" y="85"/>
                  </a:lnTo>
                  <a:lnTo>
                    <a:pt x="278" y="75"/>
                  </a:lnTo>
                  <a:lnTo>
                    <a:pt x="261" y="66"/>
                  </a:lnTo>
                  <a:lnTo>
                    <a:pt x="242" y="55"/>
                  </a:lnTo>
                  <a:lnTo>
                    <a:pt x="227" y="43"/>
                  </a:lnTo>
                  <a:lnTo>
                    <a:pt x="211" y="34"/>
                  </a:lnTo>
                  <a:lnTo>
                    <a:pt x="200" y="28"/>
                  </a:lnTo>
                  <a:lnTo>
                    <a:pt x="194" y="25"/>
                  </a:lnTo>
                  <a:lnTo>
                    <a:pt x="189" y="25"/>
                  </a:lnTo>
                  <a:lnTo>
                    <a:pt x="179" y="25"/>
                  </a:lnTo>
                  <a:lnTo>
                    <a:pt x="168" y="26"/>
                  </a:lnTo>
                  <a:lnTo>
                    <a:pt x="155" y="26"/>
                  </a:lnTo>
                  <a:lnTo>
                    <a:pt x="142" y="28"/>
                  </a:lnTo>
                  <a:lnTo>
                    <a:pt x="128" y="30"/>
                  </a:lnTo>
                  <a:lnTo>
                    <a:pt x="115" y="32"/>
                  </a:lnTo>
                  <a:lnTo>
                    <a:pt x="104" y="34"/>
                  </a:lnTo>
                  <a:lnTo>
                    <a:pt x="87" y="32"/>
                  </a:lnTo>
                  <a:lnTo>
                    <a:pt x="74" y="25"/>
                  </a:lnTo>
                  <a:lnTo>
                    <a:pt x="64" y="15"/>
                  </a:lnTo>
                  <a:lnTo>
                    <a:pt x="55" y="4"/>
                  </a:lnTo>
                  <a:close/>
                </a:path>
              </a:pathLst>
            </a:custGeom>
            <a:solidFill>
              <a:schemeClr val="tx1"/>
            </a:solidFill>
            <a:ln w="9525">
              <a:noFill/>
              <a:round/>
              <a:headEnd/>
              <a:tailEnd/>
            </a:ln>
          </p:spPr>
          <p:txBody>
            <a:bodyPr>
              <a:prstTxWarp prst="textNoShape">
                <a:avLst/>
              </a:prstTxWarp>
            </a:bodyPr>
            <a:lstStyle/>
            <a:p>
              <a:endParaRPr lang="en-US"/>
            </a:p>
          </p:txBody>
        </p:sp>
        <p:sp>
          <p:nvSpPr>
            <p:cNvPr id="32923" name="Freeform 155"/>
            <p:cNvSpPr>
              <a:spLocks/>
            </p:cNvSpPr>
            <p:nvPr/>
          </p:nvSpPr>
          <p:spPr bwMode="auto">
            <a:xfrm>
              <a:off x="3460" y="3058"/>
              <a:ext cx="173" cy="121"/>
            </a:xfrm>
            <a:custGeom>
              <a:avLst/>
              <a:gdLst/>
              <a:ahLst/>
              <a:cxnLst>
                <a:cxn ang="0">
                  <a:pos x="164" y="2"/>
                </a:cxn>
                <a:cxn ang="0">
                  <a:pos x="149" y="13"/>
                </a:cxn>
                <a:cxn ang="0">
                  <a:pos x="139" y="30"/>
                </a:cxn>
                <a:cxn ang="0">
                  <a:pos x="121" y="57"/>
                </a:cxn>
                <a:cxn ang="0">
                  <a:pos x="98" y="66"/>
                </a:cxn>
                <a:cxn ang="0">
                  <a:pos x="68" y="74"/>
                </a:cxn>
                <a:cxn ang="0">
                  <a:pos x="32" y="87"/>
                </a:cxn>
                <a:cxn ang="0">
                  <a:pos x="5" y="100"/>
                </a:cxn>
                <a:cxn ang="0">
                  <a:pos x="0" y="119"/>
                </a:cxn>
                <a:cxn ang="0">
                  <a:pos x="11" y="128"/>
                </a:cxn>
                <a:cxn ang="0">
                  <a:pos x="30" y="136"/>
                </a:cxn>
                <a:cxn ang="0">
                  <a:pos x="51" y="162"/>
                </a:cxn>
                <a:cxn ang="0">
                  <a:pos x="75" y="198"/>
                </a:cxn>
                <a:cxn ang="0">
                  <a:pos x="102" y="227"/>
                </a:cxn>
                <a:cxn ang="0">
                  <a:pos x="124" y="234"/>
                </a:cxn>
                <a:cxn ang="0">
                  <a:pos x="149" y="228"/>
                </a:cxn>
                <a:cxn ang="0">
                  <a:pos x="173" y="217"/>
                </a:cxn>
                <a:cxn ang="0">
                  <a:pos x="196" y="211"/>
                </a:cxn>
                <a:cxn ang="0">
                  <a:pos x="213" y="219"/>
                </a:cxn>
                <a:cxn ang="0">
                  <a:pos x="221" y="232"/>
                </a:cxn>
                <a:cxn ang="0">
                  <a:pos x="238" y="230"/>
                </a:cxn>
                <a:cxn ang="0">
                  <a:pos x="253" y="234"/>
                </a:cxn>
                <a:cxn ang="0">
                  <a:pos x="264" y="242"/>
                </a:cxn>
                <a:cxn ang="0">
                  <a:pos x="283" y="244"/>
                </a:cxn>
                <a:cxn ang="0">
                  <a:pos x="308" y="240"/>
                </a:cxn>
                <a:cxn ang="0">
                  <a:pos x="328" y="232"/>
                </a:cxn>
                <a:cxn ang="0">
                  <a:pos x="343" y="213"/>
                </a:cxn>
                <a:cxn ang="0">
                  <a:pos x="342" y="187"/>
                </a:cxn>
                <a:cxn ang="0">
                  <a:pos x="330" y="168"/>
                </a:cxn>
                <a:cxn ang="0">
                  <a:pos x="319" y="143"/>
                </a:cxn>
                <a:cxn ang="0">
                  <a:pos x="304" y="115"/>
                </a:cxn>
                <a:cxn ang="0">
                  <a:pos x="285" y="115"/>
                </a:cxn>
                <a:cxn ang="0">
                  <a:pos x="266" y="117"/>
                </a:cxn>
                <a:cxn ang="0">
                  <a:pos x="241" y="87"/>
                </a:cxn>
                <a:cxn ang="0">
                  <a:pos x="232" y="57"/>
                </a:cxn>
                <a:cxn ang="0">
                  <a:pos x="213" y="45"/>
                </a:cxn>
                <a:cxn ang="0">
                  <a:pos x="194" y="53"/>
                </a:cxn>
                <a:cxn ang="0">
                  <a:pos x="185" y="38"/>
                </a:cxn>
                <a:cxn ang="0">
                  <a:pos x="189" y="6"/>
                </a:cxn>
                <a:cxn ang="0">
                  <a:pos x="172" y="0"/>
                </a:cxn>
              </a:cxnLst>
              <a:rect l="0" t="0" r="r" b="b"/>
              <a:pathLst>
                <a:path w="345" h="244">
                  <a:moveTo>
                    <a:pt x="168" y="0"/>
                  </a:moveTo>
                  <a:lnTo>
                    <a:pt x="164" y="2"/>
                  </a:lnTo>
                  <a:lnTo>
                    <a:pt x="156" y="8"/>
                  </a:lnTo>
                  <a:lnTo>
                    <a:pt x="149" y="13"/>
                  </a:lnTo>
                  <a:lnTo>
                    <a:pt x="145" y="21"/>
                  </a:lnTo>
                  <a:lnTo>
                    <a:pt x="139" y="30"/>
                  </a:lnTo>
                  <a:lnTo>
                    <a:pt x="132" y="43"/>
                  </a:lnTo>
                  <a:lnTo>
                    <a:pt x="121" y="57"/>
                  </a:lnTo>
                  <a:lnTo>
                    <a:pt x="107" y="64"/>
                  </a:lnTo>
                  <a:lnTo>
                    <a:pt x="98" y="66"/>
                  </a:lnTo>
                  <a:lnTo>
                    <a:pt x="85" y="70"/>
                  </a:lnTo>
                  <a:lnTo>
                    <a:pt x="68" y="74"/>
                  </a:lnTo>
                  <a:lnTo>
                    <a:pt x="49" y="79"/>
                  </a:lnTo>
                  <a:lnTo>
                    <a:pt x="32" y="87"/>
                  </a:lnTo>
                  <a:lnTo>
                    <a:pt x="15" y="94"/>
                  </a:lnTo>
                  <a:lnTo>
                    <a:pt x="5" y="100"/>
                  </a:lnTo>
                  <a:lnTo>
                    <a:pt x="0" y="108"/>
                  </a:lnTo>
                  <a:lnTo>
                    <a:pt x="0" y="119"/>
                  </a:lnTo>
                  <a:lnTo>
                    <a:pt x="4" y="125"/>
                  </a:lnTo>
                  <a:lnTo>
                    <a:pt x="11" y="128"/>
                  </a:lnTo>
                  <a:lnTo>
                    <a:pt x="22" y="130"/>
                  </a:lnTo>
                  <a:lnTo>
                    <a:pt x="30" y="136"/>
                  </a:lnTo>
                  <a:lnTo>
                    <a:pt x="39" y="147"/>
                  </a:lnTo>
                  <a:lnTo>
                    <a:pt x="51" y="162"/>
                  </a:lnTo>
                  <a:lnTo>
                    <a:pt x="64" y="179"/>
                  </a:lnTo>
                  <a:lnTo>
                    <a:pt x="75" y="198"/>
                  </a:lnTo>
                  <a:lnTo>
                    <a:pt x="88" y="213"/>
                  </a:lnTo>
                  <a:lnTo>
                    <a:pt x="102" y="227"/>
                  </a:lnTo>
                  <a:lnTo>
                    <a:pt x="113" y="232"/>
                  </a:lnTo>
                  <a:lnTo>
                    <a:pt x="124" y="234"/>
                  </a:lnTo>
                  <a:lnTo>
                    <a:pt x="136" y="232"/>
                  </a:lnTo>
                  <a:lnTo>
                    <a:pt x="149" y="228"/>
                  </a:lnTo>
                  <a:lnTo>
                    <a:pt x="162" y="223"/>
                  </a:lnTo>
                  <a:lnTo>
                    <a:pt x="173" y="217"/>
                  </a:lnTo>
                  <a:lnTo>
                    <a:pt x="185" y="213"/>
                  </a:lnTo>
                  <a:lnTo>
                    <a:pt x="196" y="211"/>
                  </a:lnTo>
                  <a:lnTo>
                    <a:pt x="204" y="211"/>
                  </a:lnTo>
                  <a:lnTo>
                    <a:pt x="213" y="219"/>
                  </a:lnTo>
                  <a:lnTo>
                    <a:pt x="217" y="227"/>
                  </a:lnTo>
                  <a:lnTo>
                    <a:pt x="221" y="232"/>
                  </a:lnTo>
                  <a:lnTo>
                    <a:pt x="228" y="232"/>
                  </a:lnTo>
                  <a:lnTo>
                    <a:pt x="238" y="230"/>
                  </a:lnTo>
                  <a:lnTo>
                    <a:pt x="245" y="232"/>
                  </a:lnTo>
                  <a:lnTo>
                    <a:pt x="253" y="234"/>
                  </a:lnTo>
                  <a:lnTo>
                    <a:pt x="258" y="238"/>
                  </a:lnTo>
                  <a:lnTo>
                    <a:pt x="264" y="242"/>
                  </a:lnTo>
                  <a:lnTo>
                    <a:pt x="272" y="242"/>
                  </a:lnTo>
                  <a:lnTo>
                    <a:pt x="283" y="244"/>
                  </a:lnTo>
                  <a:lnTo>
                    <a:pt x="294" y="242"/>
                  </a:lnTo>
                  <a:lnTo>
                    <a:pt x="308" y="240"/>
                  </a:lnTo>
                  <a:lnTo>
                    <a:pt x="319" y="236"/>
                  </a:lnTo>
                  <a:lnTo>
                    <a:pt x="328" y="232"/>
                  </a:lnTo>
                  <a:lnTo>
                    <a:pt x="336" y="227"/>
                  </a:lnTo>
                  <a:lnTo>
                    <a:pt x="343" y="213"/>
                  </a:lnTo>
                  <a:lnTo>
                    <a:pt x="345" y="200"/>
                  </a:lnTo>
                  <a:lnTo>
                    <a:pt x="342" y="187"/>
                  </a:lnTo>
                  <a:lnTo>
                    <a:pt x="336" y="177"/>
                  </a:lnTo>
                  <a:lnTo>
                    <a:pt x="330" y="168"/>
                  </a:lnTo>
                  <a:lnTo>
                    <a:pt x="325" y="157"/>
                  </a:lnTo>
                  <a:lnTo>
                    <a:pt x="319" y="143"/>
                  </a:lnTo>
                  <a:lnTo>
                    <a:pt x="313" y="128"/>
                  </a:lnTo>
                  <a:lnTo>
                    <a:pt x="304" y="115"/>
                  </a:lnTo>
                  <a:lnTo>
                    <a:pt x="294" y="111"/>
                  </a:lnTo>
                  <a:lnTo>
                    <a:pt x="285" y="115"/>
                  </a:lnTo>
                  <a:lnTo>
                    <a:pt x="277" y="119"/>
                  </a:lnTo>
                  <a:lnTo>
                    <a:pt x="266" y="117"/>
                  </a:lnTo>
                  <a:lnTo>
                    <a:pt x="253" y="104"/>
                  </a:lnTo>
                  <a:lnTo>
                    <a:pt x="241" y="87"/>
                  </a:lnTo>
                  <a:lnTo>
                    <a:pt x="236" y="70"/>
                  </a:lnTo>
                  <a:lnTo>
                    <a:pt x="232" y="57"/>
                  </a:lnTo>
                  <a:lnTo>
                    <a:pt x="224" y="47"/>
                  </a:lnTo>
                  <a:lnTo>
                    <a:pt x="213" y="45"/>
                  </a:lnTo>
                  <a:lnTo>
                    <a:pt x="204" y="49"/>
                  </a:lnTo>
                  <a:lnTo>
                    <a:pt x="194" y="53"/>
                  </a:lnTo>
                  <a:lnTo>
                    <a:pt x="189" y="49"/>
                  </a:lnTo>
                  <a:lnTo>
                    <a:pt x="185" y="38"/>
                  </a:lnTo>
                  <a:lnTo>
                    <a:pt x="189" y="21"/>
                  </a:lnTo>
                  <a:lnTo>
                    <a:pt x="189" y="6"/>
                  </a:lnTo>
                  <a:lnTo>
                    <a:pt x="181" y="0"/>
                  </a:lnTo>
                  <a:lnTo>
                    <a:pt x="172" y="0"/>
                  </a:lnTo>
                  <a:lnTo>
                    <a:pt x="168" y="0"/>
                  </a:lnTo>
                  <a:close/>
                </a:path>
              </a:pathLst>
            </a:custGeom>
            <a:solidFill>
              <a:schemeClr val="tx1"/>
            </a:solidFill>
            <a:ln w="9525">
              <a:noFill/>
              <a:round/>
              <a:headEnd/>
              <a:tailEnd/>
            </a:ln>
          </p:spPr>
          <p:txBody>
            <a:bodyPr>
              <a:prstTxWarp prst="textNoShape">
                <a:avLst/>
              </a:prstTxWarp>
            </a:bodyPr>
            <a:lstStyle/>
            <a:p>
              <a:endParaRPr lang="en-US"/>
            </a:p>
          </p:txBody>
        </p:sp>
        <p:sp>
          <p:nvSpPr>
            <p:cNvPr id="32924" name="Freeform 156"/>
            <p:cNvSpPr>
              <a:spLocks/>
            </p:cNvSpPr>
            <p:nvPr/>
          </p:nvSpPr>
          <p:spPr bwMode="auto">
            <a:xfrm>
              <a:off x="3072" y="2964"/>
              <a:ext cx="76" cy="98"/>
            </a:xfrm>
            <a:custGeom>
              <a:avLst/>
              <a:gdLst/>
              <a:ahLst/>
              <a:cxnLst>
                <a:cxn ang="0">
                  <a:pos x="121" y="15"/>
                </a:cxn>
                <a:cxn ang="0">
                  <a:pos x="121" y="19"/>
                </a:cxn>
                <a:cxn ang="0">
                  <a:pos x="119" y="30"/>
                </a:cxn>
                <a:cxn ang="0">
                  <a:pos x="107" y="46"/>
                </a:cxn>
                <a:cxn ang="0">
                  <a:pos x="83" y="68"/>
                </a:cxn>
                <a:cxn ang="0">
                  <a:pos x="66" y="81"/>
                </a:cxn>
                <a:cxn ang="0">
                  <a:pos x="51" y="95"/>
                </a:cxn>
                <a:cxn ang="0">
                  <a:pos x="36" y="108"/>
                </a:cxn>
                <a:cxn ang="0">
                  <a:pos x="22" y="121"/>
                </a:cxn>
                <a:cxn ang="0">
                  <a:pos x="13" y="134"/>
                </a:cxn>
                <a:cxn ang="0">
                  <a:pos x="3" y="147"/>
                </a:cxn>
                <a:cxn ang="0">
                  <a:pos x="0" y="161"/>
                </a:cxn>
                <a:cxn ang="0">
                  <a:pos x="0" y="172"/>
                </a:cxn>
                <a:cxn ang="0">
                  <a:pos x="7" y="189"/>
                </a:cxn>
                <a:cxn ang="0">
                  <a:pos x="20" y="197"/>
                </a:cxn>
                <a:cxn ang="0">
                  <a:pos x="34" y="193"/>
                </a:cxn>
                <a:cxn ang="0">
                  <a:pos x="45" y="181"/>
                </a:cxn>
                <a:cxn ang="0">
                  <a:pos x="54" y="163"/>
                </a:cxn>
                <a:cxn ang="0">
                  <a:pos x="68" y="144"/>
                </a:cxn>
                <a:cxn ang="0">
                  <a:pos x="81" y="127"/>
                </a:cxn>
                <a:cxn ang="0">
                  <a:pos x="100" y="117"/>
                </a:cxn>
                <a:cxn ang="0">
                  <a:pos x="117" y="112"/>
                </a:cxn>
                <a:cxn ang="0">
                  <a:pos x="130" y="100"/>
                </a:cxn>
                <a:cxn ang="0">
                  <a:pos x="139" y="87"/>
                </a:cxn>
                <a:cxn ang="0">
                  <a:pos x="147" y="70"/>
                </a:cxn>
                <a:cxn ang="0">
                  <a:pos x="151" y="53"/>
                </a:cxn>
                <a:cxn ang="0">
                  <a:pos x="153" y="38"/>
                </a:cxn>
                <a:cxn ang="0">
                  <a:pos x="153" y="25"/>
                </a:cxn>
                <a:cxn ang="0">
                  <a:pos x="153" y="13"/>
                </a:cxn>
                <a:cxn ang="0">
                  <a:pos x="147" y="2"/>
                </a:cxn>
                <a:cxn ang="0">
                  <a:pos x="138" y="0"/>
                </a:cxn>
                <a:cxn ang="0">
                  <a:pos x="126" y="6"/>
                </a:cxn>
                <a:cxn ang="0">
                  <a:pos x="121" y="15"/>
                </a:cxn>
              </a:cxnLst>
              <a:rect l="0" t="0" r="r" b="b"/>
              <a:pathLst>
                <a:path w="153" h="197">
                  <a:moveTo>
                    <a:pt x="121" y="15"/>
                  </a:moveTo>
                  <a:lnTo>
                    <a:pt x="121" y="19"/>
                  </a:lnTo>
                  <a:lnTo>
                    <a:pt x="119" y="30"/>
                  </a:lnTo>
                  <a:lnTo>
                    <a:pt x="107" y="46"/>
                  </a:lnTo>
                  <a:lnTo>
                    <a:pt x="83" y="68"/>
                  </a:lnTo>
                  <a:lnTo>
                    <a:pt x="66" y="81"/>
                  </a:lnTo>
                  <a:lnTo>
                    <a:pt x="51" y="95"/>
                  </a:lnTo>
                  <a:lnTo>
                    <a:pt x="36" y="108"/>
                  </a:lnTo>
                  <a:lnTo>
                    <a:pt x="22" y="121"/>
                  </a:lnTo>
                  <a:lnTo>
                    <a:pt x="13" y="134"/>
                  </a:lnTo>
                  <a:lnTo>
                    <a:pt x="3" y="147"/>
                  </a:lnTo>
                  <a:lnTo>
                    <a:pt x="0" y="161"/>
                  </a:lnTo>
                  <a:lnTo>
                    <a:pt x="0" y="172"/>
                  </a:lnTo>
                  <a:lnTo>
                    <a:pt x="7" y="189"/>
                  </a:lnTo>
                  <a:lnTo>
                    <a:pt x="20" y="197"/>
                  </a:lnTo>
                  <a:lnTo>
                    <a:pt x="34" y="193"/>
                  </a:lnTo>
                  <a:lnTo>
                    <a:pt x="45" y="181"/>
                  </a:lnTo>
                  <a:lnTo>
                    <a:pt x="54" y="163"/>
                  </a:lnTo>
                  <a:lnTo>
                    <a:pt x="68" y="144"/>
                  </a:lnTo>
                  <a:lnTo>
                    <a:pt x="81" y="127"/>
                  </a:lnTo>
                  <a:lnTo>
                    <a:pt x="100" y="117"/>
                  </a:lnTo>
                  <a:lnTo>
                    <a:pt x="117" y="112"/>
                  </a:lnTo>
                  <a:lnTo>
                    <a:pt x="130" y="100"/>
                  </a:lnTo>
                  <a:lnTo>
                    <a:pt x="139" y="87"/>
                  </a:lnTo>
                  <a:lnTo>
                    <a:pt x="147" y="70"/>
                  </a:lnTo>
                  <a:lnTo>
                    <a:pt x="151" y="53"/>
                  </a:lnTo>
                  <a:lnTo>
                    <a:pt x="153" y="38"/>
                  </a:lnTo>
                  <a:lnTo>
                    <a:pt x="153" y="25"/>
                  </a:lnTo>
                  <a:lnTo>
                    <a:pt x="153" y="13"/>
                  </a:lnTo>
                  <a:lnTo>
                    <a:pt x="147" y="2"/>
                  </a:lnTo>
                  <a:lnTo>
                    <a:pt x="138" y="0"/>
                  </a:lnTo>
                  <a:lnTo>
                    <a:pt x="126" y="6"/>
                  </a:lnTo>
                  <a:lnTo>
                    <a:pt x="121" y="15"/>
                  </a:lnTo>
                  <a:close/>
                </a:path>
              </a:pathLst>
            </a:custGeom>
            <a:solidFill>
              <a:schemeClr val="tx1"/>
            </a:solidFill>
            <a:ln w="9525">
              <a:noFill/>
              <a:round/>
              <a:headEnd/>
              <a:tailEnd/>
            </a:ln>
          </p:spPr>
          <p:txBody>
            <a:bodyPr>
              <a:prstTxWarp prst="textNoShape">
                <a:avLst/>
              </a:prstTxWarp>
            </a:bodyPr>
            <a:lstStyle/>
            <a:p>
              <a:endParaRPr lang="en-US"/>
            </a:p>
          </p:txBody>
        </p:sp>
        <p:sp>
          <p:nvSpPr>
            <p:cNvPr id="32925" name="Freeform 157"/>
            <p:cNvSpPr>
              <a:spLocks/>
            </p:cNvSpPr>
            <p:nvPr/>
          </p:nvSpPr>
          <p:spPr bwMode="auto">
            <a:xfrm>
              <a:off x="3169" y="2928"/>
              <a:ext cx="145" cy="110"/>
            </a:xfrm>
            <a:custGeom>
              <a:avLst/>
              <a:gdLst/>
              <a:ahLst/>
              <a:cxnLst>
                <a:cxn ang="0">
                  <a:pos x="270" y="103"/>
                </a:cxn>
                <a:cxn ang="0">
                  <a:pos x="285" y="81"/>
                </a:cxn>
                <a:cxn ang="0">
                  <a:pos x="291" y="47"/>
                </a:cxn>
                <a:cxn ang="0">
                  <a:pos x="276" y="22"/>
                </a:cxn>
                <a:cxn ang="0">
                  <a:pos x="242" y="15"/>
                </a:cxn>
                <a:cxn ang="0">
                  <a:pos x="221" y="13"/>
                </a:cxn>
                <a:cxn ang="0">
                  <a:pos x="204" y="11"/>
                </a:cxn>
                <a:cxn ang="0">
                  <a:pos x="193" y="7"/>
                </a:cxn>
                <a:cxn ang="0">
                  <a:pos x="185" y="0"/>
                </a:cxn>
                <a:cxn ang="0">
                  <a:pos x="153" y="0"/>
                </a:cxn>
                <a:cxn ang="0">
                  <a:pos x="108" y="7"/>
                </a:cxn>
                <a:cxn ang="0">
                  <a:pos x="72" y="16"/>
                </a:cxn>
                <a:cxn ang="0">
                  <a:pos x="64" y="32"/>
                </a:cxn>
                <a:cxn ang="0">
                  <a:pos x="55" y="58"/>
                </a:cxn>
                <a:cxn ang="0">
                  <a:pos x="40" y="73"/>
                </a:cxn>
                <a:cxn ang="0">
                  <a:pos x="25" y="84"/>
                </a:cxn>
                <a:cxn ang="0">
                  <a:pos x="8" y="98"/>
                </a:cxn>
                <a:cxn ang="0">
                  <a:pos x="0" y="115"/>
                </a:cxn>
                <a:cxn ang="0">
                  <a:pos x="10" y="134"/>
                </a:cxn>
                <a:cxn ang="0">
                  <a:pos x="28" y="145"/>
                </a:cxn>
                <a:cxn ang="0">
                  <a:pos x="49" y="149"/>
                </a:cxn>
                <a:cxn ang="0">
                  <a:pos x="64" y="150"/>
                </a:cxn>
                <a:cxn ang="0">
                  <a:pos x="64" y="152"/>
                </a:cxn>
                <a:cxn ang="0">
                  <a:pos x="61" y="166"/>
                </a:cxn>
                <a:cxn ang="0">
                  <a:pos x="70" y="171"/>
                </a:cxn>
                <a:cxn ang="0">
                  <a:pos x="87" y="167"/>
                </a:cxn>
                <a:cxn ang="0">
                  <a:pos x="110" y="166"/>
                </a:cxn>
                <a:cxn ang="0">
                  <a:pos x="129" y="171"/>
                </a:cxn>
                <a:cxn ang="0">
                  <a:pos x="144" y="192"/>
                </a:cxn>
                <a:cxn ang="0">
                  <a:pos x="164" y="213"/>
                </a:cxn>
                <a:cxn ang="0">
                  <a:pos x="189" y="218"/>
                </a:cxn>
                <a:cxn ang="0">
                  <a:pos x="210" y="217"/>
                </a:cxn>
                <a:cxn ang="0">
                  <a:pos x="231" y="211"/>
                </a:cxn>
                <a:cxn ang="0">
                  <a:pos x="246" y="200"/>
                </a:cxn>
                <a:cxn ang="0">
                  <a:pos x="257" y="173"/>
                </a:cxn>
                <a:cxn ang="0">
                  <a:pos x="270" y="135"/>
                </a:cxn>
              </a:cxnLst>
              <a:rect l="0" t="0" r="r" b="b"/>
              <a:pathLst>
                <a:path w="291" h="218">
                  <a:moveTo>
                    <a:pt x="266" y="107"/>
                  </a:moveTo>
                  <a:lnTo>
                    <a:pt x="270" y="103"/>
                  </a:lnTo>
                  <a:lnTo>
                    <a:pt x="278" y="96"/>
                  </a:lnTo>
                  <a:lnTo>
                    <a:pt x="285" y="81"/>
                  </a:lnTo>
                  <a:lnTo>
                    <a:pt x="291" y="64"/>
                  </a:lnTo>
                  <a:lnTo>
                    <a:pt x="291" y="47"/>
                  </a:lnTo>
                  <a:lnTo>
                    <a:pt x="287" y="32"/>
                  </a:lnTo>
                  <a:lnTo>
                    <a:pt x="276" y="22"/>
                  </a:lnTo>
                  <a:lnTo>
                    <a:pt x="255" y="16"/>
                  </a:lnTo>
                  <a:lnTo>
                    <a:pt x="242" y="15"/>
                  </a:lnTo>
                  <a:lnTo>
                    <a:pt x="231" y="13"/>
                  </a:lnTo>
                  <a:lnTo>
                    <a:pt x="221" y="13"/>
                  </a:lnTo>
                  <a:lnTo>
                    <a:pt x="212" y="13"/>
                  </a:lnTo>
                  <a:lnTo>
                    <a:pt x="204" y="11"/>
                  </a:lnTo>
                  <a:lnTo>
                    <a:pt x="198" y="9"/>
                  </a:lnTo>
                  <a:lnTo>
                    <a:pt x="193" y="7"/>
                  </a:lnTo>
                  <a:lnTo>
                    <a:pt x="191" y="3"/>
                  </a:lnTo>
                  <a:lnTo>
                    <a:pt x="185" y="0"/>
                  </a:lnTo>
                  <a:lnTo>
                    <a:pt x="172" y="0"/>
                  </a:lnTo>
                  <a:lnTo>
                    <a:pt x="153" y="0"/>
                  </a:lnTo>
                  <a:lnTo>
                    <a:pt x="130" y="3"/>
                  </a:lnTo>
                  <a:lnTo>
                    <a:pt x="108" y="7"/>
                  </a:lnTo>
                  <a:lnTo>
                    <a:pt x="87" y="11"/>
                  </a:lnTo>
                  <a:lnTo>
                    <a:pt x="72" y="16"/>
                  </a:lnTo>
                  <a:lnTo>
                    <a:pt x="66" y="20"/>
                  </a:lnTo>
                  <a:lnTo>
                    <a:pt x="64" y="32"/>
                  </a:lnTo>
                  <a:lnTo>
                    <a:pt x="61" y="45"/>
                  </a:lnTo>
                  <a:lnTo>
                    <a:pt x="55" y="58"/>
                  </a:lnTo>
                  <a:lnTo>
                    <a:pt x="45" y="69"/>
                  </a:lnTo>
                  <a:lnTo>
                    <a:pt x="40" y="73"/>
                  </a:lnTo>
                  <a:lnTo>
                    <a:pt x="32" y="79"/>
                  </a:lnTo>
                  <a:lnTo>
                    <a:pt x="25" y="84"/>
                  </a:lnTo>
                  <a:lnTo>
                    <a:pt x="15" y="90"/>
                  </a:lnTo>
                  <a:lnTo>
                    <a:pt x="8" y="98"/>
                  </a:lnTo>
                  <a:lnTo>
                    <a:pt x="2" y="105"/>
                  </a:lnTo>
                  <a:lnTo>
                    <a:pt x="0" y="115"/>
                  </a:lnTo>
                  <a:lnTo>
                    <a:pt x="2" y="124"/>
                  </a:lnTo>
                  <a:lnTo>
                    <a:pt x="10" y="134"/>
                  </a:lnTo>
                  <a:lnTo>
                    <a:pt x="19" y="139"/>
                  </a:lnTo>
                  <a:lnTo>
                    <a:pt x="28" y="145"/>
                  </a:lnTo>
                  <a:lnTo>
                    <a:pt x="40" y="147"/>
                  </a:lnTo>
                  <a:lnTo>
                    <a:pt x="49" y="149"/>
                  </a:lnTo>
                  <a:lnTo>
                    <a:pt x="59" y="150"/>
                  </a:lnTo>
                  <a:lnTo>
                    <a:pt x="64" y="150"/>
                  </a:lnTo>
                  <a:lnTo>
                    <a:pt x="66" y="150"/>
                  </a:lnTo>
                  <a:lnTo>
                    <a:pt x="64" y="152"/>
                  </a:lnTo>
                  <a:lnTo>
                    <a:pt x="62" y="160"/>
                  </a:lnTo>
                  <a:lnTo>
                    <a:pt x="61" y="166"/>
                  </a:lnTo>
                  <a:lnTo>
                    <a:pt x="64" y="171"/>
                  </a:lnTo>
                  <a:lnTo>
                    <a:pt x="70" y="171"/>
                  </a:lnTo>
                  <a:lnTo>
                    <a:pt x="78" y="169"/>
                  </a:lnTo>
                  <a:lnTo>
                    <a:pt x="87" y="167"/>
                  </a:lnTo>
                  <a:lnTo>
                    <a:pt x="98" y="167"/>
                  </a:lnTo>
                  <a:lnTo>
                    <a:pt x="110" y="166"/>
                  </a:lnTo>
                  <a:lnTo>
                    <a:pt x="119" y="167"/>
                  </a:lnTo>
                  <a:lnTo>
                    <a:pt x="129" y="171"/>
                  </a:lnTo>
                  <a:lnTo>
                    <a:pt x="134" y="177"/>
                  </a:lnTo>
                  <a:lnTo>
                    <a:pt x="144" y="192"/>
                  </a:lnTo>
                  <a:lnTo>
                    <a:pt x="153" y="203"/>
                  </a:lnTo>
                  <a:lnTo>
                    <a:pt x="164" y="213"/>
                  </a:lnTo>
                  <a:lnTo>
                    <a:pt x="180" y="217"/>
                  </a:lnTo>
                  <a:lnTo>
                    <a:pt x="189" y="218"/>
                  </a:lnTo>
                  <a:lnTo>
                    <a:pt x="198" y="218"/>
                  </a:lnTo>
                  <a:lnTo>
                    <a:pt x="210" y="217"/>
                  </a:lnTo>
                  <a:lnTo>
                    <a:pt x="221" y="215"/>
                  </a:lnTo>
                  <a:lnTo>
                    <a:pt x="231" y="211"/>
                  </a:lnTo>
                  <a:lnTo>
                    <a:pt x="240" y="207"/>
                  </a:lnTo>
                  <a:lnTo>
                    <a:pt x="246" y="200"/>
                  </a:lnTo>
                  <a:lnTo>
                    <a:pt x="249" y="192"/>
                  </a:lnTo>
                  <a:lnTo>
                    <a:pt x="257" y="173"/>
                  </a:lnTo>
                  <a:lnTo>
                    <a:pt x="266" y="156"/>
                  </a:lnTo>
                  <a:lnTo>
                    <a:pt x="270" y="135"/>
                  </a:lnTo>
                  <a:lnTo>
                    <a:pt x="266" y="107"/>
                  </a:lnTo>
                  <a:close/>
                </a:path>
              </a:pathLst>
            </a:custGeom>
            <a:solidFill>
              <a:schemeClr val="tx1"/>
            </a:solidFill>
            <a:ln w="9525">
              <a:noFill/>
              <a:round/>
              <a:headEnd/>
              <a:tailEnd/>
            </a:ln>
          </p:spPr>
          <p:txBody>
            <a:bodyPr>
              <a:prstTxWarp prst="textNoShape">
                <a:avLst/>
              </a:prstTxWarp>
            </a:bodyPr>
            <a:lstStyle/>
            <a:p>
              <a:endParaRPr lang="en-US"/>
            </a:p>
          </p:txBody>
        </p:sp>
        <p:sp>
          <p:nvSpPr>
            <p:cNvPr id="32926" name="Freeform 158"/>
            <p:cNvSpPr>
              <a:spLocks/>
            </p:cNvSpPr>
            <p:nvPr/>
          </p:nvSpPr>
          <p:spPr bwMode="auto">
            <a:xfrm>
              <a:off x="3939" y="3418"/>
              <a:ext cx="278" cy="335"/>
            </a:xfrm>
            <a:custGeom>
              <a:avLst/>
              <a:gdLst/>
              <a:ahLst/>
              <a:cxnLst>
                <a:cxn ang="0">
                  <a:pos x="100" y="0"/>
                </a:cxn>
                <a:cxn ang="0">
                  <a:pos x="70" y="15"/>
                </a:cxn>
                <a:cxn ang="0">
                  <a:pos x="71" y="81"/>
                </a:cxn>
                <a:cxn ang="0">
                  <a:pos x="88" y="107"/>
                </a:cxn>
                <a:cxn ang="0">
                  <a:pos x="62" y="164"/>
                </a:cxn>
                <a:cxn ang="0">
                  <a:pos x="38" y="186"/>
                </a:cxn>
                <a:cxn ang="0">
                  <a:pos x="17" y="200"/>
                </a:cxn>
                <a:cxn ang="0">
                  <a:pos x="4" y="215"/>
                </a:cxn>
                <a:cxn ang="0">
                  <a:pos x="2" y="264"/>
                </a:cxn>
                <a:cxn ang="0">
                  <a:pos x="17" y="341"/>
                </a:cxn>
                <a:cxn ang="0">
                  <a:pos x="15" y="418"/>
                </a:cxn>
                <a:cxn ang="0">
                  <a:pos x="15" y="488"/>
                </a:cxn>
                <a:cxn ang="0">
                  <a:pos x="22" y="530"/>
                </a:cxn>
                <a:cxn ang="0">
                  <a:pos x="39" y="554"/>
                </a:cxn>
                <a:cxn ang="0">
                  <a:pos x="62" y="579"/>
                </a:cxn>
                <a:cxn ang="0">
                  <a:pos x="88" y="600"/>
                </a:cxn>
                <a:cxn ang="0">
                  <a:pos x="109" y="619"/>
                </a:cxn>
                <a:cxn ang="0">
                  <a:pos x="128" y="641"/>
                </a:cxn>
                <a:cxn ang="0">
                  <a:pos x="143" y="660"/>
                </a:cxn>
                <a:cxn ang="0">
                  <a:pos x="156" y="669"/>
                </a:cxn>
                <a:cxn ang="0">
                  <a:pos x="172" y="662"/>
                </a:cxn>
                <a:cxn ang="0">
                  <a:pos x="189" y="645"/>
                </a:cxn>
                <a:cxn ang="0">
                  <a:pos x="209" y="622"/>
                </a:cxn>
                <a:cxn ang="0">
                  <a:pos x="230" y="598"/>
                </a:cxn>
                <a:cxn ang="0">
                  <a:pos x="249" y="571"/>
                </a:cxn>
                <a:cxn ang="0">
                  <a:pos x="279" y="543"/>
                </a:cxn>
                <a:cxn ang="0">
                  <a:pos x="315" y="517"/>
                </a:cxn>
                <a:cxn ang="0">
                  <a:pos x="351" y="496"/>
                </a:cxn>
                <a:cxn ang="0">
                  <a:pos x="385" y="483"/>
                </a:cxn>
                <a:cxn ang="0">
                  <a:pos x="440" y="458"/>
                </a:cxn>
                <a:cxn ang="0">
                  <a:pos x="498" y="424"/>
                </a:cxn>
                <a:cxn ang="0">
                  <a:pos x="542" y="390"/>
                </a:cxn>
                <a:cxn ang="0">
                  <a:pos x="557" y="364"/>
                </a:cxn>
                <a:cxn ang="0">
                  <a:pos x="545" y="349"/>
                </a:cxn>
                <a:cxn ang="0">
                  <a:pos x="523" y="339"/>
                </a:cxn>
                <a:cxn ang="0">
                  <a:pos x="494" y="324"/>
                </a:cxn>
                <a:cxn ang="0">
                  <a:pos x="462" y="281"/>
                </a:cxn>
                <a:cxn ang="0">
                  <a:pos x="434" y="235"/>
                </a:cxn>
                <a:cxn ang="0">
                  <a:pos x="408" y="228"/>
                </a:cxn>
                <a:cxn ang="0">
                  <a:pos x="398" y="205"/>
                </a:cxn>
                <a:cxn ang="0">
                  <a:pos x="379" y="160"/>
                </a:cxn>
                <a:cxn ang="0">
                  <a:pos x="357" y="132"/>
                </a:cxn>
                <a:cxn ang="0">
                  <a:pos x="317" y="98"/>
                </a:cxn>
                <a:cxn ang="0">
                  <a:pos x="274" y="66"/>
                </a:cxn>
                <a:cxn ang="0">
                  <a:pos x="240" y="43"/>
                </a:cxn>
                <a:cxn ang="0">
                  <a:pos x="215" y="39"/>
                </a:cxn>
                <a:cxn ang="0">
                  <a:pos x="192" y="45"/>
                </a:cxn>
                <a:cxn ang="0">
                  <a:pos x="158" y="39"/>
                </a:cxn>
                <a:cxn ang="0">
                  <a:pos x="105" y="1"/>
                </a:cxn>
              </a:cxnLst>
              <a:rect l="0" t="0" r="r" b="b"/>
              <a:pathLst>
                <a:path w="557" h="669">
                  <a:moveTo>
                    <a:pt x="105" y="1"/>
                  </a:moveTo>
                  <a:lnTo>
                    <a:pt x="100" y="0"/>
                  </a:lnTo>
                  <a:lnTo>
                    <a:pt x="85" y="1"/>
                  </a:lnTo>
                  <a:lnTo>
                    <a:pt x="70" y="15"/>
                  </a:lnTo>
                  <a:lnTo>
                    <a:pt x="64" y="49"/>
                  </a:lnTo>
                  <a:lnTo>
                    <a:pt x="71" y="81"/>
                  </a:lnTo>
                  <a:lnTo>
                    <a:pt x="83" y="92"/>
                  </a:lnTo>
                  <a:lnTo>
                    <a:pt x="88" y="107"/>
                  </a:lnTo>
                  <a:lnTo>
                    <a:pt x="75" y="141"/>
                  </a:lnTo>
                  <a:lnTo>
                    <a:pt x="62" y="164"/>
                  </a:lnTo>
                  <a:lnTo>
                    <a:pt x="51" y="177"/>
                  </a:lnTo>
                  <a:lnTo>
                    <a:pt x="38" y="186"/>
                  </a:lnTo>
                  <a:lnTo>
                    <a:pt x="26" y="194"/>
                  </a:lnTo>
                  <a:lnTo>
                    <a:pt x="17" y="200"/>
                  </a:lnTo>
                  <a:lnTo>
                    <a:pt x="9" y="205"/>
                  </a:lnTo>
                  <a:lnTo>
                    <a:pt x="4" y="215"/>
                  </a:lnTo>
                  <a:lnTo>
                    <a:pt x="0" y="228"/>
                  </a:lnTo>
                  <a:lnTo>
                    <a:pt x="2" y="264"/>
                  </a:lnTo>
                  <a:lnTo>
                    <a:pt x="9" y="301"/>
                  </a:lnTo>
                  <a:lnTo>
                    <a:pt x="17" y="341"/>
                  </a:lnTo>
                  <a:lnTo>
                    <a:pt x="19" y="381"/>
                  </a:lnTo>
                  <a:lnTo>
                    <a:pt x="15" y="418"/>
                  </a:lnTo>
                  <a:lnTo>
                    <a:pt x="15" y="456"/>
                  </a:lnTo>
                  <a:lnTo>
                    <a:pt x="15" y="488"/>
                  </a:lnTo>
                  <a:lnTo>
                    <a:pt x="19" y="517"/>
                  </a:lnTo>
                  <a:lnTo>
                    <a:pt x="22" y="530"/>
                  </a:lnTo>
                  <a:lnTo>
                    <a:pt x="30" y="541"/>
                  </a:lnTo>
                  <a:lnTo>
                    <a:pt x="39" y="554"/>
                  </a:lnTo>
                  <a:lnTo>
                    <a:pt x="51" y="566"/>
                  </a:lnTo>
                  <a:lnTo>
                    <a:pt x="62" y="579"/>
                  </a:lnTo>
                  <a:lnTo>
                    <a:pt x="75" y="588"/>
                  </a:lnTo>
                  <a:lnTo>
                    <a:pt x="88" y="600"/>
                  </a:lnTo>
                  <a:lnTo>
                    <a:pt x="100" y="609"/>
                  </a:lnTo>
                  <a:lnTo>
                    <a:pt x="109" y="619"/>
                  </a:lnTo>
                  <a:lnTo>
                    <a:pt x="119" y="630"/>
                  </a:lnTo>
                  <a:lnTo>
                    <a:pt x="128" y="641"/>
                  </a:lnTo>
                  <a:lnTo>
                    <a:pt x="136" y="651"/>
                  </a:lnTo>
                  <a:lnTo>
                    <a:pt x="143" y="660"/>
                  </a:lnTo>
                  <a:lnTo>
                    <a:pt x="151" y="666"/>
                  </a:lnTo>
                  <a:lnTo>
                    <a:pt x="156" y="669"/>
                  </a:lnTo>
                  <a:lnTo>
                    <a:pt x="164" y="668"/>
                  </a:lnTo>
                  <a:lnTo>
                    <a:pt x="172" y="662"/>
                  </a:lnTo>
                  <a:lnTo>
                    <a:pt x="179" y="654"/>
                  </a:lnTo>
                  <a:lnTo>
                    <a:pt x="189" y="645"/>
                  </a:lnTo>
                  <a:lnTo>
                    <a:pt x="200" y="634"/>
                  </a:lnTo>
                  <a:lnTo>
                    <a:pt x="209" y="622"/>
                  </a:lnTo>
                  <a:lnTo>
                    <a:pt x="221" y="611"/>
                  </a:lnTo>
                  <a:lnTo>
                    <a:pt x="230" y="598"/>
                  </a:lnTo>
                  <a:lnTo>
                    <a:pt x="240" y="585"/>
                  </a:lnTo>
                  <a:lnTo>
                    <a:pt x="249" y="571"/>
                  </a:lnTo>
                  <a:lnTo>
                    <a:pt x="264" y="556"/>
                  </a:lnTo>
                  <a:lnTo>
                    <a:pt x="279" y="543"/>
                  </a:lnTo>
                  <a:lnTo>
                    <a:pt x="296" y="528"/>
                  </a:lnTo>
                  <a:lnTo>
                    <a:pt x="315" y="517"/>
                  </a:lnTo>
                  <a:lnTo>
                    <a:pt x="332" y="505"/>
                  </a:lnTo>
                  <a:lnTo>
                    <a:pt x="351" y="496"/>
                  </a:lnTo>
                  <a:lnTo>
                    <a:pt x="366" y="490"/>
                  </a:lnTo>
                  <a:lnTo>
                    <a:pt x="385" y="483"/>
                  </a:lnTo>
                  <a:lnTo>
                    <a:pt x="409" y="471"/>
                  </a:lnTo>
                  <a:lnTo>
                    <a:pt x="440" y="458"/>
                  </a:lnTo>
                  <a:lnTo>
                    <a:pt x="468" y="441"/>
                  </a:lnTo>
                  <a:lnTo>
                    <a:pt x="498" y="424"/>
                  </a:lnTo>
                  <a:lnTo>
                    <a:pt x="523" y="405"/>
                  </a:lnTo>
                  <a:lnTo>
                    <a:pt x="542" y="390"/>
                  </a:lnTo>
                  <a:lnTo>
                    <a:pt x="553" y="375"/>
                  </a:lnTo>
                  <a:lnTo>
                    <a:pt x="557" y="364"/>
                  </a:lnTo>
                  <a:lnTo>
                    <a:pt x="553" y="356"/>
                  </a:lnTo>
                  <a:lnTo>
                    <a:pt x="545" y="349"/>
                  </a:lnTo>
                  <a:lnTo>
                    <a:pt x="536" y="345"/>
                  </a:lnTo>
                  <a:lnTo>
                    <a:pt x="523" y="339"/>
                  </a:lnTo>
                  <a:lnTo>
                    <a:pt x="508" y="332"/>
                  </a:lnTo>
                  <a:lnTo>
                    <a:pt x="494" y="324"/>
                  </a:lnTo>
                  <a:lnTo>
                    <a:pt x="483" y="311"/>
                  </a:lnTo>
                  <a:lnTo>
                    <a:pt x="462" y="281"/>
                  </a:lnTo>
                  <a:lnTo>
                    <a:pt x="445" y="254"/>
                  </a:lnTo>
                  <a:lnTo>
                    <a:pt x="434" y="235"/>
                  </a:lnTo>
                  <a:lnTo>
                    <a:pt x="430" y="228"/>
                  </a:lnTo>
                  <a:lnTo>
                    <a:pt x="408" y="228"/>
                  </a:lnTo>
                  <a:lnTo>
                    <a:pt x="406" y="220"/>
                  </a:lnTo>
                  <a:lnTo>
                    <a:pt x="398" y="205"/>
                  </a:lnTo>
                  <a:lnTo>
                    <a:pt x="389" y="183"/>
                  </a:lnTo>
                  <a:lnTo>
                    <a:pt x="379" y="160"/>
                  </a:lnTo>
                  <a:lnTo>
                    <a:pt x="372" y="147"/>
                  </a:lnTo>
                  <a:lnTo>
                    <a:pt x="357" y="132"/>
                  </a:lnTo>
                  <a:lnTo>
                    <a:pt x="338" y="117"/>
                  </a:lnTo>
                  <a:lnTo>
                    <a:pt x="317" y="98"/>
                  </a:lnTo>
                  <a:lnTo>
                    <a:pt x="294" y="83"/>
                  </a:lnTo>
                  <a:lnTo>
                    <a:pt x="274" y="66"/>
                  </a:lnTo>
                  <a:lnTo>
                    <a:pt x="255" y="52"/>
                  </a:lnTo>
                  <a:lnTo>
                    <a:pt x="240" y="43"/>
                  </a:lnTo>
                  <a:lnTo>
                    <a:pt x="226" y="37"/>
                  </a:lnTo>
                  <a:lnTo>
                    <a:pt x="215" y="39"/>
                  </a:lnTo>
                  <a:lnTo>
                    <a:pt x="204" y="41"/>
                  </a:lnTo>
                  <a:lnTo>
                    <a:pt x="192" y="45"/>
                  </a:lnTo>
                  <a:lnTo>
                    <a:pt x="177" y="45"/>
                  </a:lnTo>
                  <a:lnTo>
                    <a:pt x="158" y="39"/>
                  </a:lnTo>
                  <a:lnTo>
                    <a:pt x="134" y="26"/>
                  </a:lnTo>
                  <a:lnTo>
                    <a:pt x="105" y="1"/>
                  </a:lnTo>
                  <a:close/>
                </a:path>
              </a:pathLst>
            </a:custGeom>
            <a:solidFill>
              <a:srgbClr val="800080"/>
            </a:solidFill>
            <a:ln w="9525">
              <a:noFill/>
              <a:round/>
              <a:headEnd/>
              <a:tailEnd/>
            </a:ln>
          </p:spPr>
          <p:txBody>
            <a:bodyPr>
              <a:prstTxWarp prst="textNoShape">
                <a:avLst/>
              </a:prstTxWarp>
            </a:bodyPr>
            <a:lstStyle/>
            <a:p>
              <a:endParaRPr lang="en-US"/>
            </a:p>
          </p:txBody>
        </p:sp>
        <p:sp>
          <p:nvSpPr>
            <p:cNvPr id="32927" name="Freeform 159"/>
            <p:cNvSpPr>
              <a:spLocks/>
            </p:cNvSpPr>
            <p:nvPr/>
          </p:nvSpPr>
          <p:spPr bwMode="auto">
            <a:xfrm>
              <a:off x="3633" y="3192"/>
              <a:ext cx="174" cy="55"/>
            </a:xfrm>
            <a:custGeom>
              <a:avLst/>
              <a:gdLst/>
              <a:ahLst/>
              <a:cxnLst>
                <a:cxn ang="0">
                  <a:pos x="312" y="0"/>
                </a:cxn>
                <a:cxn ang="0">
                  <a:pos x="308" y="0"/>
                </a:cxn>
                <a:cxn ang="0">
                  <a:pos x="296" y="2"/>
                </a:cxn>
                <a:cxn ang="0">
                  <a:pos x="281" y="6"/>
                </a:cxn>
                <a:cxn ang="0">
                  <a:pos x="264" y="8"/>
                </a:cxn>
                <a:cxn ang="0">
                  <a:pos x="244" y="10"/>
                </a:cxn>
                <a:cxn ang="0">
                  <a:pos x="225" y="12"/>
                </a:cxn>
                <a:cxn ang="0">
                  <a:pos x="208" y="14"/>
                </a:cxn>
                <a:cxn ang="0">
                  <a:pos x="194" y="12"/>
                </a:cxn>
                <a:cxn ang="0">
                  <a:pos x="181" y="10"/>
                </a:cxn>
                <a:cxn ang="0">
                  <a:pos x="166" y="8"/>
                </a:cxn>
                <a:cxn ang="0">
                  <a:pos x="151" y="6"/>
                </a:cxn>
                <a:cxn ang="0">
                  <a:pos x="134" y="6"/>
                </a:cxn>
                <a:cxn ang="0">
                  <a:pos x="117" y="6"/>
                </a:cxn>
                <a:cxn ang="0">
                  <a:pos x="104" y="6"/>
                </a:cxn>
                <a:cxn ang="0">
                  <a:pos x="91" y="8"/>
                </a:cxn>
                <a:cxn ang="0">
                  <a:pos x="83" y="12"/>
                </a:cxn>
                <a:cxn ang="0">
                  <a:pos x="74" y="16"/>
                </a:cxn>
                <a:cxn ang="0">
                  <a:pos x="62" y="17"/>
                </a:cxn>
                <a:cxn ang="0">
                  <a:pos x="49" y="19"/>
                </a:cxn>
                <a:cxn ang="0">
                  <a:pos x="36" y="21"/>
                </a:cxn>
                <a:cxn ang="0">
                  <a:pos x="24" y="23"/>
                </a:cxn>
                <a:cxn ang="0">
                  <a:pos x="19" y="29"/>
                </a:cxn>
                <a:cxn ang="0">
                  <a:pos x="21" y="36"/>
                </a:cxn>
                <a:cxn ang="0">
                  <a:pos x="30" y="48"/>
                </a:cxn>
                <a:cxn ang="0">
                  <a:pos x="40" y="59"/>
                </a:cxn>
                <a:cxn ang="0">
                  <a:pos x="38" y="68"/>
                </a:cxn>
                <a:cxn ang="0">
                  <a:pos x="28" y="76"/>
                </a:cxn>
                <a:cxn ang="0">
                  <a:pos x="17" y="82"/>
                </a:cxn>
                <a:cxn ang="0">
                  <a:pos x="6" y="89"/>
                </a:cxn>
                <a:cxn ang="0">
                  <a:pos x="0" y="93"/>
                </a:cxn>
                <a:cxn ang="0">
                  <a:pos x="0" y="100"/>
                </a:cxn>
                <a:cxn ang="0">
                  <a:pos x="13" y="106"/>
                </a:cxn>
                <a:cxn ang="0">
                  <a:pos x="34" y="110"/>
                </a:cxn>
                <a:cxn ang="0">
                  <a:pos x="55" y="110"/>
                </a:cxn>
                <a:cxn ang="0">
                  <a:pos x="75" y="108"/>
                </a:cxn>
                <a:cxn ang="0">
                  <a:pos x="96" y="102"/>
                </a:cxn>
                <a:cxn ang="0">
                  <a:pos x="117" y="97"/>
                </a:cxn>
                <a:cxn ang="0">
                  <a:pos x="136" y="91"/>
                </a:cxn>
                <a:cxn ang="0">
                  <a:pos x="155" y="85"/>
                </a:cxn>
                <a:cxn ang="0">
                  <a:pos x="170" y="82"/>
                </a:cxn>
                <a:cxn ang="0">
                  <a:pos x="185" y="80"/>
                </a:cxn>
                <a:cxn ang="0">
                  <a:pos x="198" y="80"/>
                </a:cxn>
                <a:cxn ang="0">
                  <a:pos x="213" y="78"/>
                </a:cxn>
                <a:cxn ang="0">
                  <a:pos x="227" y="78"/>
                </a:cxn>
                <a:cxn ang="0">
                  <a:pos x="240" y="78"/>
                </a:cxn>
                <a:cxn ang="0">
                  <a:pos x="255" y="76"/>
                </a:cxn>
                <a:cxn ang="0">
                  <a:pos x="270" y="74"/>
                </a:cxn>
                <a:cxn ang="0">
                  <a:pos x="287" y="70"/>
                </a:cxn>
                <a:cxn ang="0">
                  <a:pos x="304" y="66"/>
                </a:cxn>
                <a:cxn ang="0">
                  <a:pos x="317" y="63"/>
                </a:cxn>
                <a:cxn ang="0">
                  <a:pos x="328" y="59"/>
                </a:cxn>
                <a:cxn ang="0">
                  <a:pos x="336" y="55"/>
                </a:cxn>
                <a:cxn ang="0">
                  <a:pos x="342" y="50"/>
                </a:cxn>
                <a:cxn ang="0">
                  <a:pos x="345" y="44"/>
                </a:cxn>
                <a:cxn ang="0">
                  <a:pos x="347" y="38"/>
                </a:cxn>
                <a:cxn ang="0">
                  <a:pos x="345" y="31"/>
                </a:cxn>
                <a:cxn ang="0">
                  <a:pos x="340" y="16"/>
                </a:cxn>
                <a:cxn ang="0">
                  <a:pos x="332" y="6"/>
                </a:cxn>
                <a:cxn ang="0">
                  <a:pos x="323" y="2"/>
                </a:cxn>
                <a:cxn ang="0">
                  <a:pos x="312" y="0"/>
                </a:cxn>
              </a:cxnLst>
              <a:rect l="0" t="0" r="r" b="b"/>
              <a:pathLst>
                <a:path w="347" h="110">
                  <a:moveTo>
                    <a:pt x="312" y="0"/>
                  </a:moveTo>
                  <a:lnTo>
                    <a:pt x="308" y="0"/>
                  </a:lnTo>
                  <a:lnTo>
                    <a:pt x="296" y="2"/>
                  </a:lnTo>
                  <a:lnTo>
                    <a:pt x="281" y="6"/>
                  </a:lnTo>
                  <a:lnTo>
                    <a:pt x="264" y="8"/>
                  </a:lnTo>
                  <a:lnTo>
                    <a:pt x="244" y="10"/>
                  </a:lnTo>
                  <a:lnTo>
                    <a:pt x="225" y="12"/>
                  </a:lnTo>
                  <a:lnTo>
                    <a:pt x="208" y="14"/>
                  </a:lnTo>
                  <a:lnTo>
                    <a:pt x="194" y="12"/>
                  </a:lnTo>
                  <a:lnTo>
                    <a:pt x="181" y="10"/>
                  </a:lnTo>
                  <a:lnTo>
                    <a:pt x="166" y="8"/>
                  </a:lnTo>
                  <a:lnTo>
                    <a:pt x="151" y="6"/>
                  </a:lnTo>
                  <a:lnTo>
                    <a:pt x="134" y="6"/>
                  </a:lnTo>
                  <a:lnTo>
                    <a:pt x="117" y="6"/>
                  </a:lnTo>
                  <a:lnTo>
                    <a:pt x="104" y="6"/>
                  </a:lnTo>
                  <a:lnTo>
                    <a:pt x="91" y="8"/>
                  </a:lnTo>
                  <a:lnTo>
                    <a:pt x="83" y="12"/>
                  </a:lnTo>
                  <a:lnTo>
                    <a:pt x="74" y="16"/>
                  </a:lnTo>
                  <a:lnTo>
                    <a:pt x="62" y="17"/>
                  </a:lnTo>
                  <a:lnTo>
                    <a:pt x="49" y="19"/>
                  </a:lnTo>
                  <a:lnTo>
                    <a:pt x="36" y="21"/>
                  </a:lnTo>
                  <a:lnTo>
                    <a:pt x="24" y="23"/>
                  </a:lnTo>
                  <a:lnTo>
                    <a:pt x="19" y="29"/>
                  </a:lnTo>
                  <a:lnTo>
                    <a:pt x="21" y="36"/>
                  </a:lnTo>
                  <a:lnTo>
                    <a:pt x="30" y="48"/>
                  </a:lnTo>
                  <a:lnTo>
                    <a:pt x="40" y="59"/>
                  </a:lnTo>
                  <a:lnTo>
                    <a:pt x="38" y="68"/>
                  </a:lnTo>
                  <a:lnTo>
                    <a:pt x="28" y="76"/>
                  </a:lnTo>
                  <a:lnTo>
                    <a:pt x="17" y="82"/>
                  </a:lnTo>
                  <a:lnTo>
                    <a:pt x="6" y="89"/>
                  </a:lnTo>
                  <a:lnTo>
                    <a:pt x="0" y="93"/>
                  </a:lnTo>
                  <a:lnTo>
                    <a:pt x="0" y="100"/>
                  </a:lnTo>
                  <a:lnTo>
                    <a:pt x="13" y="106"/>
                  </a:lnTo>
                  <a:lnTo>
                    <a:pt x="34" y="110"/>
                  </a:lnTo>
                  <a:lnTo>
                    <a:pt x="55" y="110"/>
                  </a:lnTo>
                  <a:lnTo>
                    <a:pt x="75" y="108"/>
                  </a:lnTo>
                  <a:lnTo>
                    <a:pt x="96" y="102"/>
                  </a:lnTo>
                  <a:lnTo>
                    <a:pt x="117" y="97"/>
                  </a:lnTo>
                  <a:lnTo>
                    <a:pt x="136" y="91"/>
                  </a:lnTo>
                  <a:lnTo>
                    <a:pt x="155" y="85"/>
                  </a:lnTo>
                  <a:lnTo>
                    <a:pt x="170" y="82"/>
                  </a:lnTo>
                  <a:lnTo>
                    <a:pt x="185" y="80"/>
                  </a:lnTo>
                  <a:lnTo>
                    <a:pt x="198" y="80"/>
                  </a:lnTo>
                  <a:lnTo>
                    <a:pt x="213" y="78"/>
                  </a:lnTo>
                  <a:lnTo>
                    <a:pt x="227" y="78"/>
                  </a:lnTo>
                  <a:lnTo>
                    <a:pt x="240" y="78"/>
                  </a:lnTo>
                  <a:lnTo>
                    <a:pt x="255" y="76"/>
                  </a:lnTo>
                  <a:lnTo>
                    <a:pt x="270" y="74"/>
                  </a:lnTo>
                  <a:lnTo>
                    <a:pt x="287" y="70"/>
                  </a:lnTo>
                  <a:lnTo>
                    <a:pt x="304" y="66"/>
                  </a:lnTo>
                  <a:lnTo>
                    <a:pt x="317" y="63"/>
                  </a:lnTo>
                  <a:lnTo>
                    <a:pt x="328" y="59"/>
                  </a:lnTo>
                  <a:lnTo>
                    <a:pt x="336" y="55"/>
                  </a:lnTo>
                  <a:lnTo>
                    <a:pt x="342" y="50"/>
                  </a:lnTo>
                  <a:lnTo>
                    <a:pt x="345" y="44"/>
                  </a:lnTo>
                  <a:lnTo>
                    <a:pt x="347" y="38"/>
                  </a:lnTo>
                  <a:lnTo>
                    <a:pt x="345" y="31"/>
                  </a:lnTo>
                  <a:lnTo>
                    <a:pt x="340" y="16"/>
                  </a:lnTo>
                  <a:lnTo>
                    <a:pt x="332" y="6"/>
                  </a:lnTo>
                  <a:lnTo>
                    <a:pt x="323" y="2"/>
                  </a:lnTo>
                  <a:lnTo>
                    <a:pt x="312" y="0"/>
                  </a:lnTo>
                  <a:close/>
                </a:path>
              </a:pathLst>
            </a:custGeom>
            <a:solidFill>
              <a:srgbClr val="800080"/>
            </a:solidFill>
            <a:ln w="9525">
              <a:noFill/>
              <a:round/>
              <a:headEnd/>
              <a:tailEnd/>
            </a:ln>
          </p:spPr>
          <p:txBody>
            <a:bodyPr>
              <a:prstTxWarp prst="textNoShape">
                <a:avLst/>
              </a:prstTxWarp>
            </a:bodyPr>
            <a:lstStyle/>
            <a:p>
              <a:endParaRPr lang="en-US"/>
            </a:p>
          </p:txBody>
        </p:sp>
        <p:sp>
          <p:nvSpPr>
            <p:cNvPr id="32928" name="Freeform 160"/>
            <p:cNvSpPr>
              <a:spLocks/>
            </p:cNvSpPr>
            <p:nvPr/>
          </p:nvSpPr>
          <p:spPr bwMode="auto">
            <a:xfrm>
              <a:off x="3721" y="3265"/>
              <a:ext cx="61" cy="55"/>
            </a:xfrm>
            <a:custGeom>
              <a:avLst/>
              <a:gdLst/>
              <a:ahLst/>
              <a:cxnLst>
                <a:cxn ang="0">
                  <a:pos x="47" y="0"/>
                </a:cxn>
                <a:cxn ang="0">
                  <a:pos x="39" y="4"/>
                </a:cxn>
                <a:cxn ang="0">
                  <a:pos x="20" y="11"/>
                </a:cxn>
                <a:cxn ang="0">
                  <a:pos x="5" y="24"/>
                </a:cxn>
                <a:cxn ang="0">
                  <a:pos x="0" y="41"/>
                </a:cxn>
                <a:cxn ang="0">
                  <a:pos x="9" y="56"/>
                </a:cxn>
                <a:cxn ang="0">
                  <a:pos x="22" y="71"/>
                </a:cxn>
                <a:cxn ang="0">
                  <a:pos x="35" y="85"/>
                </a:cxn>
                <a:cxn ang="0">
                  <a:pos x="41" y="98"/>
                </a:cxn>
                <a:cxn ang="0">
                  <a:pos x="45" y="107"/>
                </a:cxn>
                <a:cxn ang="0">
                  <a:pos x="54" y="109"/>
                </a:cxn>
                <a:cxn ang="0">
                  <a:pos x="64" y="104"/>
                </a:cxn>
                <a:cxn ang="0">
                  <a:pos x="73" y="90"/>
                </a:cxn>
                <a:cxn ang="0">
                  <a:pos x="81" y="81"/>
                </a:cxn>
                <a:cxn ang="0">
                  <a:pos x="92" y="81"/>
                </a:cxn>
                <a:cxn ang="0">
                  <a:pos x="102" y="87"/>
                </a:cxn>
                <a:cxn ang="0">
                  <a:pos x="105" y="90"/>
                </a:cxn>
                <a:cxn ang="0">
                  <a:pos x="122" y="60"/>
                </a:cxn>
                <a:cxn ang="0">
                  <a:pos x="111" y="30"/>
                </a:cxn>
                <a:cxn ang="0">
                  <a:pos x="107" y="32"/>
                </a:cxn>
                <a:cxn ang="0">
                  <a:pos x="100" y="32"/>
                </a:cxn>
                <a:cxn ang="0">
                  <a:pos x="90" y="34"/>
                </a:cxn>
                <a:cxn ang="0">
                  <a:pos x="81" y="30"/>
                </a:cxn>
                <a:cxn ang="0">
                  <a:pos x="73" y="21"/>
                </a:cxn>
                <a:cxn ang="0">
                  <a:pos x="66" y="11"/>
                </a:cxn>
                <a:cxn ang="0">
                  <a:pos x="56" y="4"/>
                </a:cxn>
                <a:cxn ang="0">
                  <a:pos x="47" y="0"/>
                </a:cxn>
              </a:cxnLst>
              <a:rect l="0" t="0" r="r" b="b"/>
              <a:pathLst>
                <a:path w="122" h="109">
                  <a:moveTo>
                    <a:pt x="47" y="0"/>
                  </a:moveTo>
                  <a:lnTo>
                    <a:pt x="39" y="4"/>
                  </a:lnTo>
                  <a:lnTo>
                    <a:pt x="20" y="11"/>
                  </a:lnTo>
                  <a:lnTo>
                    <a:pt x="5" y="24"/>
                  </a:lnTo>
                  <a:lnTo>
                    <a:pt x="0" y="41"/>
                  </a:lnTo>
                  <a:lnTo>
                    <a:pt x="9" y="56"/>
                  </a:lnTo>
                  <a:lnTo>
                    <a:pt x="22" y="71"/>
                  </a:lnTo>
                  <a:lnTo>
                    <a:pt x="35" y="85"/>
                  </a:lnTo>
                  <a:lnTo>
                    <a:pt x="41" y="98"/>
                  </a:lnTo>
                  <a:lnTo>
                    <a:pt x="45" y="107"/>
                  </a:lnTo>
                  <a:lnTo>
                    <a:pt x="54" y="109"/>
                  </a:lnTo>
                  <a:lnTo>
                    <a:pt x="64" y="104"/>
                  </a:lnTo>
                  <a:lnTo>
                    <a:pt x="73" y="90"/>
                  </a:lnTo>
                  <a:lnTo>
                    <a:pt x="81" y="81"/>
                  </a:lnTo>
                  <a:lnTo>
                    <a:pt x="92" y="81"/>
                  </a:lnTo>
                  <a:lnTo>
                    <a:pt x="102" y="87"/>
                  </a:lnTo>
                  <a:lnTo>
                    <a:pt x="105" y="90"/>
                  </a:lnTo>
                  <a:lnTo>
                    <a:pt x="122" y="60"/>
                  </a:lnTo>
                  <a:lnTo>
                    <a:pt x="111" y="30"/>
                  </a:lnTo>
                  <a:lnTo>
                    <a:pt x="107" y="32"/>
                  </a:lnTo>
                  <a:lnTo>
                    <a:pt x="100" y="32"/>
                  </a:lnTo>
                  <a:lnTo>
                    <a:pt x="90" y="34"/>
                  </a:lnTo>
                  <a:lnTo>
                    <a:pt x="81" y="30"/>
                  </a:lnTo>
                  <a:lnTo>
                    <a:pt x="73" y="21"/>
                  </a:lnTo>
                  <a:lnTo>
                    <a:pt x="66" y="11"/>
                  </a:lnTo>
                  <a:lnTo>
                    <a:pt x="56" y="4"/>
                  </a:lnTo>
                  <a:lnTo>
                    <a:pt x="47" y="0"/>
                  </a:lnTo>
                  <a:close/>
                </a:path>
              </a:pathLst>
            </a:custGeom>
            <a:solidFill>
              <a:srgbClr val="800080"/>
            </a:solidFill>
            <a:ln w="9525">
              <a:noFill/>
              <a:round/>
              <a:headEnd/>
              <a:tailEnd/>
            </a:ln>
          </p:spPr>
          <p:txBody>
            <a:bodyPr>
              <a:prstTxWarp prst="textNoShape">
                <a:avLst/>
              </a:prstTxWarp>
            </a:bodyPr>
            <a:lstStyle/>
            <a:p>
              <a:endParaRPr lang="en-US"/>
            </a:p>
          </p:txBody>
        </p:sp>
        <p:sp>
          <p:nvSpPr>
            <p:cNvPr id="32929" name="Freeform 161"/>
            <p:cNvSpPr>
              <a:spLocks/>
            </p:cNvSpPr>
            <p:nvPr/>
          </p:nvSpPr>
          <p:spPr bwMode="auto">
            <a:xfrm>
              <a:off x="3775" y="3335"/>
              <a:ext cx="61" cy="32"/>
            </a:xfrm>
            <a:custGeom>
              <a:avLst/>
              <a:gdLst/>
              <a:ahLst/>
              <a:cxnLst>
                <a:cxn ang="0">
                  <a:pos x="64" y="6"/>
                </a:cxn>
                <a:cxn ang="0">
                  <a:pos x="62" y="8"/>
                </a:cxn>
                <a:cxn ang="0">
                  <a:pos x="55" y="12"/>
                </a:cxn>
                <a:cxn ang="0">
                  <a:pos x="44" y="17"/>
                </a:cxn>
                <a:cxn ang="0">
                  <a:pos x="32" y="25"/>
                </a:cxn>
                <a:cxn ang="0">
                  <a:pos x="21" y="33"/>
                </a:cxn>
                <a:cxn ang="0">
                  <a:pos x="10" y="42"/>
                </a:cxn>
                <a:cxn ang="0">
                  <a:pos x="2" y="48"/>
                </a:cxn>
                <a:cxn ang="0">
                  <a:pos x="0" y="53"/>
                </a:cxn>
                <a:cxn ang="0">
                  <a:pos x="4" y="57"/>
                </a:cxn>
                <a:cxn ang="0">
                  <a:pos x="15" y="61"/>
                </a:cxn>
                <a:cxn ang="0">
                  <a:pos x="30" y="63"/>
                </a:cxn>
                <a:cxn ang="0">
                  <a:pos x="49" y="65"/>
                </a:cxn>
                <a:cxn ang="0">
                  <a:pos x="68" y="65"/>
                </a:cxn>
                <a:cxn ang="0">
                  <a:pos x="87" y="65"/>
                </a:cxn>
                <a:cxn ang="0">
                  <a:pos x="102" y="65"/>
                </a:cxn>
                <a:cxn ang="0">
                  <a:pos x="112" y="65"/>
                </a:cxn>
                <a:cxn ang="0">
                  <a:pos x="121" y="55"/>
                </a:cxn>
                <a:cxn ang="0">
                  <a:pos x="123" y="34"/>
                </a:cxn>
                <a:cxn ang="0">
                  <a:pos x="121" y="16"/>
                </a:cxn>
                <a:cxn ang="0">
                  <a:pos x="112" y="4"/>
                </a:cxn>
                <a:cxn ang="0">
                  <a:pos x="98" y="0"/>
                </a:cxn>
                <a:cxn ang="0">
                  <a:pos x="85" y="2"/>
                </a:cxn>
                <a:cxn ang="0">
                  <a:pos x="74" y="4"/>
                </a:cxn>
                <a:cxn ang="0">
                  <a:pos x="64" y="6"/>
                </a:cxn>
              </a:cxnLst>
              <a:rect l="0" t="0" r="r" b="b"/>
              <a:pathLst>
                <a:path w="123" h="65">
                  <a:moveTo>
                    <a:pt x="64" y="6"/>
                  </a:moveTo>
                  <a:lnTo>
                    <a:pt x="62" y="8"/>
                  </a:lnTo>
                  <a:lnTo>
                    <a:pt x="55" y="12"/>
                  </a:lnTo>
                  <a:lnTo>
                    <a:pt x="44" y="17"/>
                  </a:lnTo>
                  <a:lnTo>
                    <a:pt x="32" y="25"/>
                  </a:lnTo>
                  <a:lnTo>
                    <a:pt x="21" y="33"/>
                  </a:lnTo>
                  <a:lnTo>
                    <a:pt x="10" y="42"/>
                  </a:lnTo>
                  <a:lnTo>
                    <a:pt x="2" y="48"/>
                  </a:lnTo>
                  <a:lnTo>
                    <a:pt x="0" y="53"/>
                  </a:lnTo>
                  <a:lnTo>
                    <a:pt x="4" y="57"/>
                  </a:lnTo>
                  <a:lnTo>
                    <a:pt x="15" y="61"/>
                  </a:lnTo>
                  <a:lnTo>
                    <a:pt x="30" y="63"/>
                  </a:lnTo>
                  <a:lnTo>
                    <a:pt x="49" y="65"/>
                  </a:lnTo>
                  <a:lnTo>
                    <a:pt x="68" y="65"/>
                  </a:lnTo>
                  <a:lnTo>
                    <a:pt x="87" y="65"/>
                  </a:lnTo>
                  <a:lnTo>
                    <a:pt x="102" y="65"/>
                  </a:lnTo>
                  <a:lnTo>
                    <a:pt x="112" y="65"/>
                  </a:lnTo>
                  <a:lnTo>
                    <a:pt x="121" y="55"/>
                  </a:lnTo>
                  <a:lnTo>
                    <a:pt x="123" y="34"/>
                  </a:lnTo>
                  <a:lnTo>
                    <a:pt x="121" y="16"/>
                  </a:lnTo>
                  <a:lnTo>
                    <a:pt x="112" y="4"/>
                  </a:lnTo>
                  <a:lnTo>
                    <a:pt x="98" y="0"/>
                  </a:lnTo>
                  <a:lnTo>
                    <a:pt x="85" y="2"/>
                  </a:lnTo>
                  <a:lnTo>
                    <a:pt x="74" y="4"/>
                  </a:lnTo>
                  <a:lnTo>
                    <a:pt x="64" y="6"/>
                  </a:lnTo>
                  <a:close/>
                </a:path>
              </a:pathLst>
            </a:custGeom>
            <a:solidFill>
              <a:srgbClr val="800080"/>
            </a:solidFill>
            <a:ln w="9525">
              <a:noFill/>
              <a:round/>
              <a:headEnd/>
              <a:tailEnd/>
            </a:ln>
          </p:spPr>
          <p:txBody>
            <a:bodyPr>
              <a:prstTxWarp prst="textNoShape">
                <a:avLst/>
              </a:prstTxWarp>
            </a:bodyPr>
            <a:lstStyle/>
            <a:p>
              <a:endParaRPr lang="en-US"/>
            </a:p>
          </p:txBody>
        </p:sp>
        <p:sp>
          <p:nvSpPr>
            <p:cNvPr id="32930" name="Freeform 162"/>
            <p:cNvSpPr>
              <a:spLocks/>
            </p:cNvSpPr>
            <p:nvPr/>
          </p:nvSpPr>
          <p:spPr bwMode="auto">
            <a:xfrm>
              <a:off x="3793" y="3238"/>
              <a:ext cx="172" cy="117"/>
            </a:xfrm>
            <a:custGeom>
              <a:avLst/>
              <a:gdLst/>
              <a:ahLst/>
              <a:cxnLst>
                <a:cxn ang="0">
                  <a:pos x="53" y="2"/>
                </a:cxn>
                <a:cxn ang="0">
                  <a:pos x="30" y="2"/>
                </a:cxn>
                <a:cxn ang="0">
                  <a:pos x="7" y="24"/>
                </a:cxn>
                <a:cxn ang="0">
                  <a:pos x="2" y="64"/>
                </a:cxn>
                <a:cxn ang="0">
                  <a:pos x="34" y="92"/>
                </a:cxn>
                <a:cxn ang="0">
                  <a:pos x="57" y="104"/>
                </a:cxn>
                <a:cxn ang="0">
                  <a:pos x="75" y="106"/>
                </a:cxn>
                <a:cxn ang="0">
                  <a:pos x="91" y="107"/>
                </a:cxn>
                <a:cxn ang="0">
                  <a:pos x="106" y="113"/>
                </a:cxn>
                <a:cxn ang="0">
                  <a:pos x="109" y="136"/>
                </a:cxn>
                <a:cxn ang="0">
                  <a:pos x="111" y="166"/>
                </a:cxn>
                <a:cxn ang="0">
                  <a:pos x="125" y="206"/>
                </a:cxn>
                <a:cxn ang="0">
                  <a:pos x="130" y="215"/>
                </a:cxn>
                <a:cxn ang="0">
                  <a:pos x="143" y="223"/>
                </a:cxn>
                <a:cxn ang="0">
                  <a:pos x="164" y="230"/>
                </a:cxn>
                <a:cxn ang="0">
                  <a:pos x="187" y="232"/>
                </a:cxn>
                <a:cxn ang="0">
                  <a:pos x="210" y="221"/>
                </a:cxn>
                <a:cxn ang="0">
                  <a:pos x="240" y="208"/>
                </a:cxn>
                <a:cxn ang="0">
                  <a:pos x="268" y="194"/>
                </a:cxn>
                <a:cxn ang="0">
                  <a:pos x="287" y="189"/>
                </a:cxn>
                <a:cxn ang="0">
                  <a:pos x="293" y="181"/>
                </a:cxn>
                <a:cxn ang="0">
                  <a:pos x="317" y="151"/>
                </a:cxn>
                <a:cxn ang="0">
                  <a:pos x="340" y="130"/>
                </a:cxn>
                <a:cxn ang="0">
                  <a:pos x="338" y="104"/>
                </a:cxn>
                <a:cxn ang="0">
                  <a:pos x="298" y="83"/>
                </a:cxn>
                <a:cxn ang="0">
                  <a:pos x="262" y="64"/>
                </a:cxn>
                <a:cxn ang="0">
                  <a:pos x="228" y="41"/>
                </a:cxn>
                <a:cxn ang="0">
                  <a:pos x="202" y="26"/>
                </a:cxn>
                <a:cxn ang="0">
                  <a:pos x="191" y="24"/>
                </a:cxn>
                <a:cxn ang="0">
                  <a:pos x="168" y="24"/>
                </a:cxn>
                <a:cxn ang="0">
                  <a:pos x="143" y="28"/>
                </a:cxn>
                <a:cxn ang="0">
                  <a:pos x="117" y="30"/>
                </a:cxn>
                <a:cxn ang="0">
                  <a:pos x="89" y="32"/>
                </a:cxn>
                <a:cxn ang="0">
                  <a:pos x="66" y="15"/>
                </a:cxn>
              </a:cxnLst>
              <a:rect l="0" t="0" r="r" b="b"/>
              <a:pathLst>
                <a:path w="344" h="234">
                  <a:moveTo>
                    <a:pt x="57" y="4"/>
                  </a:moveTo>
                  <a:lnTo>
                    <a:pt x="53" y="2"/>
                  </a:lnTo>
                  <a:lnTo>
                    <a:pt x="41" y="0"/>
                  </a:lnTo>
                  <a:lnTo>
                    <a:pt x="30" y="2"/>
                  </a:lnTo>
                  <a:lnTo>
                    <a:pt x="19" y="9"/>
                  </a:lnTo>
                  <a:lnTo>
                    <a:pt x="7" y="24"/>
                  </a:lnTo>
                  <a:lnTo>
                    <a:pt x="0" y="43"/>
                  </a:lnTo>
                  <a:lnTo>
                    <a:pt x="2" y="64"/>
                  </a:lnTo>
                  <a:lnTo>
                    <a:pt x="21" y="85"/>
                  </a:lnTo>
                  <a:lnTo>
                    <a:pt x="34" y="92"/>
                  </a:lnTo>
                  <a:lnTo>
                    <a:pt x="45" y="100"/>
                  </a:lnTo>
                  <a:lnTo>
                    <a:pt x="57" y="104"/>
                  </a:lnTo>
                  <a:lnTo>
                    <a:pt x="66" y="106"/>
                  </a:lnTo>
                  <a:lnTo>
                    <a:pt x="75" y="106"/>
                  </a:lnTo>
                  <a:lnTo>
                    <a:pt x="83" y="107"/>
                  </a:lnTo>
                  <a:lnTo>
                    <a:pt x="91" y="107"/>
                  </a:lnTo>
                  <a:lnTo>
                    <a:pt x="96" y="107"/>
                  </a:lnTo>
                  <a:lnTo>
                    <a:pt x="106" y="113"/>
                  </a:lnTo>
                  <a:lnTo>
                    <a:pt x="109" y="123"/>
                  </a:lnTo>
                  <a:lnTo>
                    <a:pt x="109" y="136"/>
                  </a:lnTo>
                  <a:lnTo>
                    <a:pt x="108" y="149"/>
                  </a:lnTo>
                  <a:lnTo>
                    <a:pt x="111" y="166"/>
                  </a:lnTo>
                  <a:lnTo>
                    <a:pt x="119" y="187"/>
                  </a:lnTo>
                  <a:lnTo>
                    <a:pt x="125" y="206"/>
                  </a:lnTo>
                  <a:lnTo>
                    <a:pt x="128" y="213"/>
                  </a:lnTo>
                  <a:lnTo>
                    <a:pt x="130" y="215"/>
                  </a:lnTo>
                  <a:lnTo>
                    <a:pt x="136" y="219"/>
                  </a:lnTo>
                  <a:lnTo>
                    <a:pt x="143" y="223"/>
                  </a:lnTo>
                  <a:lnTo>
                    <a:pt x="153" y="226"/>
                  </a:lnTo>
                  <a:lnTo>
                    <a:pt x="164" y="230"/>
                  </a:lnTo>
                  <a:lnTo>
                    <a:pt x="176" y="234"/>
                  </a:lnTo>
                  <a:lnTo>
                    <a:pt x="187" y="232"/>
                  </a:lnTo>
                  <a:lnTo>
                    <a:pt x="198" y="228"/>
                  </a:lnTo>
                  <a:lnTo>
                    <a:pt x="210" y="221"/>
                  </a:lnTo>
                  <a:lnTo>
                    <a:pt x="225" y="213"/>
                  </a:lnTo>
                  <a:lnTo>
                    <a:pt x="240" y="208"/>
                  </a:lnTo>
                  <a:lnTo>
                    <a:pt x="255" y="200"/>
                  </a:lnTo>
                  <a:lnTo>
                    <a:pt x="268" y="194"/>
                  </a:lnTo>
                  <a:lnTo>
                    <a:pt x="279" y="191"/>
                  </a:lnTo>
                  <a:lnTo>
                    <a:pt x="287" y="189"/>
                  </a:lnTo>
                  <a:lnTo>
                    <a:pt x="289" y="187"/>
                  </a:lnTo>
                  <a:lnTo>
                    <a:pt x="293" y="181"/>
                  </a:lnTo>
                  <a:lnTo>
                    <a:pt x="304" y="166"/>
                  </a:lnTo>
                  <a:lnTo>
                    <a:pt x="317" y="151"/>
                  </a:lnTo>
                  <a:lnTo>
                    <a:pt x="329" y="140"/>
                  </a:lnTo>
                  <a:lnTo>
                    <a:pt x="340" y="130"/>
                  </a:lnTo>
                  <a:lnTo>
                    <a:pt x="344" y="117"/>
                  </a:lnTo>
                  <a:lnTo>
                    <a:pt x="338" y="104"/>
                  </a:lnTo>
                  <a:lnTo>
                    <a:pt x="315" y="91"/>
                  </a:lnTo>
                  <a:lnTo>
                    <a:pt x="298" y="83"/>
                  </a:lnTo>
                  <a:lnTo>
                    <a:pt x="279" y="74"/>
                  </a:lnTo>
                  <a:lnTo>
                    <a:pt x="262" y="64"/>
                  </a:lnTo>
                  <a:lnTo>
                    <a:pt x="244" y="53"/>
                  </a:lnTo>
                  <a:lnTo>
                    <a:pt x="228" y="41"/>
                  </a:lnTo>
                  <a:lnTo>
                    <a:pt x="213" y="34"/>
                  </a:lnTo>
                  <a:lnTo>
                    <a:pt x="202" y="26"/>
                  </a:lnTo>
                  <a:lnTo>
                    <a:pt x="196" y="24"/>
                  </a:lnTo>
                  <a:lnTo>
                    <a:pt x="191" y="24"/>
                  </a:lnTo>
                  <a:lnTo>
                    <a:pt x="181" y="24"/>
                  </a:lnTo>
                  <a:lnTo>
                    <a:pt x="168" y="24"/>
                  </a:lnTo>
                  <a:lnTo>
                    <a:pt x="157" y="26"/>
                  </a:lnTo>
                  <a:lnTo>
                    <a:pt x="143" y="28"/>
                  </a:lnTo>
                  <a:lnTo>
                    <a:pt x="130" y="30"/>
                  </a:lnTo>
                  <a:lnTo>
                    <a:pt x="117" y="30"/>
                  </a:lnTo>
                  <a:lnTo>
                    <a:pt x="108" y="32"/>
                  </a:lnTo>
                  <a:lnTo>
                    <a:pt x="89" y="32"/>
                  </a:lnTo>
                  <a:lnTo>
                    <a:pt x="75" y="24"/>
                  </a:lnTo>
                  <a:lnTo>
                    <a:pt x="66" y="15"/>
                  </a:lnTo>
                  <a:lnTo>
                    <a:pt x="57" y="4"/>
                  </a:lnTo>
                  <a:close/>
                </a:path>
              </a:pathLst>
            </a:custGeom>
            <a:solidFill>
              <a:srgbClr val="800080"/>
            </a:solidFill>
            <a:ln w="9525">
              <a:noFill/>
              <a:round/>
              <a:headEnd/>
              <a:tailEnd/>
            </a:ln>
          </p:spPr>
          <p:txBody>
            <a:bodyPr>
              <a:prstTxWarp prst="textNoShape">
                <a:avLst/>
              </a:prstTxWarp>
            </a:bodyPr>
            <a:lstStyle/>
            <a:p>
              <a:endParaRPr lang="en-US"/>
            </a:p>
          </p:txBody>
        </p:sp>
        <p:sp>
          <p:nvSpPr>
            <p:cNvPr id="32931" name="Freeform 163"/>
            <p:cNvSpPr>
              <a:spLocks/>
            </p:cNvSpPr>
            <p:nvPr/>
          </p:nvSpPr>
          <p:spPr bwMode="auto">
            <a:xfrm>
              <a:off x="3441" y="3061"/>
              <a:ext cx="171" cy="122"/>
            </a:xfrm>
            <a:custGeom>
              <a:avLst/>
              <a:gdLst/>
              <a:ahLst/>
              <a:cxnLst>
                <a:cxn ang="0">
                  <a:pos x="164" y="2"/>
                </a:cxn>
                <a:cxn ang="0">
                  <a:pos x="151" y="15"/>
                </a:cxn>
                <a:cxn ang="0">
                  <a:pos x="141" y="32"/>
                </a:cxn>
                <a:cxn ang="0">
                  <a:pos x="120" y="59"/>
                </a:cxn>
                <a:cxn ang="0">
                  <a:pos x="98" y="66"/>
                </a:cxn>
                <a:cxn ang="0">
                  <a:pos x="66" y="76"/>
                </a:cxn>
                <a:cxn ang="0">
                  <a:pos x="30" y="87"/>
                </a:cxn>
                <a:cxn ang="0">
                  <a:pos x="3" y="102"/>
                </a:cxn>
                <a:cxn ang="0">
                  <a:pos x="0" y="119"/>
                </a:cxn>
                <a:cxn ang="0">
                  <a:pos x="11" y="130"/>
                </a:cxn>
                <a:cxn ang="0">
                  <a:pos x="30" y="136"/>
                </a:cxn>
                <a:cxn ang="0">
                  <a:pos x="51" y="162"/>
                </a:cxn>
                <a:cxn ang="0">
                  <a:pos x="75" y="198"/>
                </a:cxn>
                <a:cxn ang="0">
                  <a:pos x="102" y="227"/>
                </a:cxn>
                <a:cxn ang="0">
                  <a:pos x="124" y="234"/>
                </a:cxn>
                <a:cxn ang="0">
                  <a:pos x="149" y="228"/>
                </a:cxn>
                <a:cxn ang="0">
                  <a:pos x="175" y="217"/>
                </a:cxn>
                <a:cxn ang="0">
                  <a:pos x="194" y="211"/>
                </a:cxn>
                <a:cxn ang="0">
                  <a:pos x="211" y="221"/>
                </a:cxn>
                <a:cxn ang="0">
                  <a:pos x="221" y="232"/>
                </a:cxn>
                <a:cxn ang="0">
                  <a:pos x="238" y="232"/>
                </a:cxn>
                <a:cxn ang="0">
                  <a:pos x="253" y="234"/>
                </a:cxn>
                <a:cxn ang="0">
                  <a:pos x="264" y="242"/>
                </a:cxn>
                <a:cxn ang="0">
                  <a:pos x="283" y="244"/>
                </a:cxn>
                <a:cxn ang="0">
                  <a:pos x="307" y="242"/>
                </a:cxn>
                <a:cxn ang="0">
                  <a:pos x="328" y="234"/>
                </a:cxn>
                <a:cxn ang="0">
                  <a:pos x="341" y="215"/>
                </a:cxn>
                <a:cxn ang="0">
                  <a:pos x="340" y="189"/>
                </a:cxn>
                <a:cxn ang="0">
                  <a:pos x="330" y="168"/>
                </a:cxn>
                <a:cxn ang="0">
                  <a:pos x="319" y="145"/>
                </a:cxn>
                <a:cxn ang="0">
                  <a:pos x="304" y="117"/>
                </a:cxn>
                <a:cxn ang="0">
                  <a:pos x="285" y="117"/>
                </a:cxn>
                <a:cxn ang="0">
                  <a:pos x="264" y="119"/>
                </a:cxn>
                <a:cxn ang="0">
                  <a:pos x="239" y="87"/>
                </a:cxn>
                <a:cxn ang="0">
                  <a:pos x="230" y="57"/>
                </a:cxn>
                <a:cxn ang="0">
                  <a:pos x="213" y="47"/>
                </a:cxn>
                <a:cxn ang="0">
                  <a:pos x="194" y="55"/>
                </a:cxn>
                <a:cxn ang="0">
                  <a:pos x="185" y="38"/>
                </a:cxn>
                <a:cxn ang="0">
                  <a:pos x="188" y="6"/>
                </a:cxn>
                <a:cxn ang="0">
                  <a:pos x="171" y="0"/>
                </a:cxn>
              </a:cxnLst>
              <a:rect l="0" t="0" r="r" b="b"/>
              <a:pathLst>
                <a:path w="341" h="244">
                  <a:moveTo>
                    <a:pt x="168" y="0"/>
                  </a:moveTo>
                  <a:lnTo>
                    <a:pt x="164" y="2"/>
                  </a:lnTo>
                  <a:lnTo>
                    <a:pt x="158" y="8"/>
                  </a:lnTo>
                  <a:lnTo>
                    <a:pt x="151" y="15"/>
                  </a:lnTo>
                  <a:lnTo>
                    <a:pt x="147" y="21"/>
                  </a:lnTo>
                  <a:lnTo>
                    <a:pt x="141" y="32"/>
                  </a:lnTo>
                  <a:lnTo>
                    <a:pt x="132" y="45"/>
                  </a:lnTo>
                  <a:lnTo>
                    <a:pt x="120" y="59"/>
                  </a:lnTo>
                  <a:lnTo>
                    <a:pt x="109" y="64"/>
                  </a:lnTo>
                  <a:lnTo>
                    <a:pt x="98" y="66"/>
                  </a:lnTo>
                  <a:lnTo>
                    <a:pt x="83" y="70"/>
                  </a:lnTo>
                  <a:lnTo>
                    <a:pt x="66" y="76"/>
                  </a:lnTo>
                  <a:lnTo>
                    <a:pt x="47" y="81"/>
                  </a:lnTo>
                  <a:lnTo>
                    <a:pt x="30" y="87"/>
                  </a:lnTo>
                  <a:lnTo>
                    <a:pt x="15" y="94"/>
                  </a:lnTo>
                  <a:lnTo>
                    <a:pt x="3" y="102"/>
                  </a:lnTo>
                  <a:lnTo>
                    <a:pt x="0" y="108"/>
                  </a:lnTo>
                  <a:lnTo>
                    <a:pt x="0" y="119"/>
                  </a:lnTo>
                  <a:lnTo>
                    <a:pt x="3" y="125"/>
                  </a:lnTo>
                  <a:lnTo>
                    <a:pt x="11" y="130"/>
                  </a:lnTo>
                  <a:lnTo>
                    <a:pt x="22" y="132"/>
                  </a:lnTo>
                  <a:lnTo>
                    <a:pt x="30" y="136"/>
                  </a:lnTo>
                  <a:lnTo>
                    <a:pt x="39" y="147"/>
                  </a:lnTo>
                  <a:lnTo>
                    <a:pt x="51" y="162"/>
                  </a:lnTo>
                  <a:lnTo>
                    <a:pt x="62" y="179"/>
                  </a:lnTo>
                  <a:lnTo>
                    <a:pt x="75" y="198"/>
                  </a:lnTo>
                  <a:lnTo>
                    <a:pt x="88" y="215"/>
                  </a:lnTo>
                  <a:lnTo>
                    <a:pt x="102" y="227"/>
                  </a:lnTo>
                  <a:lnTo>
                    <a:pt x="113" y="234"/>
                  </a:lnTo>
                  <a:lnTo>
                    <a:pt x="124" y="234"/>
                  </a:lnTo>
                  <a:lnTo>
                    <a:pt x="137" y="232"/>
                  </a:lnTo>
                  <a:lnTo>
                    <a:pt x="149" y="228"/>
                  </a:lnTo>
                  <a:lnTo>
                    <a:pt x="162" y="223"/>
                  </a:lnTo>
                  <a:lnTo>
                    <a:pt x="175" y="217"/>
                  </a:lnTo>
                  <a:lnTo>
                    <a:pt x="185" y="213"/>
                  </a:lnTo>
                  <a:lnTo>
                    <a:pt x="194" y="211"/>
                  </a:lnTo>
                  <a:lnTo>
                    <a:pt x="202" y="213"/>
                  </a:lnTo>
                  <a:lnTo>
                    <a:pt x="211" y="221"/>
                  </a:lnTo>
                  <a:lnTo>
                    <a:pt x="217" y="228"/>
                  </a:lnTo>
                  <a:lnTo>
                    <a:pt x="221" y="232"/>
                  </a:lnTo>
                  <a:lnTo>
                    <a:pt x="228" y="234"/>
                  </a:lnTo>
                  <a:lnTo>
                    <a:pt x="238" y="232"/>
                  </a:lnTo>
                  <a:lnTo>
                    <a:pt x="245" y="232"/>
                  </a:lnTo>
                  <a:lnTo>
                    <a:pt x="253" y="234"/>
                  </a:lnTo>
                  <a:lnTo>
                    <a:pt x="258" y="240"/>
                  </a:lnTo>
                  <a:lnTo>
                    <a:pt x="264" y="242"/>
                  </a:lnTo>
                  <a:lnTo>
                    <a:pt x="272" y="244"/>
                  </a:lnTo>
                  <a:lnTo>
                    <a:pt x="283" y="244"/>
                  </a:lnTo>
                  <a:lnTo>
                    <a:pt x="294" y="244"/>
                  </a:lnTo>
                  <a:lnTo>
                    <a:pt x="307" y="242"/>
                  </a:lnTo>
                  <a:lnTo>
                    <a:pt x="319" y="238"/>
                  </a:lnTo>
                  <a:lnTo>
                    <a:pt x="328" y="234"/>
                  </a:lnTo>
                  <a:lnTo>
                    <a:pt x="336" y="228"/>
                  </a:lnTo>
                  <a:lnTo>
                    <a:pt x="341" y="215"/>
                  </a:lnTo>
                  <a:lnTo>
                    <a:pt x="341" y="200"/>
                  </a:lnTo>
                  <a:lnTo>
                    <a:pt x="340" y="189"/>
                  </a:lnTo>
                  <a:lnTo>
                    <a:pt x="336" y="178"/>
                  </a:lnTo>
                  <a:lnTo>
                    <a:pt x="330" y="168"/>
                  </a:lnTo>
                  <a:lnTo>
                    <a:pt x="324" y="159"/>
                  </a:lnTo>
                  <a:lnTo>
                    <a:pt x="319" y="145"/>
                  </a:lnTo>
                  <a:lnTo>
                    <a:pt x="313" y="128"/>
                  </a:lnTo>
                  <a:lnTo>
                    <a:pt x="304" y="117"/>
                  </a:lnTo>
                  <a:lnTo>
                    <a:pt x="294" y="113"/>
                  </a:lnTo>
                  <a:lnTo>
                    <a:pt x="285" y="117"/>
                  </a:lnTo>
                  <a:lnTo>
                    <a:pt x="275" y="121"/>
                  </a:lnTo>
                  <a:lnTo>
                    <a:pt x="264" y="119"/>
                  </a:lnTo>
                  <a:lnTo>
                    <a:pt x="251" y="106"/>
                  </a:lnTo>
                  <a:lnTo>
                    <a:pt x="239" y="87"/>
                  </a:lnTo>
                  <a:lnTo>
                    <a:pt x="234" y="70"/>
                  </a:lnTo>
                  <a:lnTo>
                    <a:pt x="230" y="57"/>
                  </a:lnTo>
                  <a:lnTo>
                    <a:pt x="222" y="49"/>
                  </a:lnTo>
                  <a:lnTo>
                    <a:pt x="213" y="47"/>
                  </a:lnTo>
                  <a:lnTo>
                    <a:pt x="202" y="51"/>
                  </a:lnTo>
                  <a:lnTo>
                    <a:pt x="194" y="55"/>
                  </a:lnTo>
                  <a:lnTo>
                    <a:pt x="187" y="49"/>
                  </a:lnTo>
                  <a:lnTo>
                    <a:pt x="185" y="38"/>
                  </a:lnTo>
                  <a:lnTo>
                    <a:pt x="188" y="21"/>
                  </a:lnTo>
                  <a:lnTo>
                    <a:pt x="188" y="6"/>
                  </a:lnTo>
                  <a:lnTo>
                    <a:pt x="181" y="0"/>
                  </a:lnTo>
                  <a:lnTo>
                    <a:pt x="171" y="0"/>
                  </a:lnTo>
                  <a:lnTo>
                    <a:pt x="168" y="0"/>
                  </a:lnTo>
                  <a:close/>
                </a:path>
              </a:pathLst>
            </a:custGeom>
            <a:solidFill>
              <a:srgbClr val="800080"/>
            </a:solidFill>
            <a:ln w="9525">
              <a:noFill/>
              <a:round/>
              <a:headEnd/>
              <a:tailEnd/>
            </a:ln>
          </p:spPr>
          <p:txBody>
            <a:bodyPr>
              <a:prstTxWarp prst="textNoShape">
                <a:avLst/>
              </a:prstTxWarp>
            </a:bodyPr>
            <a:lstStyle/>
            <a:p>
              <a:endParaRPr lang="en-US"/>
            </a:p>
          </p:txBody>
        </p:sp>
        <p:sp>
          <p:nvSpPr>
            <p:cNvPr id="32932" name="Freeform 164"/>
            <p:cNvSpPr>
              <a:spLocks/>
            </p:cNvSpPr>
            <p:nvPr/>
          </p:nvSpPr>
          <p:spPr bwMode="auto">
            <a:xfrm>
              <a:off x="3052" y="2969"/>
              <a:ext cx="78" cy="97"/>
            </a:xfrm>
            <a:custGeom>
              <a:avLst/>
              <a:gdLst/>
              <a:ahLst/>
              <a:cxnLst>
                <a:cxn ang="0">
                  <a:pos x="122" y="15"/>
                </a:cxn>
                <a:cxn ang="0">
                  <a:pos x="122" y="19"/>
                </a:cxn>
                <a:cxn ang="0">
                  <a:pos x="120" y="28"/>
                </a:cxn>
                <a:cxn ang="0">
                  <a:pos x="109" y="45"/>
                </a:cxn>
                <a:cxn ang="0">
                  <a:pos x="85" y="66"/>
                </a:cxn>
                <a:cxn ang="0">
                  <a:pos x="68" y="79"/>
                </a:cxn>
                <a:cxn ang="0">
                  <a:pos x="53" y="93"/>
                </a:cxn>
                <a:cxn ang="0">
                  <a:pos x="37" y="106"/>
                </a:cxn>
                <a:cxn ang="0">
                  <a:pos x="24" y="119"/>
                </a:cxn>
                <a:cxn ang="0">
                  <a:pos x="13" y="134"/>
                </a:cxn>
                <a:cxn ang="0">
                  <a:pos x="5" y="147"/>
                </a:cxn>
                <a:cxn ang="0">
                  <a:pos x="0" y="161"/>
                </a:cxn>
                <a:cxn ang="0">
                  <a:pos x="0" y="172"/>
                </a:cxn>
                <a:cxn ang="0">
                  <a:pos x="7" y="187"/>
                </a:cxn>
                <a:cxn ang="0">
                  <a:pos x="20" y="195"/>
                </a:cxn>
                <a:cxn ang="0">
                  <a:pos x="36" y="191"/>
                </a:cxn>
                <a:cxn ang="0">
                  <a:pos x="47" y="179"/>
                </a:cxn>
                <a:cxn ang="0">
                  <a:pos x="58" y="162"/>
                </a:cxn>
                <a:cxn ang="0">
                  <a:pos x="70" y="142"/>
                </a:cxn>
                <a:cxn ang="0">
                  <a:pos x="85" y="127"/>
                </a:cxn>
                <a:cxn ang="0">
                  <a:pos x="102" y="117"/>
                </a:cxn>
                <a:cxn ang="0">
                  <a:pos x="117" y="112"/>
                </a:cxn>
                <a:cxn ang="0">
                  <a:pos x="130" y="100"/>
                </a:cxn>
                <a:cxn ang="0">
                  <a:pos x="139" y="85"/>
                </a:cxn>
                <a:cxn ang="0">
                  <a:pos x="147" y="70"/>
                </a:cxn>
                <a:cxn ang="0">
                  <a:pos x="153" y="53"/>
                </a:cxn>
                <a:cxn ang="0">
                  <a:pos x="154" y="36"/>
                </a:cxn>
                <a:cxn ang="0">
                  <a:pos x="154" y="23"/>
                </a:cxn>
                <a:cxn ang="0">
                  <a:pos x="154" y="11"/>
                </a:cxn>
                <a:cxn ang="0">
                  <a:pos x="149" y="0"/>
                </a:cxn>
                <a:cxn ang="0">
                  <a:pos x="139" y="0"/>
                </a:cxn>
                <a:cxn ang="0">
                  <a:pos x="128" y="6"/>
                </a:cxn>
                <a:cxn ang="0">
                  <a:pos x="122" y="15"/>
                </a:cxn>
              </a:cxnLst>
              <a:rect l="0" t="0" r="r" b="b"/>
              <a:pathLst>
                <a:path w="154" h="195">
                  <a:moveTo>
                    <a:pt x="122" y="15"/>
                  </a:moveTo>
                  <a:lnTo>
                    <a:pt x="122" y="19"/>
                  </a:lnTo>
                  <a:lnTo>
                    <a:pt x="120" y="28"/>
                  </a:lnTo>
                  <a:lnTo>
                    <a:pt x="109" y="45"/>
                  </a:lnTo>
                  <a:lnTo>
                    <a:pt x="85" y="66"/>
                  </a:lnTo>
                  <a:lnTo>
                    <a:pt x="68" y="79"/>
                  </a:lnTo>
                  <a:lnTo>
                    <a:pt x="53" y="93"/>
                  </a:lnTo>
                  <a:lnTo>
                    <a:pt x="37" y="106"/>
                  </a:lnTo>
                  <a:lnTo>
                    <a:pt x="24" y="119"/>
                  </a:lnTo>
                  <a:lnTo>
                    <a:pt x="13" y="134"/>
                  </a:lnTo>
                  <a:lnTo>
                    <a:pt x="5" y="147"/>
                  </a:lnTo>
                  <a:lnTo>
                    <a:pt x="0" y="161"/>
                  </a:lnTo>
                  <a:lnTo>
                    <a:pt x="0" y="172"/>
                  </a:lnTo>
                  <a:lnTo>
                    <a:pt x="7" y="187"/>
                  </a:lnTo>
                  <a:lnTo>
                    <a:pt x="20" y="195"/>
                  </a:lnTo>
                  <a:lnTo>
                    <a:pt x="36" y="191"/>
                  </a:lnTo>
                  <a:lnTo>
                    <a:pt x="47" y="179"/>
                  </a:lnTo>
                  <a:lnTo>
                    <a:pt x="58" y="162"/>
                  </a:lnTo>
                  <a:lnTo>
                    <a:pt x="70" y="142"/>
                  </a:lnTo>
                  <a:lnTo>
                    <a:pt x="85" y="127"/>
                  </a:lnTo>
                  <a:lnTo>
                    <a:pt x="102" y="117"/>
                  </a:lnTo>
                  <a:lnTo>
                    <a:pt x="117" y="112"/>
                  </a:lnTo>
                  <a:lnTo>
                    <a:pt x="130" y="100"/>
                  </a:lnTo>
                  <a:lnTo>
                    <a:pt x="139" y="85"/>
                  </a:lnTo>
                  <a:lnTo>
                    <a:pt x="147" y="70"/>
                  </a:lnTo>
                  <a:lnTo>
                    <a:pt x="153" y="53"/>
                  </a:lnTo>
                  <a:lnTo>
                    <a:pt x="154" y="36"/>
                  </a:lnTo>
                  <a:lnTo>
                    <a:pt x="154" y="23"/>
                  </a:lnTo>
                  <a:lnTo>
                    <a:pt x="154" y="11"/>
                  </a:lnTo>
                  <a:lnTo>
                    <a:pt x="149" y="0"/>
                  </a:lnTo>
                  <a:lnTo>
                    <a:pt x="139" y="0"/>
                  </a:lnTo>
                  <a:lnTo>
                    <a:pt x="128" y="6"/>
                  </a:lnTo>
                  <a:lnTo>
                    <a:pt x="122" y="15"/>
                  </a:lnTo>
                  <a:close/>
                </a:path>
              </a:pathLst>
            </a:custGeom>
            <a:solidFill>
              <a:srgbClr val="800080"/>
            </a:solidFill>
            <a:ln w="9525">
              <a:noFill/>
              <a:round/>
              <a:headEnd/>
              <a:tailEnd/>
            </a:ln>
          </p:spPr>
          <p:txBody>
            <a:bodyPr>
              <a:prstTxWarp prst="textNoShape">
                <a:avLst/>
              </a:prstTxWarp>
            </a:bodyPr>
            <a:lstStyle/>
            <a:p>
              <a:endParaRPr lang="en-US"/>
            </a:p>
          </p:txBody>
        </p:sp>
        <p:sp>
          <p:nvSpPr>
            <p:cNvPr id="32933" name="Freeform 165"/>
            <p:cNvSpPr>
              <a:spLocks/>
            </p:cNvSpPr>
            <p:nvPr/>
          </p:nvSpPr>
          <p:spPr bwMode="auto">
            <a:xfrm>
              <a:off x="3150" y="2932"/>
              <a:ext cx="146" cy="109"/>
            </a:xfrm>
            <a:custGeom>
              <a:avLst/>
              <a:gdLst/>
              <a:ahLst/>
              <a:cxnLst>
                <a:cxn ang="0">
                  <a:pos x="272" y="103"/>
                </a:cxn>
                <a:cxn ang="0">
                  <a:pos x="287" y="81"/>
                </a:cxn>
                <a:cxn ang="0">
                  <a:pos x="293" y="47"/>
                </a:cxn>
                <a:cxn ang="0">
                  <a:pos x="280" y="24"/>
                </a:cxn>
                <a:cxn ang="0">
                  <a:pos x="246" y="17"/>
                </a:cxn>
                <a:cxn ang="0">
                  <a:pos x="223" y="15"/>
                </a:cxn>
                <a:cxn ang="0">
                  <a:pos x="206" y="11"/>
                </a:cxn>
                <a:cxn ang="0">
                  <a:pos x="195" y="7"/>
                </a:cxn>
                <a:cxn ang="0">
                  <a:pos x="187" y="0"/>
                </a:cxn>
                <a:cxn ang="0">
                  <a:pos x="153" y="1"/>
                </a:cxn>
                <a:cxn ang="0">
                  <a:pos x="108" y="7"/>
                </a:cxn>
                <a:cxn ang="0">
                  <a:pos x="74" y="17"/>
                </a:cxn>
                <a:cxn ang="0">
                  <a:pos x="64" y="32"/>
                </a:cxn>
                <a:cxn ang="0">
                  <a:pos x="55" y="58"/>
                </a:cxn>
                <a:cxn ang="0">
                  <a:pos x="42" y="75"/>
                </a:cxn>
                <a:cxn ang="0">
                  <a:pos x="25" y="86"/>
                </a:cxn>
                <a:cxn ang="0">
                  <a:pos x="8" y="100"/>
                </a:cxn>
                <a:cxn ang="0">
                  <a:pos x="0" y="117"/>
                </a:cxn>
                <a:cxn ang="0">
                  <a:pos x="11" y="135"/>
                </a:cxn>
                <a:cxn ang="0">
                  <a:pos x="30" y="147"/>
                </a:cxn>
                <a:cxn ang="0">
                  <a:pos x="51" y="151"/>
                </a:cxn>
                <a:cxn ang="0">
                  <a:pos x="66" y="152"/>
                </a:cxn>
                <a:cxn ang="0">
                  <a:pos x="66" y="154"/>
                </a:cxn>
                <a:cxn ang="0">
                  <a:pos x="62" y="168"/>
                </a:cxn>
                <a:cxn ang="0">
                  <a:pos x="70" y="171"/>
                </a:cxn>
                <a:cxn ang="0">
                  <a:pos x="87" y="169"/>
                </a:cxn>
                <a:cxn ang="0">
                  <a:pos x="110" y="168"/>
                </a:cxn>
                <a:cxn ang="0">
                  <a:pos x="129" y="171"/>
                </a:cxn>
                <a:cxn ang="0">
                  <a:pos x="144" y="192"/>
                </a:cxn>
                <a:cxn ang="0">
                  <a:pos x="166" y="213"/>
                </a:cxn>
                <a:cxn ang="0">
                  <a:pos x="191" y="218"/>
                </a:cxn>
                <a:cxn ang="0">
                  <a:pos x="212" y="218"/>
                </a:cxn>
                <a:cxn ang="0">
                  <a:pos x="232" y="213"/>
                </a:cxn>
                <a:cxn ang="0">
                  <a:pos x="248" y="201"/>
                </a:cxn>
                <a:cxn ang="0">
                  <a:pos x="259" y="173"/>
                </a:cxn>
                <a:cxn ang="0">
                  <a:pos x="274" y="135"/>
                </a:cxn>
              </a:cxnLst>
              <a:rect l="0" t="0" r="r" b="b"/>
              <a:pathLst>
                <a:path w="293" h="218">
                  <a:moveTo>
                    <a:pt x="268" y="107"/>
                  </a:moveTo>
                  <a:lnTo>
                    <a:pt x="272" y="103"/>
                  </a:lnTo>
                  <a:lnTo>
                    <a:pt x="280" y="96"/>
                  </a:lnTo>
                  <a:lnTo>
                    <a:pt x="287" y="81"/>
                  </a:lnTo>
                  <a:lnTo>
                    <a:pt x="293" y="64"/>
                  </a:lnTo>
                  <a:lnTo>
                    <a:pt x="293" y="47"/>
                  </a:lnTo>
                  <a:lnTo>
                    <a:pt x="289" y="34"/>
                  </a:lnTo>
                  <a:lnTo>
                    <a:pt x="280" y="24"/>
                  </a:lnTo>
                  <a:lnTo>
                    <a:pt x="259" y="18"/>
                  </a:lnTo>
                  <a:lnTo>
                    <a:pt x="246" y="17"/>
                  </a:lnTo>
                  <a:lnTo>
                    <a:pt x="234" y="15"/>
                  </a:lnTo>
                  <a:lnTo>
                    <a:pt x="223" y="15"/>
                  </a:lnTo>
                  <a:lnTo>
                    <a:pt x="214" y="13"/>
                  </a:lnTo>
                  <a:lnTo>
                    <a:pt x="206" y="11"/>
                  </a:lnTo>
                  <a:lnTo>
                    <a:pt x="200" y="9"/>
                  </a:lnTo>
                  <a:lnTo>
                    <a:pt x="195" y="7"/>
                  </a:lnTo>
                  <a:lnTo>
                    <a:pt x="193" y="3"/>
                  </a:lnTo>
                  <a:lnTo>
                    <a:pt x="187" y="0"/>
                  </a:lnTo>
                  <a:lnTo>
                    <a:pt x="174" y="0"/>
                  </a:lnTo>
                  <a:lnTo>
                    <a:pt x="153" y="1"/>
                  </a:lnTo>
                  <a:lnTo>
                    <a:pt x="130" y="3"/>
                  </a:lnTo>
                  <a:lnTo>
                    <a:pt x="108" y="7"/>
                  </a:lnTo>
                  <a:lnTo>
                    <a:pt x="89" y="11"/>
                  </a:lnTo>
                  <a:lnTo>
                    <a:pt x="74" y="17"/>
                  </a:lnTo>
                  <a:lnTo>
                    <a:pt x="68" y="20"/>
                  </a:lnTo>
                  <a:lnTo>
                    <a:pt x="64" y="32"/>
                  </a:lnTo>
                  <a:lnTo>
                    <a:pt x="61" y="45"/>
                  </a:lnTo>
                  <a:lnTo>
                    <a:pt x="55" y="58"/>
                  </a:lnTo>
                  <a:lnTo>
                    <a:pt x="47" y="69"/>
                  </a:lnTo>
                  <a:lnTo>
                    <a:pt x="42" y="75"/>
                  </a:lnTo>
                  <a:lnTo>
                    <a:pt x="34" y="81"/>
                  </a:lnTo>
                  <a:lnTo>
                    <a:pt x="25" y="86"/>
                  </a:lnTo>
                  <a:lnTo>
                    <a:pt x="15" y="92"/>
                  </a:lnTo>
                  <a:lnTo>
                    <a:pt x="8" y="100"/>
                  </a:lnTo>
                  <a:lnTo>
                    <a:pt x="2" y="107"/>
                  </a:lnTo>
                  <a:lnTo>
                    <a:pt x="0" y="117"/>
                  </a:lnTo>
                  <a:lnTo>
                    <a:pt x="4" y="126"/>
                  </a:lnTo>
                  <a:lnTo>
                    <a:pt x="11" y="135"/>
                  </a:lnTo>
                  <a:lnTo>
                    <a:pt x="21" y="141"/>
                  </a:lnTo>
                  <a:lnTo>
                    <a:pt x="30" y="147"/>
                  </a:lnTo>
                  <a:lnTo>
                    <a:pt x="42" y="149"/>
                  </a:lnTo>
                  <a:lnTo>
                    <a:pt x="51" y="151"/>
                  </a:lnTo>
                  <a:lnTo>
                    <a:pt x="61" y="152"/>
                  </a:lnTo>
                  <a:lnTo>
                    <a:pt x="66" y="152"/>
                  </a:lnTo>
                  <a:lnTo>
                    <a:pt x="68" y="152"/>
                  </a:lnTo>
                  <a:lnTo>
                    <a:pt x="66" y="154"/>
                  </a:lnTo>
                  <a:lnTo>
                    <a:pt x="64" y="162"/>
                  </a:lnTo>
                  <a:lnTo>
                    <a:pt x="62" y="168"/>
                  </a:lnTo>
                  <a:lnTo>
                    <a:pt x="64" y="171"/>
                  </a:lnTo>
                  <a:lnTo>
                    <a:pt x="70" y="171"/>
                  </a:lnTo>
                  <a:lnTo>
                    <a:pt x="78" y="171"/>
                  </a:lnTo>
                  <a:lnTo>
                    <a:pt x="87" y="169"/>
                  </a:lnTo>
                  <a:lnTo>
                    <a:pt x="98" y="168"/>
                  </a:lnTo>
                  <a:lnTo>
                    <a:pt x="110" y="168"/>
                  </a:lnTo>
                  <a:lnTo>
                    <a:pt x="119" y="169"/>
                  </a:lnTo>
                  <a:lnTo>
                    <a:pt x="129" y="171"/>
                  </a:lnTo>
                  <a:lnTo>
                    <a:pt x="134" y="177"/>
                  </a:lnTo>
                  <a:lnTo>
                    <a:pt x="144" y="192"/>
                  </a:lnTo>
                  <a:lnTo>
                    <a:pt x="155" y="203"/>
                  </a:lnTo>
                  <a:lnTo>
                    <a:pt x="166" y="213"/>
                  </a:lnTo>
                  <a:lnTo>
                    <a:pt x="181" y="218"/>
                  </a:lnTo>
                  <a:lnTo>
                    <a:pt x="191" y="218"/>
                  </a:lnTo>
                  <a:lnTo>
                    <a:pt x="200" y="218"/>
                  </a:lnTo>
                  <a:lnTo>
                    <a:pt x="212" y="218"/>
                  </a:lnTo>
                  <a:lnTo>
                    <a:pt x="223" y="217"/>
                  </a:lnTo>
                  <a:lnTo>
                    <a:pt x="232" y="213"/>
                  </a:lnTo>
                  <a:lnTo>
                    <a:pt x="242" y="207"/>
                  </a:lnTo>
                  <a:lnTo>
                    <a:pt x="248" y="201"/>
                  </a:lnTo>
                  <a:lnTo>
                    <a:pt x="251" y="192"/>
                  </a:lnTo>
                  <a:lnTo>
                    <a:pt x="259" y="173"/>
                  </a:lnTo>
                  <a:lnTo>
                    <a:pt x="268" y="156"/>
                  </a:lnTo>
                  <a:lnTo>
                    <a:pt x="274" y="135"/>
                  </a:lnTo>
                  <a:lnTo>
                    <a:pt x="268" y="107"/>
                  </a:lnTo>
                  <a:close/>
                </a:path>
              </a:pathLst>
            </a:custGeom>
            <a:solidFill>
              <a:srgbClr val="800080"/>
            </a:solidFill>
            <a:ln w="9525">
              <a:noFill/>
              <a:round/>
              <a:headEnd/>
              <a:tailEnd/>
            </a:ln>
          </p:spPr>
          <p:txBody>
            <a:bodyPr>
              <a:prstTxWarp prst="textNoShape">
                <a:avLst/>
              </a:prstTxWarp>
            </a:bodyPr>
            <a:lstStyle/>
            <a:p>
              <a:endParaRPr lang="en-US"/>
            </a:p>
          </p:txBody>
        </p:sp>
      </p:grpSp>
      <p:grpSp>
        <p:nvGrpSpPr>
          <p:cNvPr id="5" name="Group 176"/>
          <p:cNvGrpSpPr>
            <a:grpSpLocks/>
          </p:cNvGrpSpPr>
          <p:nvPr/>
        </p:nvGrpSpPr>
        <p:grpSpPr bwMode="auto">
          <a:xfrm>
            <a:off x="762000" y="5105400"/>
            <a:ext cx="3970338" cy="1219200"/>
            <a:chOff x="480" y="3312"/>
            <a:chExt cx="2501" cy="768"/>
          </a:xfrm>
        </p:grpSpPr>
        <p:sp>
          <p:nvSpPr>
            <p:cNvPr id="32935" name="Rectangle 167"/>
            <p:cNvSpPr>
              <a:spLocks noChangeArrowheads="1"/>
            </p:cNvSpPr>
            <p:nvPr/>
          </p:nvSpPr>
          <p:spPr bwMode="auto">
            <a:xfrm>
              <a:off x="483" y="3329"/>
              <a:ext cx="144" cy="144"/>
            </a:xfrm>
            <a:prstGeom prst="rect">
              <a:avLst/>
            </a:prstGeom>
            <a:solidFill>
              <a:srgbClr val="008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936" name="Text Box 168"/>
            <p:cNvSpPr txBox="1">
              <a:spLocks noChangeArrowheads="1"/>
            </p:cNvSpPr>
            <p:nvPr/>
          </p:nvSpPr>
          <p:spPr bwMode="auto">
            <a:xfrm>
              <a:off x="627" y="3312"/>
              <a:ext cx="1392" cy="19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dirty="0">
                  <a:solidFill>
                    <a:srgbClr val="000000"/>
                  </a:solidFill>
                </a:rPr>
                <a:t>Coordinating Board</a:t>
              </a:r>
            </a:p>
          </p:txBody>
        </p:sp>
        <p:sp>
          <p:nvSpPr>
            <p:cNvPr id="32937" name="Rectangle 169"/>
            <p:cNvSpPr>
              <a:spLocks noChangeArrowheads="1"/>
            </p:cNvSpPr>
            <p:nvPr/>
          </p:nvSpPr>
          <p:spPr bwMode="auto">
            <a:xfrm>
              <a:off x="483" y="3521"/>
              <a:ext cx="144" cy="144"/>
            </a:xfrm>
            <a:prstGeom prst="rect">
              <a:avLst/>
            </a:prstGeom>
            <a:solidFill>
              <a:srgbClr val="80008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938" name="Rectangle 170"/>
            <p:cNvSpPr>
              <a:spLocks noChangeArrowheads="1"/>
            </p:cNvSpPr>
            <p:nvPr/>
          </p:nvSpPr>
          <p:spPr bwMode="auto">
            <a:xfrm>
              <a:off x="483" y="3713"/>
              <a:ext cx="144" cy="144"/>
            </a:xfrm>
            <a:prstGeom prst="rect">
              <a:avLst/>
            </a:prstGeom>
            <a:solidFill>
              <a:srgbClr val="0033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939" name="Text Box 171"/>
            <p:cNvSpPr txBox="1">
              <a:spLocks noChangeArrowheads="1"/>
            </p:cNvSpPr>
            <p:nvPr/>
          </p:nvSpPr>
          <p:spPr bwMode="auto">
            <a:xfrm>
              <a:off x="624" y="3505"/>
              <a:ext cx="1392" cy="19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dirty="0">
                  <a:solidFill>
                    <a:srgbClr val="000000"/>
                  </a:solidFill>
                </a:rPr>
                <a:t>Governing Board</a:t>
              </a:r>
            </a:p>
          </p:txBody>
        </p:sp>
        <p:sp>
          <p:nvSpPr>
            <p:cNvPr id="32940" name="Text Box 172"/>
            <p:cNvSpPr txBox="1">
              <a:spLocks noChangeArrowheads="1"/>
            </p:cNvSpPr>
            <p:nvPr/>
          </p:nvSpPr>
          <p:spPr bwMode="auto">
            <a:xfrm>
              <a:off x="624" y="3690"/>
              <a:ext cx="2357" cy="19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400" b="1" dirty="0">
                  <a:solidFill>
                    <a:srgbClr val="000000"/>
                  </a:solidFill>
                </a:rPr>
                <a:t>Both Coordinating &amp; Governing Board</a:t>
              </a:r>
            </a:p>
          </p:txBody>
        </p:sp>
        <p:sp>
          <p:nvSpPr>
            <p:cNvPr id="32942" name="Rectangle 174"/>
            <p:cNvSpPr>
              <a:spLocks noChangeArrowheads="1"/>
            </p:cNvSpPr>
            <p:nvPr/>
          </p:nvSpPr>
          <p:spPr bwMode="auto">
            <a:xfrm>
              <a:off x="480" y="392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943" name="Text Box 175"/>
            <p:cNvSpPr txBox="1">
              <a:spLocks noChangeArrowheads="1"/>
            </p:cNvSpPr>
            <p:nvPr/>
          </p:nvSpPr>
          <p:spPr bwMode="auto">
            <a:xfrm>
              <a:off x="624" y="3888"/>
              <a:ext cx="2112" cy="19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dirty="0">
                  <a:solidFill>
                    <a:srgbClr val="000000"/>
                  </a:solidFill>
                </a:rPr>
                <a:t>No Statewide Board</a:t>
              </a:r>
            </a:p>
          </p:txBody>
        </p:sp>
      </p:grpSp>
      <p:sp>
        <p:nvSpPr>
          <p:cNvPr id="170" name="Rectangle 169"/>
          <p:cNvSpPr/>
          <p:nvPr/>
        </p:nvSpPr>
        <p:spPr>
          <a:xfrm>
            <a:off x="1219200" y="6299200"/>
            <a:ext cx="6906248" cy="215444"/>
          </a:xfrm>
          <a:prstGeom prst="rect">
            <a:avLst/>
          </a:prstGeom>
        </p:spPr>
        <p:txBody>
          <a:bodyPr wrap="square">
            <a:spAutoFit/>
          </a:bodyPr>
          <a:lstStyle/>
          <a:p>
            <a:pPr algn="ctr">
              <a:spcBef>
                <a:spcPct val="50000"/>
              </a:spcBef>
            </a:pPr>
            <a:r>
              <a:rPr lang="en-US" sz="800" dirty="0" smtClean="0">
                <a:solidFill>
                  <a:srgbClr val="000000"/>
                </a:solidFill>
              </a:rPr>
              <a:t>From: Paul </a:t>
            </a:r>
            <a:r>
              <a:rPr lang="en-US" sz="800" dirty="0" err="1" smtClean="0">
                <a:solidFill>
                  <a:srgbClr val="000000"/>
                </a:solidFill>
              </a:rPr>
              <a:t>Lingenfelter</a:t>
            </a:r>
            <a:r>
              <a:rPr lang="en-US" sz="800" dirty="0" smtClean="0">
                <a:solidFill>
                  <a:srgbClr val="000000"/>
                </a:solidFill>
              </a:rPr>
              <a:t>,  </a:t>
            </a:r>
            <a:r>
              <a:rPr lang="en-US" sz="800" i="1" dirty="0" smtClean="0">
                <a:solidFill>
                  <a:srgbClr val="000000"/>
                </a:solidFill>
                <a:latin typeface="Verdana" charset="0"/>
              </a:rPr>
              <a:t>Higher Education Governance in and among the United States (</a:t>
            </a:r>
            <a:r>
              <a:rPr lang="en-US" sz="800" dirty="0" smtClean="0">
                <a:solidFill>
                  <a:srgbClr val="000000"/>
                </a:solidFill>
                <a:latin typeface="Verdana" charset="0"/>
              </a:rPr>
              <a:t>presentation to </a:t>
            </a:r>
            <a:r>
              <a:rPr lang="en-US" sz="800" dirty="0" smtClean="0">
                <a:solidFill>
                  <a:srgbClr val="000000"/>
                </a:solidFill>
              </a:rPr>
              <a:t>OECD/IMHE-August 24, 2006)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a3.jpg"/>
          <p:cNvPicPr>
            <a:picLocks noChangeAspect="1"/>
          </p:cNvPicPr>
          <p:nvPr/>
        </p:nvPicPr>
        <p:blipFill>
          <a:blip r:embed="rId2">
            <a:alphaModFix amt="65000"/>
          </a:blip>
          <a:stretch>
            <a:fillRect/>
          </a:stretch>
        </p:blipFill>
        <p:spPr>
          <a:xfrm>
            <a:off x="-152400" y="0"/>
            <a:ext cx="9296400" cy="6808104"/>
          </a:xfrm>
          <a:prstGeom prst="rect">
            <a:avLst/>
          </a:prstGeom>
        </p:spPr>
      </p:pic>
      <p:sp>
        <p:nvSpPr>
          <p:cNvPr id="5" name="Content Placeholder 2"/>
          <p:cNvSpPr txBox="1">
            <a:spLocks/>
          </p:cNvSpPr>
          <p:nvPr/>
        </p:nvSpPr>
        <p:spPr bwMode="auto">
          <a:xfrm>
            <a:off x="457200" y="2667000"/>
            <a:ext cx="8229600" cy="990599"/>
          </a:xfrm>
          <a:prstGeom prst="rect">
            <a:avLst/>
          </a:prstGeom>
          <a:solidFill>
            <a:schemeClr val="tx1"/>
          </a:solidFill>
          <a:ln w="76200" cap="flat" cmpd="sng" algn="ctr">
            <a:solidFill>
              <a:srgbClr val="0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chemeClr val="bg1"/>
                </a:solidFill>
                <a:effectLst/>
                <a:uLnTx/>
                <a:uFillTx/>
                <a:latin typeface="+mn-lt"/>
                <a:ea typeface="ＭＳ Ｐゴシック" pitchFamily="-65" charset="-128"/>
                <a:cs typeface="ＭＳ Ｐゴシック" pitchFamily="-65" charset="-128"/>
              </a:rPr>
              <a:t>	…important exceptions exist to almost every characteristic that will be discussed…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3838" y="976313"/>
            <a:ext cx="8696325" cy="5661025"/>
          </a:xfrm>
          <a:prstGeom prst="rect">
            <a:avLst/>
          </a:prstGeom>
          <a:solidFill>
            <a:srgbClr val="3B76B1"/>
          </a:solidFill>
          <a:ln w="9525">
            <a:noFill/>
            <a:miter lim="800000"/>
            <a:headEnd/>
            <a:tailEnd/>
          </a:ln>
          <a:effectLst/>
        </p:spPr>
        <p:txBody>
          <a:bodyPr wrap="none" anchor="ctr">
            <a:prstTxWarp prst="textNoShape">
              <a:avLst/>
            </a:prstTxWarp>
          </a:bodyPr>
          <a:lstStyle/>
          <a:p>
            <a:endParaRPr lang="en-US"/>
          </a:p>
        </p:txBody>
      </p:sp>
      <p:sp>
        <p:nvSpPr>
          <p:cNvPr id="43011" name="Rectangle 3"/>
          <p:cNvSpPr>
            <a:spLocks noChangeArrowheads="1"/>
          </p:cNvSpPr>
          <p:nvPr/>
        </p:nvSpPr>
        <p:spPr bwMode="auto">
          <a:xfrm>
            <a:off x="304800" y="1057275"/>
            <a:ext cx="8534400" cy="5495925"/>
          </a:xfrm>
          <a:prstGeom prst="rect">
            <a:avLst/>
          </a:prstGeom>
          <a:solidFill>
            <a:srgbClr val="FEFFEF"/>
          </a:solidFill>
          <a:ln w="9525">
            <a:noFill/>
            <a:miter lim="800000"/>
            <a:headEnd/>
            <a:tailEnd/>
          </a:ln>
          <a:effectLst/>
        </p:spPr>
        <p:txBody>
          <a:bodyPr wrap="none" anchor="ctr">
            <a:prstTxWarp prst="textNoShape">
              <a:avLst/>
            </a:prstTxWarp>
          </a:bodyPr>
          <a:lstStyle/>
          <a:p>
            <a:endParaRPr lang="en-US"/>
          </a:p>
        </p:txBody>
      </p:sp>
      <p:sp>
        <p:nvSpPr>
          <p:cNvPr id="43012" name="AutoShape 4"/>
          <p:cNvSpPr>
            <a:spLocks noChangeArrowheads="1"/>
          </p:cNvSpPr>
          <p:nvPr/>
        </p:nvSpPr>
        <p:spPr bwMode="auto">
          <a:xfrm>
            <a:off x="-228600" y="76200"/>
            <a:ext cx="9067800" cy="762000"/>
          </a:xfrm>
          <a:prstGeom prst="roundRect">
            <a:avLst>
              <a:gd name="adj" fmla="val 16667"/>
            </a:avLst>
          </a:prstGeom>
          <a:solidFill>
            <a:srgbClr val="993366"/>
          </a:solidFill>
          <a:ln w="9525">
            <a:noFill/>
            <a:round/>
            <a:headEnd/>
            <a:tailEnd/>
          </a:ln>
          <a:effectLst/>
        </p:spPr>
        <p:txBody>
          <a:bodyPr wrap="none" anchor="ctr">
            <a:prstTxWarp prst="textNoShape">
              <a:avLst/>
            </a:prstTxWarp>
          </a:bodyPr>
          <a:lstStyle/>
          <a:p>
            <a:pPr algn="ctr"/>
            <a:endParaRPr lang="en-US" sz="2400">
              <a:latin typeface="Times New Roman" charset="0"/>
            </a:endParaRPr>
          </a:p>
        </p:txBody>
      </p:sp>
      <p:sp>
        <p:nvSpPr>
          <p:cNvPr id="43013" name="Text Box 5"/>
          <p:cNvSpPr txBox="1">
            <a:spLocks noChangeArrowheads="1"/>
          </p:cNvSpPr>
          <p:nvPr/>
        </p:nvSpPr>
        <p:spPr bwMode="auto">
          <a:xfrm>
            <a:off x="152400" y="242888"/>
            <a:ext cx="8991600" cy="488950"/>
          </a:xfrm>
          <a:prstGeom prst="rect">
            <a:avLst/>
          </a:prstGeom>
          <a:noFill/>
          <a:ln w="9525">
            <a:noFill/>
            <a:miter lim="800000"/>
            <a:headEnd/>
            <a:tailEnd/>
          </a:ln>
          <a:effectLst>
            <a:outerShdw blurRad="63500" dist="38099" dir="2700000" algn="ctr" rotWithShape="0">
              <a:schemeClr val="tx1">
                <a:alpha val="74998"/>
              </a:schemeClr>
            </a:outerShdw>
          </a:effectLst>
        </p:spPr>
        <p:txBody>
          <a:bodyPr>
            <a:prstTxWarp prst="textNoShape">
              <a:avLst/>
            </a:prstTxWarp>
            <a:spAutoFit/>
          </a:bodyPr>
          <a:lstStyle/>
          <a:p>
            <a:pPr>
              <a:spcBef>
                <a:spcPct val="50000"/>
              </a:spcBef>
            </a:pPr>
            <a:r>
              <a:rPr lang="en-US" sz="2600" b="1">
                <a:solidFill>
                  <a:schemeClr val="bg1"/>
                </a:solidFill>
                <a:latin typeface="Verdana" charset="0"/>
              </a:rPr>
              <a:t>State Coordination vs. State Governance</a:t>
            </a:r>
          </a:p>
        </p:txBody>
      </p:sp>
      <p:sp>
        <p:nvSpPr>
          <p:cNvPr id="43014" name="Text Box 6"/>
          <p:cNvSpPr txBox="1">
            <a:spLocks noChangeArrowheads="1"/>
          </p:cNvSpPr>
          <p:nvPr/>
        </p:nvSpPr>
        <p:spPr bwMode="auto">
          <a:xfrm>
            <a:off x="533400" y="1143000"/>
            <a:ext cx="8077200" cy="50783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993366"/>
                </a:solidFill>
              </a:rPr>
              <a:t>Statewide coordinating Boards:</a:t>
            </a:r>
          </a:p>
          <a:p>
            <a:pPr lvl="1">
              <a:spcBef>
                <a:spcPct val="50000"/>
              </a:spcBef>
              <a:buFontTx/>
              <a:buChar char="•"/>
            </a:pPr>
            <a:r>
              <a:rPr lang="en-US" sz="2400" b="1" dirty="0">
                <a:solidFill>
                  <a:srgbClr val="000000"/>
                </a:solidFill>
              </a:rPr>
              <a:t>Do planning, budgeting, and program authorization/review</a:t>
            </a:r>
          </a:p>
          <a:p>
            <a:pPr lvl="1">
              <a:spcBef>
                <a:spcPct val="50000"/>
              </a:spcBef>
              <a:buFontTx/>
              <a:buChar char="•"/>
            </a:pPr>
            <a:r>
              <a:rPr lang="en-US" sz="2400" b="1" dirty="0">
                <a:solidFill>
                  <a:srgbClr val="000000"/>
                </a:solidFill>
              </a:rPr>
              <a:t>Have no or a very limited role in personnel and institutional operations (functions of governing boards for individual institutions in these states)</a:t>
            </a:r>
          </a:p>
          <a:p>
            <a:pPr lvl="1">
              <a:spcBef>
                <a:spcPct val="50000"/>
              </a:spcBef>
              <a:buFontTx/>
              <a:buChar char="•"/>
            </a:pPr>
            <a:r>
              <a:rPr lang="en-US" sz="2400" b="1" dirty="0">
                <a:solidFill>
                  <a:srgbClr val="000000"/>
                </a:solidFill>
              </a:rPr>
              <a:t>May operate state financial aid and grant programs</a:t>
            </a:r>
          </a:p>
          <a:p>
            <a:pPr lvl="1">
              <a:spcBef>
                <a:spcPct val="50000"/>
              </a:spcBef>
              <a:buFontTx/>
              <a:buChar char="•"/>
            </a:pPr>
            <a:r>
              <a:rPr lang="en-US" sz="2400" b="1" dirty="0">
                <a:solidFill>
                  <a:srgbClr val="000000"/>
                </a:solidFill>
              </a:rPr>
              <a:t>May or may not be closely controlled by the Governor (Executive Branch)</a:t>
            </a:r>
          </a:p>
          <a:p>
            <a:pPr lvl="1">
              <a:spcBef>
                <a:spcPct val="50000"/>
              </a:spcBef>
              <a:buFontTx/>
              <a:buChar char="•"/>
            </a:pPr>
            <a:r>
              <a:rPr lang="en-US" sz="2400" b="1" dirty="0">
                <a:solidFill>
                  <a:srgbClr val="000000"/>
                </a:solidFill>
              </a:rPr>
              <a:t>Vary considerably in influence and power</a:t>
            </a:r>
          </a:p>
        </p:txBody>
      </p:sp>
      <p:sp>
        <p:nvSpPr>
          <p:cNvPr id="7" name="TextBox 6"/>
          <p:cNvSpPr txBox="1"/>
          <p:nvPr/>
        </p:nvSpPr>
        <p:spPr>
          <a:xfrm>
            <a:off x="1295400" y="6172200"/>
            <a:ext cx="6705600" cy="815608"/>
          </a:xfrm>
          <a:prstGeom prst="rect">
            <a:avLst/>
          </a:prstGeom>
          <a:noFill/>
        </p:spPr>
        <p:txBody>
          <a:bodyPr wrap="square" rtlCol="0">
            <a:spAutoFit/>
          </a:bodyPr>
          <a:lstStyle/>
          <a:p>
            <a:pPr algn="ctr">
              <a:spcBef>
                <a:spcPct val="50000"/>
              </a:spcBef>
            </a:pPr>
            <a:r>
              <a:rPr lang="en-US" sz="1000" dirty="0" smtClean="0">
                <a:solidFill>
                  <a:srgbClr val="000000"/>
                </a:solidFill>
              </a:rPr>
              <a:t>From: Paul </a:t>
            </a:r>
            <a:r>
              <a:rPr lang="en-US" sz="1000" dirty="0" err="1" smtClean="0">
                <a:solidFill>
                  <a:srgbClr val="000000"/>
                </a:solidFill>
              </a:rPr>
              <a:t>Lingenfelter</a:t>
            </a:r>
            <a:r>
              <a:rPr lang="en-US" sz="1000" dirty="0" smtClean="0">
                <a:solidFill>
                  <a:srgbClr val="000000"/>
                </a:solidFill>
              </a:rPr>
              <a:t>,  </a:t>
            </a:r>
            <a:r>
              <a:rPr lang="en-US" sz="1000" i="1" dirty="0" smtClean="0">
                <a:solidFill>
                  <a:srgbClr val="000000"/>
                </a:solidFill>
                <a:latin typeface="Verdana" charset="0"/>
              </a:rPr>
              <a:t>Higher Education Governance in and among the United States (</a:t>
            </a:r>
            <a:r>
              <a:rPr lang="en-US" sz="1000" dirty="0" smtClean="0">
                <a:solidFill>
                  <a:srgbClr val="000000"/>
                </a:solidFill>
                <a:latin typeface="Verdana" charset="0"/>
              </a:rPr>
              <a:t>presentation to </a:t>
            </a:r>
            <a:r>
              <a:rPr lang="en-US" sz="1000" dirty="0" smtClean="0">
                <a:solidFill>
                  <a:srgbClr val="000000"/>
                </a:solidFill>
              </a:rPr>
              <a:t>OECD/IMHE-August 24, 2006)</a:t>
            </a:r>
          </a:p>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subTnLst>
                                    <p:animClr>
                                      <p:cBhvr override="childStyle">
                                        <p:cTn dur="1" fill="hold" display="0" masterRel="nextClick" afterEffect="1"/>
                                        <p:tgtEl>
                                          <p:spTgt spid="43014"/>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23838" y="976313"/>
            <a:ext cx="8696325" cy="5661025"/>
          </a:xfrm>
          <a:prstGeom prst="rect">
            <a:avLst/>
          </a:prstGeom>
          <a:solidFill>
            <a:srgbClr val="3B76B1"/>
          </a:solidFill>
          <a:ln w="9525">
            <a:noFill/>
            <a:miter lim="800000"/>
            <a:headEnd/>
            <a:tailEnd/>
          </a:ln>
          <a:effectLst/>
        </p:spPr>
        <p:txBody>
          <a:bodyPr wrap="none" anchor="ctr">
            <a:prstTxWarp prst="textNoShape">
              <a:avLst/>
            </a:prstTxWarp>
          </a:bodyPr>
          <a:lstStyle/>
          <a:p>
            <a:endParaRPr lang="en-US"/>
          </a:p>
        </p:txBody>
      </p:sp>
      <p:sp>
        <p:nvSpPr>
          <p:cNvPr id="44035" name="Rectangle 3"/>
          <p:cNvSpPr>
            <a:spLocks noChangeArrowheads="1"/>
          </p:cNvSpPr>
          <p:nvPr/>
        </p:nvSpPr>
        <p:spPr bwMode="auto">
          <a:xfrm>
            <a:off x="304800" y="1057275"/>
            <a:ext cx="8534400" cy="5495925"/>
          </a:xfrm>
          <a:prstGeom prst="rect">
            <a:avLst/>
          </a:prstGeom>
          <a:solidFill>
            <a:srgbClr val="FEFFEF"/>
          </a:solidFill>
          <a:ln w="9525">
            <a:noFill/>
            <a:miter lim="800000"/>
            <a:headEnd/>
            <a:tailEnd/>
          </a:ln>
          <a:effectLst/>
        </p:spPr>
        <p:txBody>
          <a:bodyPr wrap="none" anchor="ctr">
            <a:prstTxWarp prst="textNoShape">
              <a:avLst/>
            </a:prstTxWarp>
          </a:bodyPr>
          <a:lstStyle/>
          <a:p>
            <a:endParaRPr lang="en-US"/>
          </a:p>
        </p:txBody>
      </p:sp>
      <p:sp>
        <p:nvSpPr>
          <p:cNvPr id="44036" name="AutoShape 4"/>
          <p:cNvSpPr>
            <a:spLocks noChangeArrowheads="1"/>
          </p:cNvSpPr>
          <p:nvPr/>
        </p:nvSpPr>
        <p:spPr bwMode="auto">
          <a:xfrm>
            <a:off x="-228600" y="76200"/>
            <a:ext cx="9067800" cy="762000"/>
          </a:xfrm>
          <a:prstGeom prst="roundRect">
            <a:avLst>
              <a:gd name="adj" fmla="val 16667"/>
            </a:avLst>
          </a:prstGeom>
          <a:solidFill>
            <a:srgbClr val="993366"/>
          </a:solidFill>
          <a:ln w="9525">
            <a:noFill/>
            <a:round/>
            <a:headEnd/>
            <a:tailEnd/>
          </a:ln>
          <a:effectLst/>
        </p:spPr>
        <p:txBody>
          <a:bodyPr wrap="none" anchor="ctr">
            <a:prstTxWarp prst="textNoShape">
              <a:avLst/>
            </a:prstTxWarp>
          </a:bodyPr>
          <a:lstStyle/>
          <a:p>
            <a:pPr algn="ctr"/>
            <a:endParaRPr lang="en-US" sz="2400">
              <a:latin typeface="Times New Roman" charset="0"/>
            </a:endParaRPr>
          </a:p>
        </p:txBody>
      </p:sp>
      <p:sp>
        <p:nvSpPr>
          <p:cNvPr id="44037" name="Text Box 5"/>
          <p:cNvSpPr txBox="1">
            <a:spLocks noChangeArrowheads="1"/>
          </p:cNvSpPr>
          <p:nvPr/>
        </p:nvSpPr>
        <p:spPr bwMode="auto">
          <a:xfrm>
            <a:off x="152400" y="242888"/>
            <a:ext cx="8991600" cy="488950"/>
          </a:xfrm>
          <a:prstGeom prst="rect">
            <a:avLst/>
          </a:prstGeom>
          <a:noFill/>
          <a:ln w="9525">
            <a:noFill/>
            <a:miter lim="800000"/>
            <a:headEnd/>
            <a:tailEnd/>
          </a:ln>
          <a:effectLst>
            <a:outerShdw blurRad="63500" dist="38099" dir="2700000" algn="ctr" rotWithShape="0">
              <a:schemeClr val="tx1">
                <a:alpha val="74998"/>
              </a:schemeClr>
            </a:outerShdw>
          </a:effectLst>
        </p:spPr>
        <p:txBody>
          <a:bodyPr>
            <a:prstTxWarp prst="textNoShape">
              <a:avLst/>
            </a:prstTxWarp>
            <a:spAutoFit/>
          </a:bodyPr>
          <a:lstStyle/>
          <a:p>
            <a:pPr>
              <a:spcBef>
                <a:spcPct val="50000"/>
              </a:spcBef>
            </a:pPr>
            <a:r>
              <a:rPr lang="en-US" sz="2600" b="1">
                <a:solidFill>
                  <a:schemeClr val="bg1"/>
                </a:solidFill>
                <a:latin typeface="Verdana" charset="0"/>
              </a:rPr>
              <a:t>State Coordination vs. State Governance</a:t>
            </a:r>
          </a:p>
        </p:txBody>
      </p:sp>
      <p:sp>
        <p:nvSpPr>
          <p:cNvPr id="44038" name="Text Box 6"/>
          <p:cNvSpPr txBox="1">
            <a:spLocks noChangeArrowheads="1"/>
          </p:cNvSpPr>
          <p:nvPr/>
        </p:nvSpPr>
        <p:spPr bwMode="auto">
          <a:xfrm>
            <a:off x="533400" y="1706563"/>
            <a:ext cx="8077200" cy="3785651"/>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993366"/>
                </a:solidFill>
              </a:rPr>
              <a:t>Statewide Governing Boards:</a:t>
            </a:r>
          </a:p>
          <a:p>
            <a:pPr lvl="1">
              <a:spcBef>
                <a:spcPct val="50000"/>
              </a:spcBef>
              <a:buFontTx/>
              <a:buChar char="•"/>
            </a:pPr>
            <a:r>
              <a:rPr lang="en-US" sz="2400" b="1" dirty="0">
                <a:solidFill>
                  <a:srgbClr val="000000"/>
                </a:solidFill>
              </a:rPr>
              <a:t>Are responsible for personnel decisions, institutional operations, and corporate governance</a:t>
            </a:r>
          </a:p>
          <a:p>
            <a:pPr lvl="1">
              <a:spcBef>
                <a:spcPct val="50000"/>
              </a:spcBef>
              <a:buFontTx/>
              <a:buChar char="•"/>
            </a:pPr>
            <a:r>
              <a:rPr lang="en-US" sz="2400" b="1" dirty="0">
                <a:solidFill>
                  <a:srgbClr val="000000"/>
                </a:solidFill>
              </a:rPr>
              <a:t>Do planning and budgeting</a:t>
            </a:r>
          </a:p>
          <a:p>
            <a:pPr lvl="1">
              <a:spcBef>
                <a:spcPct val="50000"/>
              </a:spcBef>
              <a:buFontTx/>
              <a:buChar char="•"/>
            </a:pPr>
            <a:r>
              <a:rPr lang="en-US" sz="2400" b="1" dirty="0">
                <a:solidFill>
                  <a:srgbClr val="000000"/>
                </a:solidFill>
              </a:rPr>
              <a:t>Are rarely, but occasionally closely controlled by the Governor (Executive Branch) </a:t>
            </a:r>
          </a:p>
          <a:p>
            <a:pPr lvl="1">
              <a:spcBef>
                <a:spcPct val="50000"/>
              </a:spcBef>
              <a:buFontTx/>
              <a:buChar char="•"/>
            </a:pPr>
            <a:r>
              <a:rPr lang="en-US" sz="2400" b="1" dirty="0">
                <a:solidFill>
                  <a:srgbClr val="000000"/>
                </a:solidFill>
              </a:rPr>
              <a:t>Vary in the allocation of powers between the Board’s CEO </a:t>
            </a:r>
            <a:r>
              <a:rPr lang="en-US" sz="2400" b="1" dirty="0"/>
              <a:t>and institutional CEOs in the system</a:t>
            </a:r>
          </a:p>
        </p:txBody>
      </p:sp>
      <p:sp>
        <p:nvSpPr>
          <p:cNvPr id="7" name="TextBox 6"/>
          <p:cNvSpPr txBox="1"/>
          <p:nvPr/>
        </p:nvSpPr>
        <p:spPr>
          <a:xfrm>
            <a:off x="1295400" y="5845314"/>
            <a:ext cx="6705600" cy="815608"/>
          </a:xfrm>
          <a:prstGeom prst="rect">
            <a:avLst/>
          </a:prstGeom>
          <a:noFill/>
        </p:spPr>
        <p:txBody>
          <a:bodyPr wrap="square" rtlCol="0">
            <a:spAutoFit/>
          </a:bodyPr>
          <a:lstStyle/>
          <a:p>
            <a:pPr algn="ctr">
              <a:spcBef>
                <a:spcPct val="50000"/>
              </a:spcBef>
            </a:pPr>
            <a:r>
              <a:rPr lang="en-US" sz="1000" dirty="0" smtClean="0">
                <a:solidFill>
                  <a:srgbClr val="000000"/>
                </a:solidFill>
              </a:rPr>
              <a:t>From: Paul </a:t>
            </a:r>
            <a:r>
              <a:rPr lang="en-US" sz="1000" dirty="0" err="1" smtClean="0">
                <a:solidFill>
                  <a:srgbClr val="000000"/>
                </a:solidFill>
              </a:rPr>
              <a:t>Lingenfelter</a:t>
            </a:r>
            <a:r>
              <a:rPr lang="en-US" sz="1000" dirty="0" smtClean="0">
                <a:solidFill>
                  <a:srgbClr val="000000"/>
                </a:solidFill>
              </a:rPr>
              <a:t>,  </a:t>
            </a:r>
            <a:r>
              <a:rPr lang="en-US" sz="1000" i="1" dirty="0" smtClean="0">
                <a:solidFill>
                  <a:srgbClr val="000000"/>
                </a:solidFill>
                <a:latin typeface="Verdana" charset="0"/>
              </a:rPr>
              <a:t>Higher Education Governance in and among the United States (</a:t>
            </a:r>
            <a:r>
              <a:rPr lang="en-US" sz="1000" dirty="0" smtClean="0">
                <a:solidFill>
                  <a:srgbClr val="000000"/>
                </a:solidFill>
                <a:latin typeface="Verdana" charset="0"/>
              </a:rPr>
              <a:t>presentation to </a:t>
            </a:r>
            <a:r>
              <a:rPr lang="en-US" sz="1000" dirty="0" smtClean="0">
                <a:solidFill>
                  <a:srgbClr val="000000"/>
                </a:solidFill>
              </a:rPr>
              <a:t>OECD/IMHE-August 24, 2006)</a:t>
            </a:r>
          </a:p>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childTnLst>
                                  <p:subTnLst>
                                    <p:animClr>
                                      <p:cBhvr override="childStyle">
                                        <p:cTn dur="1" fill="hold" display="0" masterRel="nextClick" afterEffect="1"/>
                                        <p:tgtEl>
                                          <p:spTgt spid="44038"/>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23838" y="976313"/>
            <a:ext cx="8696325" cy="5661025"/>
          </a:xfrm>
          <a:prstGeom prst="rect">
            <a:avLst/>
          </a:prstGeom>
          <a:solidFill>
            <a:srgbClr val="3B76B1"/>
          </a:solidFill>
          <a:ln w="9525">
            <a:noFill/>
            <a:miter lim="800000"/>
            <a:headEnd/>
            <a:tailEnd/>
          </a:ln>
          <a:effectLst/>
        </p:spPr>
        <p:txBody>
          <a:bodyPr wrap="none" anchor="ctr">
            <a:prstTxWarp prst="textNoShape">
              <a:avLst/>
            </a:prstTxWarp>
          </a:bodyPr>
          <a:lstStyle/>
          <a:p>
            <a:endParaRPr lang="en-US"/>
          </a:p>
        </p:txBody>
      </p:sp>
      <p:sp>
        <p:nvSpPr>
          <p:cNvPr id="45059" name="Rectangle 3"/>
          <p:cNvSpPr>
            <a:spLocks noChangeArrowheads="1"/>
          </p:cNvSpPr>
          <p:nvPr/>
        </p:nvSpPr>
        <p:spPr bwMode="auto">
          <a:xfrm>
            <a:off x="304800" y="1057275"/>
            <a:ext cx="8534400" cy="5495925"/>
          </a:xfrm>
          <a:prstGeom prst="rect">
            <a:avLst/>
          </a:prstGeom>
          <a:solidFill>
            <a:srgbClr val="FEFFEF"/>
          </a:solidFill>
          <a:ln w="9525">
            <a:noFill/>
            <a:miter lim="800000"/>
            <a:headEnd/>
            <a:tailEnd/>
          </a:ln>
          <a:effectLst/>
        </p:spPr>
        <p:txBody>
          <a:bodyPr wrap="none" anchor="ctr">
            <a:prstTxWarp prst="textNoShape">
              <a:avLst/>
            </a:prstTxWarp>
          </a:bodyPr>
          <a:lstStyle/>
          <a:p>
            <a:endParaRPr lang="en-US"/>
          </a:p>
        </p:txBody>
      </p:sp>
      <p:sp>
        <p:nvSpPr>
          <p:cNvPr id="45060" name="AutoShape 4"/>
          <p:cNvSpPr>
            <a:spLocks noChangeArrowheads="1"/>
          </p:cNvSpPr>
          <p:nvPr/>
        </p:nvSpPr>
        <p:spPr bwMode="auto">
          <a:xfrm>
            <a:off x="-228600" y="76200"/>
            <a:ext cx="9067800" cy="762000"/>
          </a:xfrm>
          <a:prstGeom prst="roundRect">
            <a:avLst>
              <a:gd name="adj" fmla="val 16667"/>
            </a:avLst>
          </a:prstGeom>
          <a:solidFill>
            <a:srgbClr val="993366"/>
          </a:solidFill>
          <a:ln w="9525">
            <a:noFill/>
            <a:round/>
            <a:headEnd/>
            <a:tailEnd/>
          </a:ln>
          <a:effectLst/>
        </p:spPr>
        <p:txBody>
          <a:bodyPr wrap="none" anchor="ctr">
            <a:prstTxWarp prst="textNoShape">
              <a:avLst/>
            </a:prstTxWarp>
          </a:bodyPr>
          <a:lstStyle/>
          <a:p>
            <a:pPr algn="ctr"/>
            <a:endParaRPr lang="en-US" sz="2400">
              <a:latin typeface="Times New Roman" charset="0"/>
            </a:endParaRPr>
          </a:p>
        </p:txBody>
      </p:sp>
      <p:sp>
        <p:nvSpPr>
          <p:cNvPr id="45061" name="Text Box 5"/>
          <p:cNvSpPr txBox="1">
            <a:spLocks noChangeArrowheads="1"/>
          </p:cNvSpPr>
          <p:nvPr/>
        </p:nvSpPr>
        <p:spPr bwMode="auto">
          <a:xfrm>
            <a:off x="152400" y="242888"/>
            <a:ext cx="8991600" cy="488950"/>
          </a:xfrm>
          <a:prstGeom prst="rect">
            <a:avLst/>
          </a:prstGeom>
          <a:noFill/>
          <a:ln w="9525">
            <a:noFill/>
            <a:miter lim="800000"/>
            <a:headEnd/>
            <a:tailEnd/>
          </a:ln>
          <a:effectLst>
            <a:outerShdw blurRad="63500" dist="38099" dir="2700000" algn="ctr" rotWithShape="0">
              <a:schemeClr val="tx1">
                <a:alpha val="74998"/>
              </a:schemeClr>
            </a:outerShdw>
          </a:effectLst>
        </p:spPr>
        <p:txBody>
          <a:bodyPr>
            <a:prstTxWarp prst="textNoShape">
              <a:avLst/>
            </a:prstTxWarp>
            <a:spAutoFit/>
          </a:bodyPr>
          <a:lstStyle/>
          <a:p>
            <a:pPr>
              <a:spcBef>
                <a:spcPct val="50000"/>
              </a:spcBef>
            </a:pPr>
            <a:r>
              <a:rPr lang="en-US" sz="2600" b="1">
                <a:solidFill>
                  <a:schemeClr val="bg1"/>
                </a:solidFill>
                <a:latin typeface="Verdana" charset="0"/>
              </a:rPr>
              <a:t>State Coordination vs. State Governance</a:t>
            </a:r>
          </a:p>
        </p:txBody>
      </p:sp>
      <p:sp>
        <p:nvSpPr>
          <p:cNvPr id="45062" name="Text Box 6"/>
          <p:cNvSpPr txBox="1">
            <a:spLocks noChangeArrowheads="1"/>
          </p:cNvSpPr>
          <p:nvPr/>
        </p:nvSpPr>
        <p:spPr bwMode="auto">
          <a:xfrm>
            <a:off x="533400" y="1371600"/>
            <a:ext cx="8077200" cy="415498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993366"/>
                </a:solidFill>
              </a:rPr>
              <a:t>Coordinating and Governing Boards may be:</a:t>
            </a:r>
          </a:p>
          <a:p>
            <a:pPr lvl="1">
              <a:spcBef>
                <a:spcPct val="50000"/>
              </a:spcBef>
              <a:buFontTx/>
              <a:buChar char="•"/>
            </a:pPr>
            <a:r>
              <a:rPr lang="en-US" sz="2400" b="1" dirty="0">
                <a:solidFill>
                  <a:srgbClr val="000000"/>
                </a:solidFill>
              </a:rPr>
              <a:t>Appointed by Governors (most common)</a:t>
            </a:r>
          </a:p>
          <a:p>
            <a:pPr lvl="1">
              <a:spcBef>
                <a:spcPct val="50000"/>
              </a:spcBef>
              <a:buFontTx/>
              <a:buChar char="•"/>
            </a:pPr>
            <a:r>
              <a:rPr lang="en-US" sz="2400" b="1" dirty="0">
                <a:solidFill>
                  <a:srgbClr val="000000"/>
                </a:solidFill>
              </a:rPr>
              <a:t>Elected directly by the people (less common, and only for Governing Board members)</a:t>
            </a:r>
          </a:p>
          <a:p>
            <a:pPr lvl="1">
              <a:spcBef>
                <a:spcPct val="50000"/>
              </a:spcBef>
              <a:buFontTx/>
              <a:buChar char="•"/>
            </a:pPr>
            <a:r>
              <a:rPr lang="en-US" sz="2400" b="1" dirty="0">
                <a:solidFill>
                  <a:srgbClr val="000000"/>
                </a:solidFill>
              </a:rPr>
              <a:t>Selected in part by the Governor and in part by others, included the legislature and sometimes alumni</a:t>
            </a:r>
          </a:p>
          <a:p>
            <a:pPr lvl="1">
              <a:spcBef>
                <a:spcPct val="50000"/>
              </a:spcBef>
              <a:buFontTx/>
              <a:buChar char="•"/>
            </a:pPr>
            <a:r>
              <a:rPr lang="en-US" sz="2400" b="1" dirty="0">
                <a:solidFill>
                  <a:srgbClr val="000000"/>
                </a:solidFill>
              </a:rPr>
              <a:t>Students, often without vote, sometimes serve as Board members. </a:t>
            </a:r>
          </a:p>
        </p:txBody>
      </p:sp>
      <p:sp>
        <p:nvSpPr>
          <p:cNvPr id="7" name="TextBox 6"/>
          <p:cNvSpPr txBox="1"/>
          <p:nvPr/>
        </p:nvSpPr>
        <p:spPr>
          <a:xfrm>
            <a:off x="1295400" y="5845314"/>
            <a:ext cx="6705600" cy="815608"/>
          </a:xfrm>
          <a:prstGeom prst="rect">
            <a:avLst/>
          </a:prstGeom>
          <a:noFill/>
        </p:spPr>
        <p:txBody>
          <a:bodyPr wrap="square" rtlCol="0">
            <a:spAutoFit/>
          </a:bodyPr>
          <a:lstStyle/>
          <a:p>
            <a:pPr algn="ctr">
              <a:spcBef>
                <a:spcPct val="50000"/>
              </a:spcBef>
            </a:pPr>
            <a:r>
              <a:rPr lang="en-US" sz="1000" dirty="0" smtClean="0">
                <a:solidFill>
                  <a:srgbClr val="000000"/>
                </a:solidFill>
              </a:rPr>
              <a:t>From: Paul </a:t>
            </a:r>
            <a:r>
              <a:rPr lang="en-US" sz="1000" dirty="0" err="1" smtClean="0">
                <a:solidFill>
                  <a:srgbClr val="000000"/>
                </a:solidFill>
              </a:rPr>
              <a:t>Lingenfelter</a:t>
            </a:r>
            <a:r>
              <a:rPr lang="en-US" sz="1000" dirty="0" smtClean="0">
                <a:solidFill>
                  <a:srgbClr val="000000"/>
                </a:solidFill>
              </a:rPr>
              <a:t>,  </a:t>
            </a:r>
            <a:r>
              <a:rPr lang="en-US" sz="1000" i="1" dirty="0" smtClean="0">
                <a:solidFill>
                  <a:srgbClr val="000000"/>
                </a:solidFill>
                <a:latin typeface="Verdana" charset="0"/>
              </a:rPr>
              <a:t>Higher Education Governance in and among the United States (</a:t>
            </a:r>
            <a:r>
              <a:rPr lang="en-US" sz="1000" dirty="0" smtClean="0">
                <a:solidFill>
                  <a:srgbClr val="000000"/>
                </a:solidFill>
                <a:latin typeface="Verdana" charset="0"/>
              </a:rPr>
              <a:t>presentation to </a:t>
            </a:r>
            <a:r>
              <a:rPr lang="en-US" sz="1000" dirty="0" smtClean="0">
                <a:solidFill>
                  <a:srgbClr val="000000"/>
                </a:solidFill>
              </a:rPr>
              <a:t>OECD/IMHE-August 24, 2006)</a:t>
            </a:r>
          </a:p>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childTnLst>
                                  <p:subTnLst>
                                    <p:animClr>
                                      <p:cBhvr override="childStyle">
                                        <p:cTn dur="1" fill="hold" display="0" masterRel="nextClick" afterEffect="1"/>
                                        <p:tgtEl>
                                          <p:spTgt spid="45062"/>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a:xfrm>
            <a:off x="1066800" y="609600"/>
            <a:ext cx="7378700" cy="1143000"/>
          </a:xfrm>
        </p:spPr>
        <p:txBody>
          <a:bodyPr/>
          <a:lstStyle/>
          <a:p>
            <a:r>
              <a:rPr lang="en-US" dirty="0" smtClean="0"/>
              <a:t>The </a:t>
            </a:r>
            <a:r>
              <a:rPr lang="en-US" dirty="0"/>
              <a:t>Federal Presence</a:t>
            </a:r>
          </a:p>
        </p:txBody>
      </p:sp>
      <p:sp>
        <p:nvSpPr>
          <p:cNvPr id="183300" name="Rectangle 1028"/>
          <p:cNvSpPr>
            <a:spLocks noGrp="1" noChangeArrowheads="1"/>
          </p:cNvSpPr>
          <p:nvPr>
            <p:ph type="body" sz="half" idx="2"/>
          </p:nvPr>
        </p:nvSpPr>
        <p:spPr/>
        <p:txBody>
          <a:bodyPr/>
          <a:lstStyle/>
          <a:p>
            <a:r>
              <a:rPr lang="en-US" sz="2400" dirty="0"/>
              <a:t>The American system of higher education has developed within a framework of </a:t>
            </a:r>
            <a:r>
              <a:rPr lang="en-US" sz="2400" u="sng" dirty="0"/>
              <a:t>evolving federal influence and intervention</a:t>
            </a:r>
            <a:r>
              <a:rPr lang="en-US" sz="2400" dirty="0"/>
              <a:t>. </a:t>
            </a:r>
          </a:p>
          <a:p>
            <a:r>
              <a:rPr lang="en-US" sz="2400" dirty="0"/>
              <a:t>It has been argued that historically, national policy has contributed to excellence and value.</a:t>
            </a:r>
          </a:p>
        </p:txBody>
      </p:sp>
      <p:pic>
        <p:nvPicPr>
          <p:cNvPr id="183301" name="Picture 1029" descr="c:\program files\microsoft office\clipart\standard\stddir1\bd06451_.wmf"/>
          <p:cNvPicPr>
            <a:picLocks noGrp="1" noChangeAspect="1" noChangeArrowheads="1"/>
          </p:cNvPicPr>
          <p:nvPr>
            <p:ph type="clipArt" sz="half" idx="1"/>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a:xfrm>
            <a:off x="809625" y="3011488"/>
            <a:ext cx="3902075" cy="2286000"/>
          </a:xfrm>
        </p:spPr>
      </p:pic>
      <p:sp>
        <p:nvSpPr>
          <p:cNvPr id="5" name="Rectangle 1026"/>
          <p:cNvSpPr txBox="1">
            <a:spLocks noChangeArrowheads="1"/>
          </p:cNvSpPr>
          <p:nvPr/>
        </p:nvSpPr>
        <p:spPr bwMode="auto">
          <a:xfrm>
            <a:off x="914400" y="5181600"/>
            <a:ext cx="381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reflection stA="50000" endPos="75000" dist="12700" dir="5400000" sy="-100000" algn="bl" rotWithShape="0"/>
                </a:effectLst>
                <a:uLnTx/>
                <a:uFillTx/>
                <a:latin typeface="+mj-lt"/>
                <a:ea typeface="ＭＳ Ｐゴシック" pitchFamily="-65" charset="-128"/>
                <a:cs typeface="ＭＳ Ｐゴシック" pitchFamily="-65" charset="-128"/>
              </a:rPr>
              <a:t>INFLUENCE</a:t>
            </a:r>
            <a:endParaRPr kumimoji="0" lang="en-US" sz="4400" b="1" i="0" u="none" strike="noStrike" kern="0" cap="none" spc="0" normalizeH="0" baseline="0" noProof="0" dirty="0">
              <a:ln>
                <a:noFill/>
              </a:ln>
              <a:solidFill>
                <a:schemeClr val="tx2"/>
              </a:solidFill>
              <a:effectLst>
                <a:reflection stA="50000" endPos="75000" dist="12700" dir="5400000" sy="-100000" algn="bl" rotWithShape="0"/>
              </a:effectLst>
              <a:uLnTx/>
              <a:uFillTx/>
              <a:latin typeface="+mj-lt"/>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274638"/>
            <a:ext cx="7086600" cy="1143000"/>
          </a:xfrm>
        </p:spPr>
        <p:txBody>
          <a:bodyPr/>
          <a:lstStyle/>
          <a:p>
            <a:r>
              <a:rPr lang="en-US" dirty="0" smtClean="0"/>
              <a:t>Federal Government</a:t>
            </a:r>
            <a:endParaRPr lang="en-US" dirty="0"/>
          </a:p>
        </p:txBody>
      </p:sp>
      <p:sp>
        <p:nvSpPr>
          <p:cNvPr id="3" name="Content Placeholder 2"/>
          <p:cNvSpPr>
            <a:spLocks noGrp="1"/>
          </p:cNvSpPr>
          <p:nvPr>
            <p:ph idx="4294967295"/>
          </p:nvPr>
        </p:nvSpPr>
        <p:spPr>
          <a:xfrm>
            <a:off x="499521" y="2675930"/>
            <a:ext cx="8153400" cy="3877270"/>
          </a:xfrm>
          <a:ln w="76200" cmpd="sng">
            <a:solidFill>
              <a:srgbClr val="2243A8"/>
            </a:solidFill>
          </a:ln>
          <a:effectLst>
            <a:softEdge rad="88900"/>
          </a:effectLst>
        </p:spPr>
        <p:txBody>
          <a:bodyPr>
            <a:normAutofit fontScale="77500" lnSpcReduction="20000"/>
          </a:bodyPr>
          <a:lstStyle/>
          <a:p>
            <a:pPr algn="ctr">
              <a:buNone/>
            </a:pPr>
            <a:endParaRPr lang="en-US" dirty="0" smtClean="0"/>
          </a:p>
          <a:p>
            <a:pPr algn="ctr">
              <a:buNone/>
            </a:pPr>
            <a:r>
              <a:rPr lang="en-US" b="1" dirty="0" smtClean="0"/>
              <a:t>DOES NOT</a:t>
            </a:r>
          </a:p>
          <a:p>
            <a:pPr lvl="1"/>
            <a:r>
              <a:rPr lang="en-US" dirty="0" smtClean="0"/>
              <a:t>exercise control</a:t>
            </a:r>
          </a:p>
          <a:p>
            <a:pPr lvl="1"/>
            <a:r>
              <a:rPr lang="en-US" dirty="0" smtClean="0"/>
              <a:t>serves as primary funder of U.S. higher education</a:t>
            </a:r>
          </a:p>
          <a:p>
            <a:pPr lvl="1"/>
            <a:r>
              <a:rPr lang="en-US" dirty="0" smtClean="0"/>
              <a:t>many other countries do through their ministries of education</a:t>
            </a:r>
          </a:p>
          <a:p>
            <a:pPr algn="ctr">
              <a:buNone/>
            </a:pPr>
            <a:r>
              <a:rPr lang="en-US" b="1" dirty="0" smtClean="0"/>
              <a:t>	EXCEPTIONS</a:t>
            </a:r>
          </a:p>
          <a:p>
            <a:pPr lvl="1"/>
            <a:r>
              <a:rPr lang="en-US" dirty="0"/>
              <a:t>s</a:t>
            </a:r>
            <a:r>
              <a:rPr lang="en-US" dirty="0" smtClean="0"/>
              <a:t>everal federal institutions</a:t>
            </a:r>
          </a:p>
          <a:p>
            <a:pPr lvl="2"/>
            <a:r>
              <a:rPr lang="en-US" dirty="0" smtClean="0"/>
              <a:t>Howard University</a:t>
            </a:r>
          </a:p>
          <a:p>
            <a:pPr lvl="2"/>
            <a:r>
              <a:rPr lang="en-US" dirty="0"/>
              <a:t>M</a:t>
            </a:r>
            <a:r>
              <a:rPr lang="en-US" dirty="0" smtClean="0"/>
              <a:t>ilitary Academics</a:t>
            </a:r>
          </a:p>
          <a:p>
            <a:pPr lvl="2"/>
            <a:r>
              <a:rPr lang="en-US" dirty="0" smtClean="0"/>
              <a:t>31 tribal colleges</a:t>
            </a:r>
          </a:p>
        </p:txBody>
      </p:sp>
      <p:sp>
        <p:nvSpPr>
          <p:cNvPr id="5" name="TextBox 4"/>
          <p:cNvSpPr txBox="1"/>
          <p:nvPr/>
        </p:nvSpPr>
        <p:spPr>
          <a:xfrm>
            <a:off x="381000" y="1447800"/>
            <a:ext cx="3890421" cy="923330"/>
          </a:xfrm>
          <a:prstGeom prst="rect">
            <a:avLst/>
          </a:prstGeom>
          <a:solidFill>
            <a:srgbClr val="FFFF00"/>
          </a:solidFill>
          <a:effectLst>
            <a:glow rad="101600">
              <a:schemeClr val="bg1">
                <a:alpha val="75000"/>
              </a:schemeClr>
            </a:glow>
            <a:softEdge rad="139700"/>
          </a:effectLst>
        </p:spPr>
        <p:txBody>
          <a:bodyPr wrap="square" rtlCol="0">
            <a:spAutoFit/>
          </a:bodyPr>
          <a:lstStyle/>
          <a:p>
            <a:pPr algn="ctr"/>
            <a:r>
              <a:rPr lang="en-US" b="1" dirty="0" smtClean="0">
                <a:solidFill>
                  <a:schemeClr val="bg1"/>
                </a:solidFill>
              </a:rPr>
              <a:t>each state is responsible for most aspects of education within its boarders</a:t>
            </a:r>
            <a:endParaRPr lang="en-US" b="1" dirty="0">
              <a:solidFill>
                <a:schemeClr val="bg1"/>
              </a:solidFill>
            </a:endParaRPr>
          </a:p>
        </p:txBody>
      </p:sp>
      <p:sp>
        <p:nvSpPr>
          <p:cNvPr id="6" name="TextBox 5"/>
          <p:cNvSpPr txBox="1"/>
          <p:nvPr/>
        </p:nvSpPr>
        <p:spPr>
          <a:xfrm>
            <a:off x="4762500" y="1417638"/>
            <a:ext cx="3890421" cy="923330"/>
          </a:xfrm>
          <a:prstGeom prst="rect">
            <a:avLst/>
          </a:prstGeom>
          <a:solidFill>
            <a:srgbClr val="FFFF00"/>
          </a:solidFill>
          <a:effectLst>
            <a:softEdge rad="177800"/>
          </a:effectLst>
        </p:spPr>
        <p:txBody>
          <a:bodyPr wrap="square" rtlCol="0">
            <a:spAutoFit/>
          </a:bodyPr>
          <a:lstStyle/>
          <a:p>
            <a:pPr algn="ctr"/>
            <a:r>
              <a:rPr lang="en-US" b="1" dirty="0" smtClean="0">
                <a:solidFill>
                  <a:srgbClr val="000000"/>
                </a:solidFill>
              </a:rPr>
              <a:t>state authority over private colleges and universities is very limited!</a:t>
            </a:r>
            <a:endParaRPr 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bg/>
                                          </p:spTgt>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0-#ppt_h/2"/>
                                          </p:val>
                                        </p:tav>
                                        <p:tav tm="100000">
                                          <p:val>
                                            <p:strVal val="#ppt_y"/>
                                          </p:val>
                                        </p:tav>
                                      </p:tavLst>
                                    </p:anim>
                                  </p:childTnLst>
                                </p:cTn>
                              </p:par>
                              <p:par>
                                <p:cTn id="25" presetID="2" presetClass="entr" presetSubtype="1" accel="50000" decel="5000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par>
                                <p:cTn id="29" presetID="2" presetClass="entr" presetSubtype="1" accel="50000" decel="5000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1" accel="50000" decel="5000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0-#ppt_h/2"/>
                                          </p:val>
                                        </p:tav>
                                        <p:tav tm="100000">
                                          <p:val>
                                            <p:strVal val="#ppt_y"/>
                                          </p:val>
                                        </p:tav>
                                      </p:tavLst>
                                    </p:anim>
                                  </p:childTnLst>
                                </p:cTn>
                              </p:par>
                              <p:par>
                                <p:cTn id="37" presetID="2" presetClass="entr" presetSubtype="1" accel="50000" decel="5000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0-#ppt_h/2"/>
                                          </p:val>
                                        </p:tav>
                                        <p:tav tm="100000">
                                          <p:val>
                                            <p:strVal val="#ppt_y"/>
                                          </p:val>
                                        </p:tav>
                                      </p:tavLst>
                                    </p:anim>
                                  </p:childTnLst>
                                </p:cTn>
                              </p:par>
                              <p:par>
                                <p:cTn id="41" presetID="2" presetClass="entr" presetSubtype="1" accel="50000" decel="5000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0-#ppt_h/2"/>
                                          </p:val>
                                        </p:tav>
                                        <p:tav tm="100000">
                                          <p:val>
                                            <p:strVal val="#ppt_y"/>
                                          </p:val>
                                        </p:tav>
                                      </p:tavLst>
                                    </p:anim>
                                  </p:childTnLst>
                                </p:cTn>
                              </p:par>
                              <p:par>
                                <p:cTn id="45" presetID="2" presetClass="entr" presetSubtype="1" accel="50000" decel="5000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8" end="8"/>
                                            </p:txEl>
                                          </p:spTgt>
                                        </p:tgtEl>
                                        <p:attrNameLst>
                                          <p:attrName>ppt_y</p:attrName>
                                        </p:attrNameLst>
                                      </p:cBhvr>
                                      <p:tavLst>
                                        <p:tav tm="0">
                                          <p:val>
                                            <p:strVal val="0-#ppt_h/2"/>
                                          </p:val>
                                        </p:tav>
                                        <p:tav tm="100000">
                                          <p:val>
                                            <p:strVal val="#ppt_y"/>
                                          </p:val>
                                        </p:tav>
                                      </p:tavLst>
                                    </p:anim>
                                  </p:childTnLst>
                                </p:cTn>
                              </p:par>
                              <p:par>
                                <p:cTn id="49" presetID="2" presetClass="entr" presetSubtype="1" accel="50000" decel="5000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smtClean="0"/>
              <a:t>Professional  Associations </a:t>
            </a:r>
            <a:br>
              <a:rPr lang="en-US" dirty="0" smtClean="0"/>
            </a:br>
            <a:endParaRPr lang="en-US" sz="2000" dirty="0"/>
          </a:p>
        </p:txBody>
      </p:sp>
      <p:sp>
        <p:nvSpPr>
          <p:cNvPr id="178179" name="Rectangle 3"/>
          <p:cNvSpPr>
            <a:spLocks noGrp="1" noChangeArrowheads="1"/>
          </p:cNvSpPr>
          <p:nvPr>
            <p:ph type="body" idx="1"/>
          </p:nvPr>
        </p:nvSpPr>
        <p:spPr>
          <a:xfrm>
            <a:off x="457200" y="1143000"/>
            <a:ext cx="8229600" cy="4525963"/>
          </a:xfrm>
        </p:spPr>
        <p:txBody>
          <a:bodyPr/>
          <a:lstStyle/>
          <a:p>
            <a:pPr algn="ctr">
              <a:lnSpc>
                <a:spcPct val="90000"/>
              </a:lnSpc>
              <a:buNone/>
            </a:pPr>
            <a:r>
              <a:rPr lang="en-US" sz="2000" dirty="0" smtClean="0"/>
              <a:t>	</a:t>
            </a:r>
            <a:r>
              <a:rPr lang="en-US" sz="2800" dirty="0" smtClean="0"/>
              <a:t>Lobbying </a:t>
            </a:r>
            <a:r>
              <a:rPr lang="en-US" sz="2800" dirty="0"/>
              <a:t>for Higher Education Policies and Representation</a:t>
            </a:r>
            <a:endParaRPr lang="en-US" sz="2800" dirty="0" smtClean="0"/>
          </a:p>
          <a:p>
            <a:pPr lvl="1" algn="ctr">
              <a:lnSpc>
                <a:spcPct val="90000"/>
              </a:lnSpc>
              <a:buNone/>
            </a:pPr>
            <a:r>
              <a:rPr lang="en-US" sz="2000" b="1" dirty="0" smtClean="0"/>
              <a:t>The </a:t>
            </a:r>
            <a:r>
              <a:rPr lang="en-US" sz="2000" b="1" dirty="0"/>
              <a:t>Big 6</a:t>
            </a:r>
          </a:p>
          <a:p>
            <a:pPr lvl="1" algn="ctr">
              <a:lnSpc>
                <a:spcPct val="90000"/>
              </a:lnSpc>
              <a:buNone/>
            </a:pPr>
            <a:r>
              <a:rPr lang="en-US" sz="2000" b="1" dirty="0"/>
              <a:t>The American Council on Education (ACE)</a:t>
            </a:r>
            <a:r>
              <a:rPr lang="en-US" sz="2000" b="1" dirty="0" smtClean="0"/>
              <a:t>  </a:t>
            </a:r>
          </a:p>
          <a:p>
            <a:pPr lvl="1" algn="ctr">
              <a:lnSpc>
                <a:spcPct val="90000"/>
              </a:lnSpc>
              <a:buNone/>
            </a:pPr>
            <a:r>
              <a:rPr lang="en-US" sz="1800" dirty="0" smtClean="0"/>
              <a:t>-national </a:t>
            </a:r>
            <a:r>
              <a:rPr lang="en-US" sz="1800" dirty="0"/>
              <a:t>coordinating body for American higher </a:t>
            </a:r>
            <a:r>
              <a:rPr lang="en-US" sz="1800" dirty="0" smtClean="0"/>
              <a:t>education- </a:t>
            </a:r>
            <a:r>
              <a:rPr lang="en-US" sz="1800" dirty="0"/>
              <a:t>represents all accredited colleges and universities-both public &amp; </a:t>
            </a:r>
            <a:r>
              <a:rPr lang="en-US" sz="1800" dirty="0" smtClean="0"/>
              <a:t>private</a:t>
            </a:r>
          </a:p>
          <a:p>
            <a:pPr lvl="1" algn="ctr">
              <a:lnSpc>
                <a:spcPct val="90000"/>
              </a:lnSpc>
              <a:buNone/>
            </a:pPr>
            <a:endParaRPr lang="en-US" sz="2000" dirty="0" smtClean="0"/>
          </a:p>
          <a:p>
            <a:pPr lvl="1" algn="ctr">
              <a:lnSpc>
                <a:spcPct val="90000"/>
              </a:lnSpc>
              <a:buNone/>
            </a:pPr>
            <a:r>
              <a:rPr lang="en-US" sz="2000" dirty="0"/>
              <a:t>American Association of Community Colleges (AACC)</a:t>
            </a:r>
          </a:p>
          <a:p>
            <a:pPr lvl="1" algn="ctr">
              <a:lnSpc>
                <a:spcPct val="90000"/>
              </a:lnSpc>
              <a:buNone/>
            </a:pPr>
            <a:r>
              <a:rPr lang="en-US" sz="2000" dirty="0"/>
              <a:t>Association of American Universities (AAU)</a:t>
            </a:r>
          </a:p>
          <a:p>
            <a:pPr lvl="1" algn="ctr">
              <a:lnSpc>
                <a:spcPct val="90000"/>
              </a:lnSpc>
              <a:buNone/>
            </a:pPr>
            <a:r>
              <a:rPr lang="en-US" sz="2000" dirty="0"/>
              <a:t>American Association of State Colleges and Universities (AASCU)</a:t>
            </a:r>
          </a:p>
          <a:p>
            <a:pPr lvl="1" algn="ctr">
              <a:lnSpc>
                <a:spcPct val="90000"/>
              </a:lnSpc>
              <a:buNone/>
            </a:pPr>
            <a:r>
              <a:rPr lang="en-US" sz="2000" dirty="0"/>
              <a:t>National Association of State Universities and Land Grant Colleges (NASULGC)</a:t>
            </a:r>
          </a:p>
          <a:p>
            <a:pPr lvl="1" algn="ctr">
              <a:lnSpc>
                <a:spcPct val="90000"/>
              </a:lnSpc>
              <a:buNone/>
            </a:pPr>
            <a:r>
              <a:rPr lang="en-US" sz="2000" dirty="0"/>
              <a:t> National Association of Independent Colleges and Universities (NAICU)</a:t>
            </a:r>
          </a:p>
        </p:txBody>
      </p:sp>
      <p:pic>
        <p:nvPicPr>
          <p:cNvPr id="6" name="Picture 5" descr="join_ACE.jpg"/>
          <p:cNvPicPr>
            <a:picLocks noChangeAspect="1"/>
          </p:cNvPicPr>
          <p:nvPr/>
        </p:nvPicPr>
        <p:blipFill>
          <a:blip r:embed="rId2"/>
          <a:stretch>
            <a:fillRect/>
          </a:stretch>
        </p:blipFill>
        <p:spPr>
          <a:xfrm>
            <a:off x="0" y="1376481"/>
            <a:ext cx="9144000" cy="4445390"/>
          </a:xfrm>
          <a:prstGeom prst="rect">
            <a:avLst/>
          </a:prstGeom>
        </p:spPr>
      </p:pic>
      <p:sp>
        <p:nvSpPr>
          <p:cNvPr id="7" name="Content Placeholder 2"/>
          <p:cNvSpPr txBox="1">
            <a:spLocks/>
          </p:cNvSpPr>
          <p:nvPr/>
        </p:nvSpPr>
        <p:spPr bwMode="auto">
          <a:xfrm>
            <a:off x="0" y="1143000"/>
            <a:ext cx="9144000" cy="5334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n-lt"/>
                <a:ea typeface="ＭＳ Ｐゴシック" pitchFamily="-65" charset="-128"/>
              </a:rPr>
              <a:t>ACE  </a:t>
            </a: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n-lt"/>
                <a:ea typeface="ＭＳ Ｐゴシック" pitchFamily="-65" charset="-128"/>
              </a:rPr>
              <a:t>AACC</a:t>
            </a: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n-lt"/>
                <a:ea typeface="ＭＳ Ｐゴシック" pitchFamily="-65" charset="-128"/>
              </a:rPr>
              <a:t>AAU</a:t>
            </a: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n-lt"/>
                <a:ea typeface="ＭＳ Ｐゴシック" pitchFamily="-65" charset="-128"/>
              </a:rPr>
              <a:t>AASCU</a:t>
            </a: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n-lt"/>
                <a:ea typeface="ＭＳ Ｐゴシック" pitchFamily="-65" charset="-128"/>
              </a:rPr>
              <a:t>NASULGC</a:t>
            </a:r>
          </a:p>
          <a:p>
            <a:pPr marL="742950" marR="0" lvl="1" indent="-285750" algn="ctr" defTabSz="914400" rtl="0" eaLnBrk="1" fontAlgn="base" latinLnBrk="0" hangingPunct="1">
              <a:lnSpc>
                <a:spcPct val="90000"/>
              </a:lnSpc>
              <a:spcBef>
                <a:spcPct val="20000"/>
              </a:spcBef>
              <a:spcAft>
                <a:spcPct val="0"/>
              </a:spcAft>
              <a:buClrTx/>
              <a:buSzTx/>
              <a:buFontTx/>
              <a:buNone/>
              <a:tabLst/>
              <a:defRPr/>
            </a:pPr>
            <a:r>
              <a:rPr kumimoji="0" lang="en-US" sz="5400" b="0" i="0" u="none" strike="noStrike" kern="0" cap="none" spc="0" normalizeH="0" baseline="0" noProof="0" dirty="0" smtClean="0">
                <a:ln>
                  <a:noFill/>
                </a:ln>
                <a:solidFill>
                  <a:schemeClr val="tx1"/>
                </a:solidFill>
                <a:effectLst/>
                <a:uLnTx/>
                <a:uFillTx/>
                <a:latin typeface="+mn-lt"/>
                <a:ea typeface="ＭＳ Ｐゴシック" pitchFamily="-65" charset="-128"/>
              </a:rPr>
              <a:t> NAICU</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8" name="Rectangle 7"/>
          <p:cNvSpPr/>
          <p:nvPr/>
        </p:nvSpPr>
        <p:spPr>
          <a:xfrm rot="16200000">
            <a:off x="-749851" y="3158089"/>
            <a:ext cx="4404233" cy="923330"/>
          </a:xfrm>
          <a:prstGeom prst="rect">
            <a:avLst/>
          </a:prstGeom>
          <a:noFill/>
        </p:spPr>
        <p:txBody>
          <a:bodyPr wrap="none" lIns="91440" tIns="45720" rIns="91440" bIns="45720">
            <a:spAutoFit/>
          </a:bodyPr>
          <a:lstStyle/>
          <a:p>
            <a:pPr algn="ctr"/>
            <a:r>
              <a:rPr lang="en-US" sz="5400" b="1" cap="none" spc="0"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rPr>
              <a:t>All</a:t>
            </a: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5400" b="1" cap="none" spc="0"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rPr>
              <a:t>Voluntary</a:t>
            </a:r>
            <a:endParaRPr lang="en-US" sz="5400" b="1" cap="none" spc="0" dirty="0">
              <a:ln w="31550" cmpd="sng">
                <a:solidFill>
                  <a:srgbClr val="FFFF00"/>
                </a:soli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rot="5400000">
            <a:off x="6287417" y="3152453"/>
            <a:ext cx="3418236" cy="923330"/>
          </a:xfrm>
          <a:prstGeom prst="rect">
            <a:avLst/>
          </a:prstGeom>
          <a:noFill/>
        </p:spPr>
        <p:txBody>
          <a:bodyPr wrap="none" lIns="91440" tIns="45720" rIns="91440" bIns="45720">
            <a:spAutoFit/>
          </a:bodyPr>
          <a:lstStyle/>
          <a:p>
            <a:pPr algn="ctr"/>
            <a:r>
              <a:rPr lang="en-US" sz="5400" b="1" cap="none" spc="0"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rPr>
              <a:t>Examples</a:t>
            </a:r>
            <a:endParaRPr lang="en-US" sz="5400" b="1" cap="none" spc="0" dirty="0">
              <a:ln w="31550" cmpd="sng">
                <a:solidFill>
                  <a:srgbClr val="FFFF00"/>
                </a:soli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7">
                                            <p:txEl>
                                              <p:pRg st="0" end="0"/>
                                            </p:txEl>
                                          </p:spTgt>
                                        </p:tgtEl>
                                        <p:attrNameLst>
                                          <p:attrName>ppt_w</p:attrName>
                                        </p:attrNameLst>
                                      </p:cBhvr>
                                      <p:tavLst>
                                        <p:tav tm="0">
                                          <p:val>
                                            <p:strVal val="ppt_w"/>
                                          </p:val>
                                        </p:tav>
                                        <p:tav tm="100000">
                                          <p:val>
                                            <p:fltVal val="0"/>
                                          </p:val>
                                        </p:tav>
                                      </p:tavLst>
                                    </p:anim>
                                    <p:anim calcmode="lin" valueType="num">
                                      <p:cBhvr>
                                        <p:cTn id="7" dur="500"/>
                                        <p:tgtEl>
                                          <p:spTgt spid="7">
                                            <p:txEl>
                                              <p:pRg st="0" end="0"/>
                                            </p:txEl>
                                          </p:spTgt>
                                        </p:tgtEl>
                                        <p:attrNameLst>
                                          <p:attrName>ppt_h</p:attrName>
                                        </p:attrNameLst>
                                      </p:cBhvr>
                                      <p:tavLst>
                                        <p:tav tm="0">
                                          <p:val>
                                            <p:strVal val="ppt_h"/>
                                          </p:val>
                                        </p:tav>
                                        <p:tav tm="100000">
                                          <p:val>
                                            <p:fltVal val="0"/>
                                          </p:val>
                                        </p:tav>
                                      </p:tavLst>
                                    </p:anim>
                                    <p:set>
                                      <p:cBhvr>
                                        <p:cTn id="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7">
                                            <p:txEl>
                                              <p:pRg st="1" end="1"/>
                                            </p:txEl>
                                          </p:spTgt>
                                        </p:tgtEl>
                                        <p:attrNameLst>
                                          <p:attrName>ppt_w</p:attrName>
                                        </p:attrNameLst>
                                      </p:cBhvr>
                                      <p:tavLst>
                                        <p:tav tm="0">
                                          <p:val>
                                            <p:strVal val="ppt_w"/>
                                          </p:val>
                                        </p:tav>
                                        <p:tav tm="100000">
                                          <p:val>
                                            <p:fltVal val="0"/>
                                          </p:val>
                                        </p:tav>
                                      </p:tavLst>
                                    </p:anim>
                                    <p:anim calcmode="lin" valueType="num">
                                      <p:cBhvr>
                                        <p:cTn id="13" dur="500"/>
                                        <p:tgtEl>
                                          <p:spTgt spid="7">
                                            <p:txEl>
                                              <p:pRg st="1" end="1"/>
                                            </p:txEl>
                                          </p:spTgt>
                                        </p:tgtEl>
                                        <p:attrNameLst>
                                          <p:attrName>ppt_h</p:attrName>
                                        </p:attrNameLst>
                                      </p:cBhvr>
                                      <p:tavLst>
                                        <p:tav tm="0">
                                          <p:val>
                                            <p:strVal val="ppt_h"/>
                                          </p:val>
                                        </p:tav>
                                        <p:tav tm="100000">
                                          <p:val>
                                            <p:fltVal val="0"/>
                                          </p:val>
                                        </p:tav>
                                      </p:tavLst>
                                    </p:anim>
                                    <p:set>
                                      <p:cBhvr>
                                        <p:cTn id="14"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0" nodeType="clickEffect">
                                  <p:stCondLst>
                                    <p:cond delay="0"/>
                                  </p:stCondLst>
                                  <p:childTnLst>
                                    <p:anim calcmode="lin" valueType="num">
                                      <p:cBhvr>
                                        <p:cTn id="18" dur="500"/>
                                        <p:tgtEl>
                                          <p:spTgt spid="7">
                                            <p:txEl>
                                              <p:pRg st="2" end="2"/>
                                            </p:txEl>
                                          </p:spTgt>
                                        </p:tgtEl>
                                        <p:attrNameLst>
                                          <p:attrName>ppt_w</p:attrName>
                                        </p:attrNameLst>
                                      </p:cBhvr>
                                      <p:tavLst>
                                        <p:tav tm="0">
                                          <p:val>
                                            <p:strVal val="ppt_w"/>
                                          </p:val>
                                        </p:tav>
                                        <p:tav tm="100000">
                                          <p:val>
                                            <p:fltVal val="0"/>
                                          </p:val>
                                        </p:tav>
                                      </p:tavLst>
                                    </p:anim>
                                    <p:anim calcmode="lin" valueType="num">
                                      <p:cBhvr>
                                        <p:cTn id="19" dur="500"/>
                                        <p:tgtEl>
                                          <p:spTgt spid="7">
                                            <p:txEl>
                                              <p:pRg st="2" end="2"/>
                                            </p:txEl>
                                          </p:spTgt>
                                        </p:tgtEl>
                                        <p:attrNameLst>
                                          <p:attrName>ppt_h</p:attrName>
                                        </p:attrNameLst>
                                      </p:cBhvr>
                                      <p:tavLst>
                                        <p:tav tm="0">
                                          <p:val>
                                            <p:strVal val="ppt_h"/>
                                          </p:val>
                                        </p:tav>
                                        <p:tav tm="100000">
                                          <p:val>
                                            <p:fltVal val="0"/>
                                          </p:val>
                                        </p:tav>
                                      </p:tavLst>
                                    </p:anim>
                                    <p:set>
                                      <p:cBhvr>
                                        <p:cTn id="20"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0" nodeType="clickEffect">
                                  <p:stCondLst>
                                    <p:cond delay="0"/>
                                  </p:stCondLst>
                                  <p:childTnLst>
                                    <p:anim calcmode="lin" valueType="num">
                                      <p:cBhvr>
                                        <p:cTn id="24" dur="500"/>
                                        <p:tgtEl>
                                          <p:spTgt spid="7">
                                            <p:txEl>
                                              <p:pRg st="3" end="3"/>
                                            </p:txEl>
                                          </p:spTgt>
                                        </p:tgtEl>
                                        <p:attrNameLst>
                                          <p:attrName>ppt_w</p:attrName>
                                        </p:attrNameLst>
                                      </p:cBhvr>
                                      <p:tavLst>
                                        <p:tav tm="0">
                                          <p:val>
                                            <p:strVal val="ppt_w"/>
                                          </p:val>
                                        </p:tav>
                                        <p:tav tm="100000">
                                          <p:val>
                                            <p:fltVal val="0"/>
                                          </p:val>
                                        </p:tav>
                                      </p:tavLst>
                                    </p:anim>
                                    <p:anim calcmode="lin" valueType="num">
                                      <p:cBhvr>
                                        <p:cTn id="25" dur="500"/>
                                        <p:tgtEl>
                                          <p:spTgt spid="7">
                                            <p:txEl>
                                              <p:pRg st="3" end="3"/>
                                            </p:txEl>
                                          </p:spTgt>
                                        </p:tgtEl>
                                        <p:attrNameLst>
                                          <p:attrName>ppt_h</p:attrName>
                                        </p:attrNameLst>
                                      </p:cBhvr>
                                      <p:tavLst>
                                        <p:tav tm="0">
                                          <p:val>
                                            <p:strVal val="ppt_h"/>
                                          </p:val>
                                        </p:tav>
                                        <p:tav tm="100000">
                                          <p:val>
                                            <p:fltVal val="0"/>
                                          </p:val>
                                        </p:tav>
                                      </p:tavLst>
                                    </p:anim>
                                    <p:set>
                                      <p:cBhvr>
                                        <p:cTn id="26"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0" nodeType="clickEffect">
                                  <p:stCondLst>
                                    <p:cond delay="0"/>
                                  </p:stCondLst>
                                  <p:childTnLst>
                                    <p:anim calcmode="lin" valueType="num">
                                      <p:cBhvr>
                                        <p:cTn id="30" dur="500"/>
                                        <p:tgtEl>
                                          <p:spTgt spid="7">
                                            <p:txEl>
                                              <p:pRg st="4" end="4"/>
                                            </p:txEl>
                                          </p:spTgt>
                                        </p:tgtEl>
                                        <p:attrNameLst>
                                          <p:attrName>ppt_w</p:attrName>
                                        </p:attrNameLst>
                                      </p:cBhvr>
                                      <p:tavLst>
                                        <p:tav tm="0">
                                          <p:val>
                                            <p:strVal val="ppt_w"/>
                                          </p:val>
                                        </p:tav>
                                        <p:tav tm="100000">
                                          <p:val>
                                            <p:fltVal val="0"/>
                                          </p:val>
                                        </p:tav>
                                      </p:tavLst>
                                    </p:anim>
                                    <p:anim calcmode="lin" valueType="num">
                                      <p:cBhvr>
                                        <p:cTn id="31" dur="500"/>
                                        <p:tgtEl>
                                          <p:spTgt spid="7">
                                            <p:txEl>
                                              <p:pRg st="4" end="4"/>
                                            </p:txEl>
                                          </p:spTgt>
                                        </p:tgtEl>
                                        <p:attrNameLst>
                                          <p:attrName>ppt_h</p:attrName>
                                        </p:attrNameLst>
                                      </p:cBhvr>
                                      <p:tavLst>
                                        <p:tav tm="0">
                                          <p:val>
                                            <p:strVal val="ppt_h"/>
                                          </p:val>
                                        </p:tav>
                                        <p:tav tm="100000">
                                          <p:val>
                                            <p:fltVal val="0"/>
                                          </p:val>
                                        </p:tav>
                                      </p:tavLst>
                                    </p:anim>
                                    <p:set>
                                      <p:cBhvr>
                                        <p:cTn id="32"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grpId="0" nodeType="clickEffect">
                                  <p:stCondLst>
                                    <p:cond delay="0"/>
                                  </p:stCondLst>
                                  <p:childTnLst>
                                    <p:anim calcmode="lin" valueType="num">
                                      <p:cBhvr>
                                        <p:cTn id="36" dur="500"/>
                                        <p:tgtEl>
                                          <p:spTgt spid="7">
                                            <p:txEl>
                                              <p:pRg st="5" end="5"/>
                                            </p:txEl>
                                          </p:spTgt>
                                        </p:tgtEl>
                                        <p:attrNameLst>
                                          <p:attrName>ppt_w</p:attrName>
                                        </p:attrNameLst>
                                      </p:cBhvr>
                                      <p:tavLst>
                                        <p:tav tm="0">
                                          <p:val>
                                            <p:strVal val="ppt_w"/>
                                          </p:val>
                                        </p:tav>
                                        <p:tav tm="100000">
                                          <p:val>
                                            <p:fltVal val="0"/>
                                          </p:val>
                                        </p:tav>
                                      </p:tavLst>
                                    </p:anim>
                                    <p:anim calcmode="lin" valueType="num">
                                      <p:cBhvr>
                                        <p:cTn id="37" dur="500"/>
                                        <p:tgtEl>
                                          <p:spTgt spid="7">
                                            <p:txEl>
                                              <p:pRg st="5" end="5"/>
                                            </p:txEl>
                                          </p:spTgt>
                                        </p:tgtEl>
                                        <p:attrNameLst>
                                          <p:attrName>ppt_h</p:attrName>
                                        </p:attrNameLst>
                                      </p:cBhvr>
                                      <p:tavLst>
                                        <p:tav tm="0">
                                          <p:val>
                                            <p:strVal val="ppt_h"/>
                                          </p:val>
                                        </p:tav>
                                        <p:tav tm="100000">
                                          <p:val>
                                            <p:fltVal val="0"/>
                                          </p:val>
                                        </p:tav>
                                      </p:tavLst>
                                    </p:anim>
                                    <p:set>
                                      <p:cBhvr>
                                        <p:cTn id="38" dur="1" fill="hold">
                                          <p:stCondLst>
                                            <p:cond delay="499"/>
                                          </p:stCondLst>
                                        </p:cTn>
                                        <p:tgtEl>
                                          <p:spTgt spid="7">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0" nodeType="clickEffect">
                                  <p:stCondLst>
                                    <p:cond delay="0"/>
                                  </p:stCondLst>
                                  <p:childTnLst>
                                    <p:anim calcmode="lin" valueType="num">
                                      <p:cBhvr>
                                        <p:cTn id="42" dur="500"/>
                                        <p:tgtEl>
                                          <p:spTgt spid="7">
                                            <p:bg/>
                                          </p:spTgt>
                                        </p:tgtEl>
                                        <p:attrNameLst>
                                          <p:attrName>ppt_w</p:attrName>
                                        </p:attrNameLst>
                                      </p:cBhvr>
                                      <p:tavLst>
                                        <p:tav tm="0">
                                          <p:val>
                                            <p:strVal val="ppt_w"/>
                                          </p:val>
                                        </p:tav>
                                        <p:tav tm="100000">
                                          <p:val>
                                            <p:fltVal val="0"/>
                                          </p:val>
                                        </p:tav>
                                      </p:tavLst>
                                    </p:anim>
                                    <p:anim calcmode="lin" valueType="num">
                                      <p:cBhvr>
                                        <p:cTn id="43" dur="500"/>
                                        <p:tgtEl>
                                          <p:spTgt spid="7">
                                            <p:bg/>
                                          </p:spTgt>
                                        </p:tgtEl>
                                        <p:attrNameLst>
                                          <p:attrName>ppt_h</p:attrName>
                                        </p:attrNameLst>
                                      </p:cBhvr>
                                      <p:tavLst>
                                        <p:tav tm="0">
                                          <p:val>
                                            <p:strVal val="ppt_h"/>
                                          </p:val>
                                        </p:tav>
                                        <p:tav tm="100000">
                                          <p:val>
                                            <p:fltVal val="0"/>
                                          </p:val>
                                        </p:tav>
                                      </p:tavLst>
                                    </p:anim>
                                    <p:set>
                                      <p:cBhvr>
                                        <p:cTn id="44" dur="1" fill="hold">
                                          <p:stCondLst>
                                            <p:cond delay="499"/>
                                          </p:stCondLst>
                                        </p:cTn>
                                        <p:tgtEl>
                                          <p:spTgt spid="7">
                                            <p:bg/>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78179">
                                            <p:txEl>
                                              <p:pRg st="0" end="0"/>
                                            </p:txEl>
                                          </p:spTgt>
                                        </p:tgtEl>
                                        <p:attrNameLst>
                                          <p:attrName>style.visibility</p:attrName>
                                        </p:attrNameLst>
                                      </p:cBhvr>
                                      <p:to>
                                        <p:strVal val="visible"/>
                                      </p:to>
                                    </p:set>
                                    <p:animEffect transition="in" filter="fade">
                                      <p:cBhvr>
                                        <p:cTn id="59" dur="2000"/>
                                        <p:tgtEl>
                                          <p:spTgt spid="178179">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8179">
                                            <p:txEl>
                                              <p:pRg st="1" end="1"/>
                                            </p:txEl>
                                          </p:spTgt>
                                        </p:tgtEl>
                                        <p:attrNameLst>
                                          <p:attrName>style.visibility</p:attrName>
                                        </p:attrNameLst>
                                      </p:cBhvr>
                                      <p:to>
                                        <p:strVal val="visible"/>
                                      </p:to>
                                    </p:set>
                                    <p:animEffect transition="in" filter="fade">
                                      <p:cBhvr>
                                        <p:cTn id="62" dur="2000"/>
                                        <p:tgtEl>
                                          <p:spTgt spid="178179">
                                            <p:txEl>
                                              <p:pRg st="1" end="1"/>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8179">
                                            <p:txEl>
                                              <p:pRg st="2" end="2"/>
                                            </p:txEl>
                                          </p:spTgt>
                                        </p:tgtEl>
                                        <p:attrNameLst>
                                          <p:attrName>style.visibility</p:attrName>
                                        </p:attrNameLst>
                                      </p:cBhvr>
                                      <p:to>
                                        <p:strVal val="visible"/>
                                      </p:to>
                                    </p:set>
                                    <p:animEffect transition="in" filter="fade">
                                      <p:cBhvr>
                                        <p:cTn id="65" dur="2000"/>
                                        <p:tgtEl>
                                          <p:spTgt spid="178179">
                                            <p:txEl>
                                              <p:pRg st="2" end="2"/>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8179">
                                            <p:txEl>
                                              <p:pRg st="3" end="3"/>
                                            </p:txEl>
                                          </p:spTgt>
                                        </p:tgtEl>
                                        <p:attrNameLst>
                                          <p:attrName>style.visibility</p:attrName>
                                        </p:attrNameLst>
                                      </p:cBhvr>
                                      <p:to>
                                        <p:strVal val="visible"/>
                                      </p:to>
                                    </p:set>
                                    <p:animEffect transition="in" filter="fade">
                                      <p:cBhvr>
                                        <p:cTn id="68" dur="2000"/>
                                        <p:tgtEl>
                                          <p:spTgt spid="178179">
                                            <p:txEl>
                                              <p:pRg st="3" end="3"/>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8179">
                                            <p:txEl>
                                              <p:pRg st="5" end="5"/>
                                            </p:txEl>
                                          </p:spTgt>
                                        </p:tgtEl>
                                        <p:attrNameLst>
                                          <p:attrName>style.visibility</p:attrName>
                                        </p:attrNameLst>
                                      </p:cBhvr>
                                      <p:to>
                                        <p:strVal val="visible"/>
                                      </p:to>
                                    </p:set>
                                    <p:animEffect transition="in" filter="fade">
                                      <p:cBhvr>
                                        <p:cTn id="71" dur="2000"/>
                                        <p:tgtEl>
                                          <p:spTgt spid="178179">
                                            <p:txEl>
                                              <p:pRg st="5" end="5"/>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8179">
                                            <p:txEl>
                                              <p:pRg st="6" end="6"/>
                                            </p:txEl>
                                          </p:spTgt>
                                        </p:tgtEl>
                                        <p:attrNameLst>
                                          <p:attrName>style.visibility</p:attrName>
                                        </p:attrNameLst>
                                      </p:cBhvr>
                                      <p:to>
                                        <p:strVal val="visible"/>
                                      </p:to>
                                    </p:set>
                                    <p:animEffect transition="in" filter="fade">
                                      <p:cBhvr>
                                        <p:cTn id="74" dur="2000"/>
                                        <p:tgtEl>
                                          <p:spTgt spid="178179">
                                            <p:txEl>
                                              <p:pRg st="6" end="6"/>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8179">
                                            <p:txEl>
                                              <p:pRg st="7" end="7"/>
                                            </p:txEl>
                                          </p:spTgt>
                                        </p:tgtEl>
                                        <p:attrNameLst>
                                          <p:attrName>style.visibility</p:attrName>
                                        </p:attrNameLst>
                                      </p:cBhvr>
                                      <p:to>
                                        <p:strVal val="visible"/>
                                      </p:to>
                                    </p:set>
                                    <p:animEffect transition="in" filter="fade">
                                      <p:cBhvr>
                                        <p:cTn id="77" dur="2000"/>
                                        <p:tgtEl>
                                          <p:spTgt spid="178179">
                                            <p:txEl>
                                              <p:pRg st="7" end="7"/>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8179">
                                            <p:txEl>
                                              <p:pRg st="8" end="8"/>
                                            </p:txEl>
                                          </p:spTgt>
                                        </p:tgtEl>
                                        <p:attrNameLst>
                                          <p:attrName>style.visibility</p:attrName>
                                        </p:attrNameLst>
                                      </p:cBhvr>
                                      <p:to>
                                        <p:strVal val="visible"/>
                                      </p:to>
                                    </p:set>
                                    <p:animEffect transition="in" filter="fade">
                                      <p:cBhvr>
                                        <p:cTn id="80" dur="2000"/>
                                        <p:tgtEl>
                                          <p:spTgt spid="178179">
                                            <p:txEl>
                                              <p:pRg st="8" end="8"/>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8179">
                                            <p:txEl>
                                              <p:pRg st="9" end="9"/>
                                            </p:txEl>
                                          </p:spTgt>
                                        </p:tgtEl>
                                        <p:attrNameLst>
                                          <p:attrName>style.visibility</p:attrName>
                                        </p:attrNameLst>
                                      </p:cBhvr>
                                      <p:to>
                                        <p:strVal val="visible"/>
                                      </p:to>
                                    </p:set>
                                    <p:animEffect transition="in" filter="fade">
                                      <p:cBhvr>
                                        <p:cTn id="83" dur="2000"/>
                                        <p:tgtEl>
                                          <p:spTgt spid="1781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P spid="7" grpId="0" build="p" bldLvl="3" animBg="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295400" y="609600"/>
            <a:ext cx="7378700" cy="1143000"/>
          </a:xfrm>
        </p:spPr>
        <p:txBody>
          <a:bodyPr/>
          <a:lstStyle/>
          <a:p>
            <a:r>
              <a:rPr lang="en-US" dirty="0" smtClean="0"/>
              <a:t>The Federal </a:t>
            </a:r>
            <a:r>
              <a:rPr lang="en-US" dirty="0"/>
              <a:t>Presence</a:t>
            </a:r>
            <a:r>
              <a:rPr lang="en-US" dirty="0" smtClean="0"/>
              <a:t/>
            </a:r>
            <a:br>
              <a:rPr lang="en-US" dirty="0" smtClean="0"/>
            </a:br>
            <a:endParaRPr lang="en-US" sz="2000" dirty="0"/>
          </a:p>
        </p:txBody>
      </p:sp>
      <p:sp>
        <p:nvSpPr>
          <p:cNvPr id="177155" name="Rectangle 3"/>
          <p:cNvSpPr>
            <a:spLocks noChangeArrowheads="1"/>
          </p:cNvSpPr>
          <p:nvPr/>
        </p:nvSpPr>
        <p:spPr bwMode="auto">
          <a:xfrm>
            <a:off x="4038600" y="2209800"/>
            <a:ext cx="14478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b="1"/>
              <a:t>AAU</a:t>
            </a:r>
          </a:p>
        </p:txBody>
      </p:sp>
      <p:sp>
        <p:nvSpPr>
          <p:cNvPr id="177156" name="Rectangle 4"/>
          <p:cNvSpPr>
            <a:spLocks noChangeArrowheads="1"/>
          </p:cNvSpPr>
          <p:nvPr/>
        </p:nvSpPr>
        <p:spPr bwMode="auto">
          <a:xfrm>
            <a:off x="4114800" y="3886200"/>
            <a:ext cx="1447800" cy="1066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ACE</a:t>
            </a:r>
          </a:p>
        </p:txBody>
      </p:sp>
      <p:sp>
        <p:nvSpPr>
          <p:cNvPr id="177157" name="Rectangle 5"/>
          <p:cNvSpPr>
            <a:spLocks noChangeArrowheads="1"/>
          </p:cNvSpPr>
          <p:nvPr/>
        </p:nvSpPr>
        <p:spPr bwMode="auto">
          <a:xfrm>
            <a:off x="2209800" y="5334000"/>
            <a:ext cx="1371600" cy="990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AACC</a:t>
            </a:r>
          </a:p>
        </p:txBody>
      </p:sp>
      <p:sp>
        <p:nvSpPr>
          <p:cNvPr id="177158" name="Rectangle 6"/>
          <p:cNvSpPr>
            <a:spLocks noChangeArrowheads="1"/>
          </p:cNvSpPr>
          <p:nvPr/>
        </p:nvSpPr>
        <p:spPr bwMode="auto">
          <a:xfrm>
            <a:off x="1371600" y="3124200"/>
            <a:ext cx="182880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NAICU</a:t>
            </a:r>
          </a:p>
        </p:txBody>
      </p:sp>
      <p:sp>
        <p:nvSpPr>
          <p:cNvPr id="177159" name="Rectangle 7"/>
          <p:cNvSpPr>
            <a:spLocks noChangeArrowheads="1"/>
          </p:cNvSpPr>
          <p:nvPr/>
        </p:nvSpPr>
        <p:spPr bwMode="auto">
          <a:xfrm>
            <a:off x="6172200" y="3124200"/>
            <a:ext cx="16002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NASULGC</a:t>
            </a:r>
          </a:p>
        </p:txBody>
      </p:sp>
      <p:sp>
        <p:nvSpPr>
          <p:cNvPr id="177161" name="Rectangle 9"/>
          <p:cNvSpPr>
            <a:spLocks noChangeArrowheads="1"/>
          </p:cNvSpPr>
          <p:nvPr/>
        </p:nvSpPr>
        <p:spPr bwMode="auto">
          <a:xfrm>
            <a:off x="5943600" y="5334000"/>
            <a:ext cx="1676400" cy="1066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a:t>AASCU</a:t>
            </a:r>
          </a:p>
        </p:txBody>
      </p:sp>
      <p:sp>
        <p:nvSpPr>
          <p:cNvPr id="177164" name="Line 12"/>
          <p:cNvSpPr>
            <a:spLocks noChangeShapeType="1"/>
          </p:cNvSpPr>
          <p:nvPr/>
        </p:nvSpPr>
        <p:spPr bwMode="auto">
          <a:xfrm>
            <a:off x="4800600" y="3124200"/>
            <a:ext cx="0" cy="7620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65" name="Line 13"/>
          <p:cNvSpPr>
            <a:spLocks noChangeShapeType="1"/>
          </p:cNvSpPr>
          <p:nvPr/>
        </p:nvSpPr>
        <p:spPr bwMode="auto">
          <a:xfrm flipV="1">
            <a:off x="2209800" y="2590800"/>
            <a:ext cx="1828800" cy="5334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66" name="Line 14"/>
          <p:cNvSpPr>
            <a:spLocks noChangeShapeType="1"/>
          </p:cNvSpPr>
          <p:nvPr/>
        </p:nvSpPr>
        <p:spPr bwMode="auto">
          <a:xfrm>
            <a:off x="2209800" y="3962400"/>
            <a:ext cx="685800" cy="13716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67" name="Line 15"/>
          <p:cNvSpPr>
            <a:spLocks noChangeShapeType="1"/>
          </p:cNvSpPr>
          <p:nvPr/>
        </p:nvSpPr>
        <p:spPr bwMode="auto">
          <a:xfrm>
            <a:off x="3200400" y="3657600"/>
            <a:ext cx="914400" cy="7620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68" name="Line 16"/>
          <p:cNvSpPr>
            <a:spLocks noChangeShapeType="1"/>
          </p:cNvSpPr>
          <p:nvPr/>
        </p:nvSpPr>
        <p:spPr bwMode="auto">
          <a:xfrm>
            <a:off x="3581400" y="5943600"/>
            <a:ext cx="2362200" cy="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69" name="Line 17"/>
          <p:cNvSpPr>
            <a:spLocks noChangeShapeType="1"/>
          </p:cNvSpPr>
          <p:nvPr/>
        </p:nvSpPr>
        <p:spPr bwMode="auto">
          <a:xfrm>
            <a:off x="6934200" y="4038600"/>
            <a:ext cx="0" cy="12954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70" name="Line 18"/>
          <p:cNvSpPr>
            <a:spLocks noChangeShapeType="1"/>
          </p:cNvSpPr>
          <p:nvPr/>
        </p:nvSpPr>
        <p:spPr bwMode="auto">
          <a:xfrm>
            <a:off x="5486400" y="2514600"/>
            <a:ext cx="1371600" cy="6096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71" name="Line 19"/>
          <p:cNvSpPr>
            <a:spLocks noChangeShapeType="1"/>
          </p:cNvSpPr>
          <p:nvPr/>
        </p:nvSpPr>
        <p:spPr bwMode="auto">
          <a:xfrm flipH="1">
            <a:off x="5562600" y="3657600"/>
            <a:ext cx="609600" cy="8382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72" name="Line 20"/>
          <p:cNvSpPr>
            <a:spLocks noChangeShapeType="1"/>
          </p:cNvSpPr>
          <p:nvPr/>
        </p:nvSpPr>
        <p:spPr bwMode="auto">
          <a:xfrm flipH="1" flipV="1">
            <a:off x="5562600" y="4953000"/>
            <a:ext cx="381000" cy="3810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
        <p:nvSpPr>
          <p:cNvPr id="177173" name="Line 21"/>
          <p:cNvSpPr>
            <a:spLocks noChangeShapeType="1"/>
          </p:cNvSpPr>
          <p:nvPr/>
        </p:nvSpPr>
        <p:spPr bwMode="auto">
          <a:xfrm flipV="1">
            <a:off x="3581400" y="4953000"/>
            <a:ext cx="533400" cy="381000"/>
          </a:xfrm>
          <a:prstGeom prst="line">
            <a:avLst/>
          </a:prstGeom>
          <a:noFill/>
          <a:ln w="9525">
            <a:solidFill>
              <a:schemeClr val="tx1"/>
            </a:solidFill>
            <a:miter lim="800000"/>
            <a:headEnd type="triangle" w="med" len="med"/>
            <a:tailEnd type="triangle" w="med" len="med"/>
          </a:ln>
          <a:effectLst/>
        </p:spPr>
        <p:txBody>
          <a:bodyPr wrap="none">
            <a:prstTxWarp prst="textNoShape">
              <a:avLst/>
            </a:prstTxWarp>
          </a:bodyPr>
          <a:lstStyle/>
          <a:p>
            <a:endParaRPr lang="en-US"/>
          </a:p>
        </p:txBody>
      </p:sp>
    </p:spTree>
  </p:cSld>
  <p:clrMapOvr>
    <a:masterClrMapping/>
  </p:clrMapOvr>
  <p:transition spd="slow">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705600" y="228600"/>
            <a:ext cx="1828800" cy="609600"/>
          </a:xfrm>
          <a:prstGeom prst="rect">
            <a:avLst/>
          </a:prstGeom>
          <a:solidFill>
            <a:schemeClr val="accent1"/>
          </a:solidFill>
          <a:ln w="50800">
            <a:solidFill>
              <a:schemeClr val="tx1"/>
            </a:solidFill>
            <a:prstDash val="dash"/>
            <a:miter lim="800000"/>
            <a:headEnd/>
            <a:tailEnd/>
          </a:ln>
          <a:effectLst/>
        </p:spPr>
        <p:txBody>
          <a:bodyPr wrap="none" anchor="ctr">
            <a:prstTxWarp prst="textNoShape">
              <a:avLst/>
            </a:prstTxWarp>
          </a:bodyPr>
          <a:lstStyle/>
          <a:p>
            <a:pPr algn="ctr"/>
            <a:r>
              <a:rPr lang="en-US" sz="1800" b="1">
                <a:latin typeface="Arial" charset="0"/>
              </a:rPr>
              <a:t>Proprietary</a:t>
            </a:r>
          </a:p>
          <a:p>
            <a:pPr algn="ctr"/>
            <a:r>
              <a:rPr lang="en-US" sz="1800" b="1">
                <a:latin typeface="Arial" charset="0"/>
              </a:rPr>
              <a:t>Schools</a:t>
            </a:r>
            <a:r>
              <a:rPr lang="en-US" sz="1800">
                <a:latin typeface="Arial" charset="0"/>
              </a:rPr>
              <a:t> </a:t>
            </a:r>
          </a:p>
        </p:txBody>
      </p:sp>
      <p:sp>
        <p:nvSpPr>
          <p:cNvPr id="199683" name="Line 3"/>
          <p:cNvSpPr>
            <a:spLocks noChangeShapeType="1"/>
          </p:cNvSpPr>
          <p:nvPr/>
        </p:nvSpPr>
        <p:spPr bwMode="auto">
          <a:xfrm flipH="1" flipV="1">
            <a:off x="838200" y="533400"/>
            <a:ext cx="57150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84" name="Line 4"/>
          <p:cNvSpPr>
            <a:spLocks noChangeShapeType="1"/>
          </p:cNvSpPr>
          <p:nvPr/>
        </p:nvSpPr>
        <p:spPr bwMode="auto">
          <a:xfrm>
            <a:off x="762000" y="533400"/>
            <a:ext cx="0" cy="48768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85" name="Line 5"/>
          <p:cNvSpPr>
            <a:spLocks noChangeShapeType="1"/>
          </p:cNvSpPr>
          <p:nvPr/>
        </p:nvSpPr>
        <p:spPr bwMode="auto">
          <a:xfrm flipH="1">
            <a:off x="8458200" y="990600"/>
            <a:ext cx="0" cy="48006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86" name="Line 6"/>
          <p:cNvSpPr>
            <a:spLocks noChangeShapeType="1"/>
          </p:cNvSpPr>
          <p:nvPr/>
        </p:nvSpPr>
        <p:spPr bwMode="auto">
          <a:xfrm flipH="1">
            <a:off x="838200" y="990600"/>
            <a:ext cx="32766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87" name="Line 7"/>
          <p:cNvSpPr>
            <a:spLocks noChangeShapeType="1"/>
          </p:cNvSpPr>
          <p:nvPr/>
        </p:nvSpPr>
        <p:spPr bwMode="auto">
          <a:xfrm flipH="1">
            <a:off x="7086600" y="5867400"/>
            <a:ext cx="12192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88" name="Line 8"/>
          <p:cNvSpPr>
            <a:spLocks noChangeShapeType="1"/>
          </p:cNvSpPr>
          <p:nvPr/>
        </p:nvSpPr>
        <p:spPr bwMode="auto">
          <a:xfrm flipH="1">
            <a:off x="6629400" y="5181600"/>
            <a:ext cx="0" cy="3810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89" name="Line 9"/>
          <p:cNvSpPr>
            <a:spLocks noChangeShapeType="1"/>
          </p:cNvSpPr>
          <p:nvPr/>
        </p:nvSpPr>
        <p:spPr bwMode="auto">
          <a:xfrm flipV="1">
            <a:off x="2514600" y="5867400"/>
            <a:ext cx="21336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90" name="Rectangle 10"/>
          <p:cNvSpPr>
            <a:spLocks noChangeArrowheads="1"/>
          </p:cNvSpPr>
          <p:nvPr/>
        </p:nvSpPr>
        <p:spPr bwMode="auto">
          <a:xfrm>
            <a:off x="4343400" y="762000"/>
            <a:ext cx="1828800" cy="457200"/>
          </a:xfrm>
          <a:prstGeom prst="rect">
            <a:avLst/>
          </a:prstGeom>
          <a:solidFill>
            <a:schemeClr val="accent1"/>
          </a:solidFill>
          <a:ln w="50800">
            <a:solidFill>
              <a:schemeClr val="tx1"/>
            </a:solidFill>
            <a:prstDash val="dash"/>
            <a:miter lim="800000"/>
            <a:headEnd/>
            <a:tailEnd/>
          </a:ln>
          <a:effectLst/>
        </p:spPr>
        <p:txBody>
          <a:bodyPr wrap="none" anchor="ctr">
            <a:prstTxWarp prst="textNoShape">
              <a:avLst/>
            </a:prstTxWarp>
          </a:bodyPr>
          <a:lstStyle/>
          <a:p>
            <a:pPr algn="ctr"/>
            <a:r>
              <a:rPr lang="en-US" sz="1800" b="1">
                <a:latin typeface="Arial" charset="0"/>
              </a:rPr>
              <a:t>COALITIONS</a:t>
            </a:r>
            <a:r>
              <a:rPr lang="en-US" sz="1800">
                <a:latin typeface="Arial" charset="0"/>
              </a:rPr>
              <a:t> </a:t>
            </a:r>
          </a:p>
        </p:txBody>
      </p:sp>
      <p:sp>
        <p:nvSpPr>
          <p:cNvPr id="199691" name="Rectangle 11"/>
          <p:cNvSpPr>
            <a:spLocks noChangeArrowheads="1"/>
          </p:cNvSpPr>
          <p:nvPr/>
        </p:nvSpPr>
        <p:spPr bwMode="auto">
          <a:xfrm>
            <a:off x="1371600" y="1219200"/>
            <a:ext cx="2743200" cy="1524000"/>
          </a:xfrm>
          <a:prstGeom prst="rect">
            <a:avLst/>
          </a:prstGeom>
          <a:solidFill>
            <a:schemeClr val="accent1"/>
          </a:solidFill>
          <a:ln w="50800">
            <a:solidFill>
              <a:schemeClr val="tx1"/>
            </a:solidFill>
            <a:prstDash val="dash"/>
            <a:miter lim="800000"/>
            <a:headEnd/>
            <a:tailEnd/>
          </a:ln>
          <a:effectLst/>
        </p:spPr>
        <p:txBody>
          <a:bodyPr wrap="none" anchor="ctr">
            <a:prstTxWarp prst="textNoShape">
              <a:avLst/>
            </a:prstTxWarp>
          </a:bodyPr>
          <a:lstStyle/>
          <a:p>
            <a:r>
              <a:rPr lang="en-US" sz="1800" b="1">
                <a:latin typeface="Arial" charset="0"/>
              </a:rPr>
              <a:t>CAMPUS REPS</a:t>
            </a:r>
          </a:p>
          <a:p>
            <a:r>
              <a:rPr lang="en-US" sz="1400" b="1">
                <a:latin typeface="Arial" charset="0"/>
              </a:rPr>
              <a:t>Examples of C/Us w/DC reps</a:t>
            </a:r>
          </a:p>
          <a:p>
            <a:r>
              <a:rPr lang="en-US" sz="1400">
                <a:latin typeface="Arial" charset="0"/>
              </a:rPr>
              <a:t>Miami Dade Community College</a:t>
            </a:r>
          </a:p>
          <a:p>
            <a:r>
              <a:rPr lang="en-US" sz="1400">
                <a:latin typeface="Arial" charset="0"/>
              </a:rPr>
              <a:t>University of California System</a:t>
            </a:r>
          </a:p>
          <a:p>
            <a:r>
              <a:rPr lang="en-US" sz="1400">
                <a:latin typeface="Arial" charset="0"/>
              </a:rPr>
              <a:t>Princeton University</a:t>
            </a:r>
            <a:r>
              <a:rPr lang="en-US" sz="1800">
                <a:latin typeface="Arial" charset="0"/>
              </a:rPr>
              <a:t>  </a:t>
            </a:r>
          </a:p>
        </p:txBody>
      </p:sp>
      <p:sp>
        <p:nvSpPr>
          <p:cNvPr id="199692" name="Rectangle 12"/>
          <p:cNvSpPr>
            <a:spLocks noChangeArrowheads="1"/>
          </p:cNvSpPr>
          <p:nvPr/>
        </p:nvSpPr>
        <p:spPr bwMode="auto">
          <a:xfrm>
            <a:off x="6019800" y="1447800"/>
            <a:ext cx="1981200" cy="3505200"/>
          </a:xfrm>
          <a:prstGeom prst="rect">
            <a:avLst/>
          </a:prstGeom>
          <a:solidFill>
            <a:schemeClr val="accent1"/>
          </a:solidFill>
          <a:ln w="50800">
            <a:solidFill>
              <a:schemeClr val="tx1"/>
            </a:solidFill>
            <a:prstDash val="dash"/>
            <a:miter lim="800000"/>
            <a:headEnd/>
            <a:tailEnd/>
          </a:ln>
          <a:effectLst/>
        </p:spPr>
        <p:txBody>
          <a:bodyPr wrap="none" anchor="ctr">
            <a:prstTxWarp prst="textNoShape">
              <a:avLst/>
            </a:prstTxWarp>
          </a:bodyPr>
          <a:lstStyle/>
          <a:p>
            <a:pPr algn="ctr"/>
            <a:endParaRPr lang="en-US" sz="1800" b="1">
              <a:latin typeface="Arial" charset="0"/>
            </a:endParaRPr>
          </a:p>
          <a:p>
            <a:pPr algn="ctr"/>
            <a:r>
              <a:rPr lang="en-US" sz="1800" b="1">
                <a:latin typeface="Arial" charset="0"/>
              </a:rPr>
              <a:t>THE BIG SIX</a:t>
            </a:r>
          </a:p>
          <a:p>
            <a:pPr algn="ctr"/>
            <a:endParaRPr lang="en-US" sz="1800" b="1">
              <a:latin typeface="Arial" charset="0"/>
            </a:endParaRPr>
          </a:p>
          <a:p>
            <a:pPr algn="ctr"/>
            <a:endParaRPr lang="en-US" sz="1800" b="1">
              <a:latin typeface="Arial" charset="0"/>
            </a:endParaRPr>
          </a:p>
          <a:p>
            <a:pPr algn="ctr"/>
            <a:r>
              <a:rPr lang="en-US" sz="2800" b="1">
                <a:latin typeface="Arial" charset="0"/>
              </a:rPr>
              <a:t>ACE</a:t>
            </a:r>
          </a:p>
          <a:p>
            <a:pPr algn="ctr"/>
            <a:endParaRPr lang="en-US" sz="2800" b="1">
              <a:latin typeface="Arial" charset="0"/>
            </a:endParaRPr>
          </a:p>
          <a:p>
            <a:pPr algn="ctr"/>
            <a:r>
              <a:rPr lang="en-US" sz="1800" b="1">
                <a:latin typeface="Arial" charset="0"/>
              </a:rPr>
              <a:t>AAU</a:t>
            </a:r>
          </a:p>
          <a:p>
            <a:pPr algn="ctr"/>
            <a:r>
              <a:rPr lang="en-US" sz="1800" b="1">
                <a:latin typeface="Arial" charset="0"/>
              </a:rPr>
              <a:t>NAICU</a:t>
            </a:r>
          </a:p>
          <a:p>
            <a:pPr algn="ctr"/>
            <a:r>
              <a:rPr lang="en-US" sz="1800" b="1">
                <a:latin typeface="Arial" charset="0"/>
              </a:rPr>
              <a:t>NASULGC</a:t>
            </a:r>
          </a:p>
          <a:p>
            <a:pPr algn="ctr"/>
            <a:r>
              <a:rPr lang="en-US" sz="1800" b="1">
                <a:latin typeface="Arial" charset="0"/>
              </a:rPr>
              <a:t>AACC</a:t>
            </a:r>
          </a:p>
          <a:p>
            <a:pPr algn="ctr"/>
            <a:r>
              <a:rPr lang="en-US" sz="1800" b="1">
                <a:latin typeface="Arial" charset="0"/>
              </a:rPr>
              <a:t>AASSU</a:t>
            </a:r>
          </a:p>
          <a:p>
            <a:pPr algn="ctr"/>
            <a:r>
              <a:rPr lang="en-US" sz="2800">
                <a:latin typeface="Arial" charset="0"/>
              </a:rPr>
              <a:t> </a:t>
            </a:r>
          </a:p>
        </p:txBody>
      </p:sp>
      <p:sp>
        <p:nvSpPr>
          <p:cNvPr id="199693" name="Rectangle 13"/>
          <p:cNvSpPr>
            <a:spLocks noChangeArrowheads="1"/>
          </p:cNvSpPr>
          <p:nvPr/>
        </p:nvSpPr>
        <p:spPr bwMode="auto">
          <a:xfrm>
            <a:off x="1066800" y="3048000"/>
            <a:ext cx="3962400" cy="1905000"/>
          </a:xfrm>
          <a:prstGeom prst="rect">
            <a:avLst/>
          </a:prstGeom>
          <a:solidFill>
            <a:schemeClr val="accent1"/>
          </a:solidFill>
          <a:ln w="50800">
            <a:solidFill>
              <a:schemeClr val="tx1"/>
            </a:solidFill>
            <a:prstDash val="dash"/>
            <a:miter lim="800000"/>
            <a:headEnd/>
            <a:tailEnd/>
          </a:ln>
          <a:effectLst/>
        </p:spPr>
        <p:txBody>
          <a:bodyPr wrap="none" anchor="ctr">
            <a:prstTxWarp prst="textNoShape">
              <a:avLst/>
            </a:prstTxWarp>
          </a:bodyPr>
          <a:lstStyle/>
          <a:p>
            <a:endParaRPr lang="en-US" sz="1800" b="1">
              <a:latin typeface="Arial" charset="0"/>
            </a:endParaRPr>
          </a:p>
          <a:p>
            <a:r>
              <a:rPr lang="en-US" sz="1800" b="1">
                <a:latin typeface="Arial" charset="0"/>
              </a:rPr>
              <a:t>OTHER HIGHER ED ASSO</a:t>
            </a:r>
          </a:p>
          <a:p>
            <a:r>
              <a:rPr lang="en-US" sz="1400" b="1">
                <a:latin typeface="Arial" charset="0"/>
              </a:rPr>
              <a:t>Examples of specialized associations</a:t>
            </a:r>
          </a:p>
          <a:p>
            <a:r>
              <a:rPr lang="en-US" sz="1400">
                <a:latin typeface="Arial" charset="0"/>
              </a:rPr>
              <a:t>Association of medical Colleges (AAMC)</a:t>
            </a:r>
          </a:p>
          <a:p>
            <a:r>
              <a:rPr lang="en-US" sz="1400">
                <a:latin typeface="Arial" charset="0"/>
              </a:rPr>
              <a:t>American Chemical Society (ACS)</a:t>
            </a:r>
          </a:p>
          <a:p>
            <a:r>
              <a:rPr lang="en-US" sz="1400">
                <a:latin typeface="Arial" charset="0"/>
              </a:rPr>
              <a:t>Nat’l Asso of Student Fin Aid Admin (NASFAA)</a:t>
            </a:r>
          </a:p>
          <a:p>
            <a:r>
              <a:rPr lang="en-US" sz="1400">
                <a:latin typeface="Arial" charset="0"/>
              </a:rPr>
              <a:t>United Negro College Fund (UNCF)</a:t>
            </a:r>
          </a:p>
          <a:p>
            <a:r>
              <a:rPr lang="en-US" sz="1400">
                <a:latin typeface="Arial" charset="0"/>
              </a:rPr>
              <a:t>United States Student Association (USSA)</a:t>
            </a:r>
          </a:p>
          <a:p>
            <a:r>
              <a:rPr lang="en-US" sz="1800">
                <a:latin typeface="Arial" charset="0"/>
              </a:rPr>
              <a:t> </a:t>
            </a:r>
          </a:p>
        </p:txBody>
      </p:sp>
      <p:sp>
        <p:nvSpPr>
          <p:cNvPr id="199694" name="Rectangle 14"/>
          <p:cNvSpPr>
            <a:spLocks noChangeArrowheads="1"/>
          </p:cNvSpPr>
          <p:nvPr/>
        </p:nvSpPr>
        <p:spPr bwMode="auto">
          <a:xfrm>
            <a:off x="381000" y="5562600"/>
            <a:ext cx="1828800" cy="609600"/>
          </a:xfrm>
          <a:prstGeom prst="rect">
            <a:avLst/>
          </a:prstGeom>
          <a:solidFill>
            <a:schemeClr val="accent1"/>
          </a:solidFill>
          <a:ln w="50800">
            <a:solidFill>
              <a:schemeClr val="tx1"/>
            </a:solidFill>
            <a:prstDash val="dash"/>
            <a:miter lim="800000"/>
            <a:headEnd/>
            <a:tailEnd/>
          </a:ln>
          <a:effectLst/>
        </p:spPr>
        <p:txBody>
          <a:bodyPr wrap="none" anchor="ctr">
            <a:prstTxWarp prst="textNoShape">
              <a:avLst/>
            </a:prstTxWarp>
          </a:bodyPr>
          <a:lstStyle/>
          <a:p>
            <a:pPr algn="ctr"/>
            <a:r>
              <a:rPr lang="en-US" sz="1800" b="1" dirty="0">
                <a:latin typeface="Arial" charset="0"/>
              </a:rPr>
              <a:t>HIRED </a:t>
            </a:r>
            <a:r>
              <a:rPr lang="en-US" sz="1800" b="1" dirty="0" smtClean="0">
                <a:latin typeface="Arial" charset="0"/>
              </a:rPr>
              <a:t>GUNS</a:t>
            </a:r>
          </a:p>
          <a:p>
            <a:pPr algn="ctr"/>
            <a:r>
              <a:rPr lang="en-US" sz="1800" b="1" dirty="0" smtClean="0">
                <a:latin typeface="Arial" charset="0"/>
              </a:rPr>
              <a:t>Lobbyists</a:t>
            </a:r>
            <a:r>
              <a:rPr lang="en-US" sz="1800" dirty="0" smtClean="0">
                <a:latin typeface="Arial" charset="0"/>
              </a:rPr>
              <a:t> </a:t>
            </a:r>
            <a:endParaRPr lang="en-US" sz="1800" dirty="0">
              <a:latin typeface="Arial" charset="0"/>
            </a:endParaRPr>
          </a:p>
        </p:txBody>
      </p:sp>
      <p:sp>
        <p:nvSpPr>
          <p:cNvPr id="199695" name="WordArt 15"/>
          <p:cNvSpPr>
            <a:spLocks noChangeArrowheads="1" noChangeShapeType="1" noTextEdit="1"/>
          </p:cNvSpPr>
          <p:nvPr/>
        </p:nvSpPr>
        <p:spPr bwMode="auto">
          <a:xfrm>
            <a:off x="4724400" y="5638800"/>
            <a:ext cx="2262188" cy="476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ea typeface="Arial Black"/>
                <a:cs typeface="Arial Black"/>
              </a:rPr>
              <a:t>CONGRESS</a:t>
            </a:r>
          </a:p>
        </p:txBody>
      </p:sp>
      <p:sp>
        <p:nvSpPr>
          <p:cNvPr id="199696" name="Line 16"/>
          <p:cNvSpPr>
            <a:spLocks noChangeShapeType="1"/>
          </p:cNvSpPr>
          <p:nvPr/>
        </p:nvSpPr>
        <p:spPr bwMode="auto">
          <a:xfrm flipH="1">
            <a:off x="5029200" y="5029200"/>
            <a:ext cx="0" cy="4572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97" name="Line 17"/>
          <p:cNvSpPr>
            <a:spLocks noChangeShapeType="1"/>
          </p:cNvSpPr>
          <p:nvPr/>
        </p:nvSpPr>
        <p:spPr bwMode="auto">
          <a:xfrm flipH="1">
            <a:off x="1676400" y="5029200"/>
            <a:ext cx="0" cy="4572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98" name="Line 18"/>
          <p:cNvSpPr>
            <a:spLocks noChangeShapeType="1"/>
          </p:cNvSpPr>
          <p:nvPr/>
        </p:nvSpPr>
        <p:spPr bwMode="auto">
          <a:xfrm flipH="1">
            <a:off x="7620000" y="914400"/>
            <a:ext cx="0" cy="3810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699" name="Line 19"/>
          <p:cNvSpPr>
            <a:spLocks noChangeShapeType="1"/>
          </p:cNvSpPr>
          <p:nvPr/>
        </p:nvSpPr>
        <p:spPr bwMode="auto">
          <a:xfrm>
            <a:off x="6248400" y="990600"/>
            <a:ext cx="20574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0" name="Line 20"/>
          <p:cNvSpPr>
            <a:spLocks noChangeShapeType="1"/>
          </p:cNvSpPr>
          <p:nvPr/>
        </p:nvSpPr>
        <p:spPr bwMode="auto">
          <a:xfrm flipV="1">
            <a:off x="4267200" y="2133600"/>
            <a:ext cx="14478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1" name="Line 21"/>
          <p:cNvSpPr>
            <a:spLocks noChangeShapeType="1"/>
          </p:cNvSpPr>
          <p:nvPr/>
        </p:nvSpPr>
        <p:spPr bwMode="auto">
          <a:xfrm flipH="1">
            <a:off x="4800600" y="1371600"/>
            <a:ext cx="0" cy="13716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2" name="Line 22"/>
          <p:cNvSpPr>
            <a:spLocks noChangeShapeType="1"/>
          </p:cNvSpPr>
          <p:nvPr/>
        </p:nvSpPr>
        <p:spPr bwMode="auto">
          <a:xfrm flipV="1">
            <a:off x="5181600" y="3886200"/>
            <a:ext cx="6096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3" name="Line 23"/>
          <p:cNvSpPr>
            <a:spLocks noChangeShapeType="1"/>
          </p:cNvSpPr>
          <p:nvPr/>
        </p:nvSpPr>
        <p:spPr bwMode="auto">
          <a:xfrm flipV="1">
            <a:off x="4267200" y="2438400"/>
            <a:ext cx="11430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4" name="Line 24"/>
          <p:cNvSpPr>
            <a:spLocks noChangeShapeType="1"/>
          </p:cNvSpPr>
          <p:nvPr/>
        </p:nvSpPr>
        <p:spPr bwMode="auto">
          <a:xfrm>
            <a:off x="5562600" y="2514600"/>
            <a:ext cx="0" cy="29718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5" name="Line 25"/>
          <p:cNvSpPr>
            <a:spLocks noChangeShapeType="1"/>
          </p:cNvSpPr>
          <p:nvPr/>
        </p:nvSpPr>
        <p:spPr bwMode="auto">
          <a:xfrm flipH="1">
            <a:off x="914400" y="2895600"/>
            <a:ext cx="48768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6" name="Line 26"/>
          <p:cNvSpPr>
            <a:spLocks noChangeShapeType="1"/>
          </p:cNvSpPr>
          <p:nvPr/>
        </p:nvSpPr>
        <p:spPr bwMode="auto">
          <a:xfrm flipH="1">
            <a:off x="838200" y="1905000"/>
            <a:ext cx="381000" cy="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
        <p:nvSpPr>
          <p:cNvPr id="199707" name="Line 27"/>
          <p:cNvSpPr>
            <a:spLocks noChangeShapeType="1"/>
          </p:cNvSpPr>
          <p:nvPr/>
        </p:nvSpPr>
        <p:spPr bwMode="auto">
          <a:xfrm flipV="1">
            <a:off x="4267200" y="1295400"/>
            <a:ext cx="381000" cy="533400"/>
          </a:xfrm>
          <a:prstGeom prst="line">
            <a:avLst/>
          </a:prstGeom>
          <a:noFill/>
          <a:ln w="25400">
            <a:solidFill>
              <a:schemeClr val="tx1"/>
            </a:solidFill>
            <a:prstDash val="dash"/>
            <a:round/>
            <a:headEnd/>
            <a:tailEnd type="triangle" w="lg" len="lg"/>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7" descr="finance_icon.jpg"/>
          <p:cNvPicPr>
            <a:picLocks noChangeAspect="1"/>
          </p:cNvPicPr>
          <p:nvPr/>
        </p:nvPicPr>
        <p:blipFill>
          <a:blip r:embed="rId2"/>
          <a:srcRect/>
          <a:stretch>
            <a:fillRect/>
          </a:stretch>
        </p:blipFill>
        <p:spPr bwMode="auto">
          <a:xfrm rot="706620">
            <a:off x="2743200" y="1066800"/>
            <a:ext cx="4241800" cy="4224833"/>
          </a:xfrm>
          <a:prstGeom prst="rect">
            <a:avLst/>
          </a:prstGeom>
          <a:noFill/>
          <a:ln w="76200">
            <a:solidFill>
              <a:srgbClr val="9A1616"/>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9227" y="533400"/>
            <a:ext cx="7947573" cy="5791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4" name="Content Placeholder 3" descr="321_Emmanel_Court_Yard.jpg"/>
          <p:cNvPicPr>
            <a:picLocks noGrp="1" noChangeAspect="1"/>
          </p:cNvPicPr>
          <p:nvPr>
            <p:ph idx="1"/>
          </p:nvPr>
        </p:nvPicPr>
        <p:blipFill>
          <a:blip r:embed="rId3"/>
          <a:srcRect l="-80001" r="-80001"/>
          <a:stretch>
            <a:fillRect/>
          </a:stretch>
        </p:blipFill>
        <p:spPr>
          <a:prstGeom prst="rect">
            <a:avLst/>
          </a:prstGeom>
        </p:spPr>
      </p:pic>
      <p:graphicFrame>
        <p:nvGraphicFramePr>
          <p:cNvPr id="17410" name="Object 2"/>
          <p:cNvGraphicFramePr>
            <a:graphicFrameLocks noChangeAspect="1"/>
          </p:cNvGraphicFramePr>
          <p:nvPr/>
        </p:nvGraphicFramePr>
        <p:xfrm>
          <a:off x="2286000" y="2025466"/>
          <a:ext cx="4497434" cy="3264267"/>
        </p:xfrm>
        <a:graphic>
          <a:graphicData uri="http://schemas.openxmlformats.org/presentationml/2006/ole">
            <p:oleObj spid="_x0000_s17410" name="Document" r:id="rId4" imgW="3936855" imgH="2857395" progId="Word.Document.12">
              <p:link updateAutomatic="1"/>
            </p:oleObj>
          </a:graphicData>
        </a:graphic>
      </p:graphicFrame>
      <p:sp>
        <p:nvSpPr>
          <p:cNvPr id="9" name="TextBox 8"/>
          <p:cNvSpPr txBox="1"/>
          <p:nvPr/>
        </p:nvSpPr>
        <p:spPr>
          <a:xfrm>
            <a:off x="2971800" y="5352911"/>
            <a:ext cx="3200400" cy="215444"/>
          </a:xfrm>
          <a:prstGeom prst="rect">
            <a:avLst/>
          </a:prstGeom>
          <a:noFill/>
        </p:spPr>
        <p:txBody>
          <a:bodyPr wrap="square" rtlCol="0">
            <a:spAutoFit/>
          </a:bodyPr>
          <a:lstStyle/>
          <a:p>
            <a:r>
              <a:rPr lang="en-US" sz="800" dirty="0" smtClean="0"/>
              <a:t>18</a:t>
            </a:r>
            <a:r>
              <a:rPr lang="en-US" sz="800" baseline="30000" dirty="0" smtClean="0"/>
              <a:t>th</a:t>
            </a:r>
            <a:r>
              <a:rPr lang="en-US" sz="800" dirty="0" smtClean="0"/>
              <a:t> Century view of Harvard from Harvard University Home Page</a:t>
            </a:r>
            <a:endParaRPr lang="en-US" sz="800" dirty="0"/>
          </a:p>
        </p:txBody>
      </p:sp>
      <p:pic>
        <p:nvPicPr>
          <p:cNvPr id="10" name="Picture 9" descr="german.gif"/>
          <p:cNvPicPr>
            <a:picLocks noChangeAspect="1"/>
          </p:cNvPicPr>
          <p:nvPr/>
        </p:nvPicPr>
        <p:blipFill>
          <a:blip r:embed="rId5"/>
          <a:stretch>
            <a:fillRect/>
          </a:stretch>
        </p:blipFill>
        <p:spPr>
          <a:xfrm rot="19989742">
            <a:off x="1558672" y="3203810"/>
            <a:ext cx="1759456" cy="1651734"/>
          </a:xfrm>
          <a:prstGeom prst="rect">
            <a:avLst/>
          </a:prstGeom>
          <a:solidFill>
            <a:schemeClr val="tx1"/>
          </a:solidFill>
          <a:ln w="57150" cmpd="sng">
            <a:solidFill>
              <a:srgbClr val="FF2509"/>
            </a:solidFill>
          </a:ln>
        </p:spPr>
      </p:pic>
      <p:pic>
        <p:nvPicPr>
          <p:cNvPr id="11" name="Picture 10" descr="Seal_of_the_Humboldt_University_of_Berlin.png"/>
          <p:cNvPicPr>
            <a:picLocks noChangeAspect="1"/>
          </p:cNvPicPr>
          <p:nvPr/>
        </p:nvPicPr>
        <p:blipFill>
          <a:blip r:embed="rId6"/>
          <a:stretch>
            <a:fillRect/>
          </a:stretch>
        </p:blipFill>
        <p:spPr>
          <a:xfrm>
            <a:off x="1930767" y="3352800"/>
            <a:ext cx="1270734" cy="1270734"/>
          </a:xfrm>
          <a:prstGeom prst="rect">
            <a:avLst/>
          </a:prstGeom>
        </p:spPr>
      </p:pic>
      <p:sp>
        <p:nvSpPr>
          <p:cNvPr id="12" name="Rectangle 11"/>
          <p:cNvSpPr/>
          <p:nvPr/>
        </p:nvSpPr>
        <p:spPr>
          <a:xfrm>
            <a:off x="990600" y="3657600"/>
            <a:ext cx="2605622" cy="635367"/>
          </a:xfrm>
          <a:prstGeom prst="rect">
            <a:avLst/>
          </a:prstGeom>
          <a:solidFill>
            <a:srgbClr val="FF7A09"/>
          </a:solidFill>
          <a:ln w="57150" cap="flat" cmpd="sng" algn="ctr">
            <a:solidFill>
              <a:srgbClr val="FF2509"/>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Research</a:t>
            </a:r>
            <a:endParaRPr lang="en-US" sz="2000" b="1" dirty="0">
              <a:solidFill>
                <a:schemeClr val="bg1"/>
              </a:solidFill>
            </a:endParaRPr>
          </a:p>
        </p:txBody>
      </p:sp>
      <p:sp>
        <p:nvSpPr>
          <p:cNvPr id="13" name="Rectangle 12"/>
          <p:cNvSpPr/>
          <p:nvPr/>
        </p:nvSpPr>
        <p:spPr>
          <a:xfrm>
            <a:off x="3550729" y="1282516"/>
            <a:ext cx="2173268" cy="635367"/>
          </a:xfrm>
          <a:prstGeom prst="rect">
            <a:avLst/>
          </a:prstGeom>
          <a:solidFill>
            <a:srgbClr val="FF7A09"/>
          </a:solidFill>
          <a:ln w="57150" cap="flat" cmpd="sng" algn="ctr">
            <a:solidFill>
              <a:srgbClr val="788DC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 Emmanuel College</a:t>
            </a:r>
            <a:endParaRPr lang="en-US" sz="2000" b="1" dirty="0">
              <a:solidFill>
                <a:schemeClr val="bg1"/>
              </a:solidFill>
            </a:endParaRPr>
          </a:p>
        </p:txBody>
      </p:sp>
      <p:sp>
        <p:nvSpPr>
          <p:cNvPr id="15" name="Rectangle 14"/>
          <p:cNvSpPr/>
          <p:nvPr/>
        </p:nvSpPr>
        <p:spPr>
          <a:xfrm>
            <a:off x="3550729" y="5460633"/>
            <a:ext cx="2173268" cy="635367"/>
          </a:xfrm>
          <a:prstGeom prst="rect">
            <a:avLst/>
          </a:prstGeom>
          <a:solidFill>
            <a:srgbClr val="FF7A09"/>
          </a:solidFill>
          <a:ln w="57150" cap="flat" cmpd="sng" algn="ctr">
            <a:solidFill>
              <a:srgbClr val="788DC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Liberal Arts Tradition</a:t>
            </a:r>
            <a:endParaRPr lang="en-US" sz="2000" b="1" dirty="0">
              <a:solidFill>
                <a:schemeClr val="bg1"/>
              </a:solidFill>
            </a:endParaRPr>
          </a:p>
        </p:txBody>
      </p:sp>
      <p:sp>
        <p:nvSpPr>
          <p:cNvPr id="16" name="Rectangle 15"/>
          <p:cNvSpPr/>
          <p:nvPr/>
        </p:nvSpPr>
        <p:spPr>
          <a:xfrm>
            <a:off x="2895601" y="5841633"/>
            <a:ext cx="3352799" cy="635367"/>
          </a:xfrm>
          <a:prstGeom prst="rect">
            <a:avLst/>
          </a:prstGeom>
          <a:solidFill>
            <a:srgbClr val="FF7A09"/>
          </a:solidFill>
          <a:ln w="57150" cap="flat" cmpd="sng" algn="ctr">
            <a:solidFill>
              <a:srgbClr val="788DC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Liberal Arts Tradition</a:t>
            </a:r>
            <a:endParaRPr lang="en-US" sz="2000" b="1" dirty="0">
              <a:solidFill>
                <a:schemeClr val="bg1"/>
              </a:solidFill>
            </a:endParaRPr>
          </a:p>
        </p:txBody>
      </p:sp>
      <p:pic>
        <p:nvPicPr>
          <p:cNvPr id="18" name="Picture 17" descr="UnivEdinburgh.jpg"/>
          <p:cNvPicPr>
            <a:picLocks noChangeAspect="1"/>
          </p:cNvPicPr>
          <p:nvPr/>
        </p:nvPicPr>
        <p:blipFill>
          <a:blip r:embed="rId7"/>
          <a:stretch>
            <a:fillRect/>
          </a:stretch>
        </p:blipFill>
        <p:spPr>
          <a:xfrm rot="1094057">
            <a:off x="6194622" y="2895599"/>
            <a:ext cx="1177624" cy="1194816"/>
          </a:xfrm>
          <a:prstGeom prst="rect">
            <a:avLst/>
          </a:prstGeom>
          <a:ln w="38100" cap="flat" cmpd="sng" algn="ctr">
            <a:solidFill>
              <a:srgbClr val="DC342F"/>
            </a:solidFill>
            <a:prstDash val="solid"/>
            <a:round/>
            <a:headEnd type="none" w="med" len="med"/>
            <a:tailEnd type="none" w="med" len="med"/>
          </a:ln>
        </p:spPr>
      </p:pic>
      <p:pic>
        <p:nvPicPr>
          <p:cNvPr id="19" name="Picture 18" descr="coat of arms glasgow.jpg"/>
          <p:cNvPicPr>
            <a:picLocks noChangeAspect="1"/>
          </p:cNvPicPr>
          <p:nvPr/>
        </p:nvPicPr>
        <p:blipFill>
          <a:blip r:embed="rId8"/>
          <a:stretch>
            <a:fillRect/>
          </a:stretch>
        </p:blipFill>
        <p:spPr>
          <a:xfrm rot="20909832">
            <a:off x="5725778" y="2590800"/>
            <a:ext cx="1057656" cy="1219200"/>
          </a:xfrm>
          <a:prstGeom prst="rect">
            <a:avLst/>
          </a:prstGeom>
          <a:ln w="38100" cap="flat" cmpd="sng" algn="ctr">
            <a:solidFill>
              <a:srgbClr val="082555"/>
            </a:solidFill>
            <a:prstDash val="solid"/>
            <a:round/>
            <a:headEnd type="none" w="med" len="med"/>
            <a:tailEnd type="none" w="med" len="med"/>
          </a:ln>
        </p:spPr>
      </p:pic>
      <p:pic>
        <p:nvPicPr>
          <p:cNvPr id="20" name="Picture 19" descr="Aberdeen_University_arms.jpg"/>
          <p:cNvPicPr>
            <a:picLocks noChangeAspect="1"/>
          </p:cNvPicPr>
          <p:nvPr/>
        </p:nvPicPr>
        <p:blipFill>
          <a:blip r:embed="rId9"/>
          <a:stretch>
            <a:fillRect/>
          </a:stretch>
        </p:blipFill>
        <p:spPr>
          <a:xfrm>
            <a:off x="6454821" y="2266949"/>
            <a:ext cx="1074789" cy="1257300"/>
          </a:xfrm>
          <a:prstGeom prst="rect">
            <a:avLst/>
          </a:prstGeom>
          <a:ln w="38100" cmpd="sng">
            <a:solidFill>
              <a:srgbClr val="0B4E98"/>
            </a:solidFill>
          </a:ln>
        </p:spPr>
      </p:pic>
      <p:sp>
        <p:nvSpPr>
          <p:cNvPr id="21" name="Rectangle 20"/>
          <p:cNvSpPr/>
          <p:nvPr/>
        </p:nvSpPr>
        <p:spPr>
          <a:xfrm>
            <a:off x="4616468" y="2741356"/>
            <a:ext cx="2841579" cy="635367"/>
          </a:xfrm>
          <a:prstGeom prst="rect">
            <a:avLst/>
          </a:prstGeom>
          <a:solidFill>
            <a:srgbClr val="FF7A09"/>
          </a:solidFill>
          <a:ln w="57150" cap="flat" cmpd="sng" algn="ctr">
            <a:solidFill>
              <a:srgbClr val="02265A"/>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Lay Governance </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0"/>
                                        <p:tgtEl>
                                          <p:spTgt spid="13"/>
                                        </p:tgtEl>
                                      </p:cBhvr>
                                    </p:animEffect>
                                    <p:set>
                                      <p:cBhvr>
                                        <p:cTn id="7" dur="1" fill="hold">
                                          <p:stCondLst>
                                            <p:cond delay="4999"/>
                                          </p:stCondLst>
                                        </p:cTn>
                                        <p:tgtEl>
                                          <p:spTgt spid="13"/>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0"/>
                                        <p:tgtEl>
                                          <p:spTgt spid="15"/>
                                        </p:tgtEl>
                                      </p:cBhvr>
                                    </p:animEffect>
                                    <p:set>
                                      <p:cBhvr>
                                        <p:cTn id="10" dur="1" fill="hold">
                                          <p:stCondLst>
                                            <p:cond delay="4999"/>
                                          </p:stCondLst>
                                        </p:cTn>
                                        <p:tgtEl>
                                          <p:spTgt spid="15"/>
                                        </p:tgtEl>
                                        <p:attrNameLst>
                                          <p:attrName>style.visibility</p:attrName>
                                        </p:attrNameLst>
                                      </p:cBhvr>
                                      <p:to>
                                        <p:strVal val="hidden"/>
                                      </p:to>
                                    </p:set>
                                  </p:childTnLst>
                                </p:cTn>
                              </p:par>
                              <p:par>
                                <p:cTn id="11" presetID="23" presetClass="entr" presetSubtype="16"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p:cTn id="13" dur="5000" fill="hold"/>
                                        <p:tgtEl>
                                          <p:spTgt spid="17410"/>
                                        </p:tgtEl>
                                        <p:attrNameLst>
                                          <p:attrName>ppt_w</p:attrName>
                                        </p:attrNameLst>
                                      </p:cBhvr>
                                      <p:tavLst>
                                        <p:tav tm="0">
                                          <p:val>
                                            <p:fltVal val="0"/>
                                          </p:val>
                                        </p:tav>
                                        <p:tav tm="100000">
                                          <p:val>
                                            <p:strVal val="#ppt_w"/>
                                          </p:val>
                                        </p:tav>
                                      </p:tavLst>
                                    </p:anim>
                                    <p:anim calcmode="lin" valueType="num">
                                      <p:cBhvr>
                                        <p:cTn id="14" dur="5000" fill="hold"/>
                                        <p:tgtEl>
                                          <p:spTgt spid="17410"/>
                                        </p:tgtEl>
                                        <p:attrNameLst>
                                          <p:attrName>ppt_h</p:attrName>
                                        </p:attrNameLst>
                                      </p:cBhvr>
                                      <p:tavLst>
                                        <p:tav tm="0">
                                          <p:val>
                                            <p:fltVal val="0"/>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0"/>
                                        <p:tgtEl>
                                          <p:spTgt spid="16"/>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0" fill="hold"/>
                                        <p:tgtEl>
                                          <p:spTgt spid="9"/>
                                        </p:tgtEl>
                                        <p:attrNameLst>
                                          <p:attrName>ppt_w</p:attrName>
                                        </p:attrNameLst>
                                      </p:cBhvr>
                                      <p:tavLst>
                                        <p:tav tm="0">
                                          <p:val>
                                            <p:fltVal val="0"/>
                                          </p:val>
                                        </p:tav>
                                        <p:tav tm="100000">
                                          <p:val>
                                            <p:strVal val="#ppt_w"/>
                                          </p:val>
                                        </p:tav>
                                      </p:tavLst>
                                    </p:anim>
                                    <p:anim calcmode="lin" valueType="num">
                                      <p:cBhvr>
                                        <p:cTn id="21" dur="5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3000" fill="hold"/>
                                        <p:tgtEl>
                                          <p:spTgt spid="10"/>
                                        </p:tgtEl>
                                        <p:attrNameLst>
                                          <p:attrName>ppt_w</p:attrName>
                                        </p:attrNameLst>
                                      </p:cBhvr>
                                      <p:tavLst>
                                        <p:tav tm="0">
                                          <p:val>
                                            <p:fltVal val="0"/>
                                          </p:val>
                                        </p:tav>
                                        <p:tav tm="100000">
                                          <p:val>
                                            <p:strVal val="#ppt_w"/>
                                          </p:val>
                                        </p:tav>
                                      </p:tavLst>
                                    </p:anim>
                                    <p:anim calcmode="lin" valueType="num">
                                      <p:cBhvr>
                                        <p:cTn id="27" dur="3000" fill="hold"/>
                                        <p:tgtEl>
                                          <p:spTgt spid="10"/>
                                        </p:tgtEl>
                                        <p:attrNameLst>
                                          <p:attrName>ppt_h</p:attrName>
                                        </p:attrNameLst>
                                      </p:cBhvr>
                                      <p:tavLst>
                                        <p:tav tm="0">
                                          <p:val>
                                            <p:fltVal val="0"/>
                                          </p:val>
                                        </p:tav>
                                        <p:tav tm="100000">
                                          <p:val>
                                            <p:strVal val="#ppt_h"/>
                                          </p:val>
                                        </p:tav>
                                      </p:tavLst>
                                    </p:anim>
                                    <p:anim calcmode="lin" valueType="num">
                                      <p:cBhvr>
                                        <p:cTn id="28" dur="3000" fill="hold"/>
                                        <p:tgtEl>
                                          <p:spTgt spid="10"/>
                                        </p:tgtEl>
                                        <p:attrNameLst>
                                          <p:attrName>style.rotation</p:attrName>
                                        </p:attrNameLst>
                                      </p:cBhvr>
                                      <p:tavLst>
                                        <p:tav tm="0">
                                          <p:val>
                                            <p:fltVal val="360"/>
                                          </p:val>
                                        </p:tav>
                                        <p:tav tm="100000">
                                          <p:val>
                                            <p:fltVal val="0"/>
                                          </p:val>
                                        </p:tav>
                                      </p:tavLst>
                                    </p:anim>
                                    <p:animEffect transition="in" filter="fade">
                                      <p:cBhvr>
                                        <p:cTn id="29" dur="3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accel="50000" decel="5000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accel="50000" decel="5000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accel="50000" decel="5000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accel="50000" decel="5000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accel="50000" decel="50000" fill="hold" grpId="1"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1" animBg="1"/>
      <p:bldP spid="15" grpId="1" animBg="1"/>
      <p:bldP spid="16" grpId="0" animBg="1"/>
      <p:bldP spid="2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52400"/>
            <a:ext cx="7696200" cy="6618329"/>
          </a:xfrm>
          <a:prstGeom prst="rect">
            <a:avLst/>
          </a:prstGeom>
        </p:spPr>
      </p:pic>
      <p:sp>
        <p:nvSpPr>
          <p:cNvPr id="3" name="Rectangle 2"/>
          <p:cNvSpPr/>
          <p:nvPr/>
        </p:nvSpPr>
        <p:spPr>
          <a:xfrm>
            <a:off x="3429000" y="685800"/>
            <a:ext cx="2176165" cy="261610"/>
          </a:xfrm>
          <a:prstGeom prst="rect">
            <a:avLst/>
          </a:prstGeom>
        </p:spPr>
        <p:txBody>
          <a:bodyPr wrap="none">
            <a:spAutoFit/>
          </a:bodyPr>
          <a:lstStyle/>
          <a:p>
            <a:pPr lvl="0" algn="ctr" defTabSz="914400" fontAlgn="base">
              <a:spcBef>
                <a:spcPct val="0"/>
              </a:spcBef>
              <a:spcAft>
                <a:spcPct val="0"/>
              </a:spcAft>
              <a:defRPr/>
            </a:pPr>
            <a:r>
              <a:rPr lang="en-US" sz="1100" kern="0" dirty="0" smtClean="0">
                <a:solidFill>
                  <a:schemeClr val="bg1"/>
                </a:solidFill>
                <a:ea typeface="ＭＳ Ｐゴシック" pitchFamily="-65" charset="-128"/>
                <a:cs typeface="ＭＳ Ｐゴシック" pitchFamily="-65" charset="-128"/>
              </a:rPr>
              <a:t>From Hudson Dissertation 2008 </a:t>
            </a:r>
            <a:endParaRPr lang="en-US" sz="1100" kern="0" dirty="0">
              <a:solidFill>
                <a:schemeClr val="bg1"/>
              </a:solidFill>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A9DBA"/>
        </a:solidFill>
        <a:effectLst/>
      </p:bgPr>
    </p:bg>
    <p:spTree>
      <p:nvGrpSpPr>
        <p:cNvPr id="1" name=""/>
        <p:cNvGrpSpPr/>
        <p:nvPr/>
      </p:nvGrpSpPr>
      <p:grpSpPr>
        <a:xfrm>
          <a:off x="0" y="0"/>
          <a:ext cx="0" cy="0"/>
          <a:chOff x="0" y="0"/>
          <a:chExt cx="0" cy="0"/>
        </a:xfrm>
      </p:grpSpPr>
      <p:pic>
        <p:nvPicPr>
          <p:cNvPr id="6" name="Picture 5" descr="uni_admin_org_LONG.jpg"/>
          <p:cNvPicPr>
            <a:picLocks noChangeAspect="1"/>
          </p:cNvPicPr>
          <p:nvPr/>
        </p:nvPicPr>
        <p:blipFill>
          <a:blip r:embed="rId2"/>
          <a:stretch>
            <a:fillRect/>
          </a:stretch>
        </p:blipFill>
        <p:spPr>
          <a:xfrm>
            <a:off x="1736715" y="0"/>
            <a:ext cx="5670569"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30459"/>
            <a:ext cx="8858250" cy="614654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990600"/>
            <a:ext cx="8231189" cy="464820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wrap="none"/>
          <a:lstStyle/>
          <a:p>
            <a:r>
              <a:rPr lang="en-US" sz="2800" dirty="0" smtClean="0"/>
              <a:t/>
            </a:r>
            <a:br>
              <a:rPr lang="en-US" sz="2800" dirty="0" smtClean="0"/>
            </a:br>
            <a:r>
              <a:rPr lang="en-US" sz="2800" dirty="0" smtClean="0"/>
              <a:t/>
            </a:r>
            <a:br>
              <a:rPr lang="en-US" sz="2800" dirty="0" smtClean="0"/>
            </a:br>
            <a:r>
              <a:rPr lang="en-US" sz="3600" b="1" dirty="0" smtClean="0">
                <a:solidFill>
                  <a:srgbClr val="6574E1"/>
                </a:solidFill>
              </a:rPr>
              <a:t>UG tuition, room &amp; board -AY 2007-08</a:t>
            </a:r>
            <a:r>
              <a:rPr lang="en-US" sz="2800" dirty="0" smtClean="0"/>
              <a:t/>
            </a:r>
            <a:br>
              <a:rPr lang="en-US" sz="2800" dirty="0" smtClean="0"/>
            </a:br>
            <a:r>
              <a:rPr lang="en-US" dirty="0" smtClean="0"/>
              <a:t/>
            </a:r>
            <a:br>
              <a:rPr lang="en-US" dirty="0" smtClean="0"/>
            </a:br>
            <a:endParaRPr lang="en-US" dirty="0"/>
          </a:p>
        </p:txBody>
      </p:sp>
      <p:sp>
        <p:nvSpPr>
          <p:cNvPr id="3" name="Content Placeholder 2"/>
          <p:cNvSpPr>
            <a:spLocks noGrp="1"/>
          </p:cNvSpPr>
          <p:nvPr>
            <p:ph sz="half" idx="1"/>
          </p:nvPr>
        </p:nvSpPr>
        <p:spPr>
          <a:xfrm>
            <a:off x="457200" y="1570037"/>
            <a:ext cx="8077200" cy="4525963"/>
          </a:xfrm>
        </p:spPr>
        <p:txBody>
          <a:bodyPr anchor="t"/>
          <a:lstStyle/>
          <a:p>
            <a:r>
              <a:rPr lang="en-US" dirty="0" smtClean="0"/>
              <a:t>Public Institutions……………………..$11,578</a:t>
            </a:r>
          </a:p>
          <a:p>
            <a:r>
              <a:rPr lang="en-US" dirty="0" smtClean="0"/>
              <a:t>Private Institutions……..……………..$29,915</a:t>
            </a:r>
          </a:p>
          <a:p>
            <a:endParaRPr lang="en-US" dirty="0" smtClean="0"/>
          </a:p>
          <a:p>
            <a:pPr algn="ctr">
              <a:buNone/>
            </a:pPr>
            <a:r>
              <a:rPr lang="en-US" b="1" u="sng" dirty="0" smtClean="0">
                <a:solidFill>
                  <a:srgbClr val="6574E1"/>
                </a:solidFill>
              </a:rPr>
              <a:t>Price increases between 1997-98 &amp; 2007-08</a:t>
            </a:r>
          </a:p>
          <a:p>
            <a:pPr algn="ctr">
              <a:buNone/>
            </a:pPr>
            <a:r>
              <a:rPr lang="en-US" sz="1600" dirty="0" smtClean="0"/>
              <a:t>(UG tuition, room &amp; board-adjusted for inflation)</a:t>
            </a:r>
          </a:p>
          <a:p>
            <a:pPr>
              <a:buNone/>
            </a:pPr>
            <a:r>
              <a:rPr lang="en-US" dirty="0" smtClean="0"/>
              <a:t>	Public Institutions                                  30%</a:t>
            </a:r>
          </a:p>
          <a:p>
            <a:pPr>
              <a:buNone/>
            </a:pPr>
            <a:r>
              <a:rPr lang="en-US" dirty="0" smtClean="0"/>
              <a:t>	Private Institution				 23%</a:t>
            </a:r>
          </a:p>
          <a:p>
            <a:endParaRPr lang="en-US" dirty="0" smtClean="0"/>
          </a:p>
          <a:p>
            <a:endParaRPr lang="en-US" dirty="0"/>
          </a:p>
        </p:txBody>
      </p:sp>
      <p:sp>
        <p:nvSpPr>
          <p:cNvPr id="8" name="Right Arrow 7"/>
          <p:cNvSpPr/>
          <p:nvPr/>
        </p:nvSpPr>
        <p:spPr>
          <a:xfrm>
            <a:off x="3886200" y="4011168"/>
            <a:ext cx="29718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886200" y="4468368"/>
            <a:ext cx="29718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3822700" y="5892800"/>
            <a:ext cx="2044700" cy="406400"/>
          </a:xfrm>
          <a:prstGeom prst="rect">
            <a:avLst/>
          </a:prstGeom>
          <a:ln w="38100" cmpd="sng">
            <a:solidFill>
              <a:srgbClr val="717DE5"/>
            </a:solidFill>
          </a:ln>
        </p:spPr>
      </p:pic>
    </p:spTree>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6600" y="1219200"/>
            <a:ext cx="7670800" cy="3746500"/>
          </a:xfrm>
          <a:prstGeom prst="rect">
            <a:avLst/>
          </a:prstGeom>
          <a:ln w="38100" cmpd="sng">
            <a:solidFill>
              <a:srgbClr val="242FCA"/>
            </a:solidFill>
          </a:ln>
        </p:spPr>
      </p:pic>
      <p:pic>
        <p:nvPicPr>
          <p:cNvPr id="9" name="Picture 8"/>
          <p:cNvPicPr>
            <a:picLocks noChangeAspect="1"/>
          </p:cNvPicPr>
          <p:nvPr/>
        </p:nvPicPr>
        <p:blipFill>
          <a:blip r:embed="rId3"/>
          <a:stretch>
            <a:fillRect/>
          </a:stretch>
        </p:blipFill>
        <p:spPr>
          <a:xfrm>
            <a:off x="2667000" y="5943600"/>
            <a:ext cx="2044700" cy="406400"/>
          </a:xfrm>
          <a:prstGeom prst="rect">
            <a:avLst/>
          </a:prstGeom>
          <a:ln w="38100" cmpd="sng">
            <a:solidFill>
              <a:srgbClr val="242FCA"/>
            </a:solidFill>
          </a:ln>
        </p:spPr>
      </p:pic>
      <p:sp>
        <p:nvSpPr>
          <p:cNvPr id="12" name="Down Arrow 11"/>
          <p:cNvSpPr/>
          <p:nvPr/>
        </p:nvSpPr>
        <p:spPr>
          <a:xfrm>
            <a:off x="6047232" y="2209800"/>
            <a:ext cx="484632" cy="2362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7744968" y="2209800"/>
            <a:ext cx="484632" cy="2362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03298" y="152400"/>
            <a:ext cx="2687868" cy="923330"/>
          </a:xfrm>
          <a:prstGeom prst="rect">
            <a:avLst/>
          </a:prstGeom>
          <a:noFill/>
        </p:spPr>
        <p:txBody>
          <a:bodyPr wrap="none" lIns="91440" tIns="45720" rIns="91440" bIns="45720">
            <a:spAutoFit/>
          </a:bodyPr>
          <a:lstStyle/>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U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9,362</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17"/>
          <p:cNvSpPr/>
          <p:nvPr/>
        </p:nvSpPr>
        <p:spPr>
          <a:xfrm>
            <a:off x="6593601" y="5181600"/>
            <a:ext cx="2302734" cy="923330"/>
          </a:xfrm>
          <a:prstGeom prst="rect">
            <a:avLst/>
          </a:prstGeom>
          <a:noFill/>
        </p:spPr>
        <p:txBody>
          <a:bodyPr wrap="none" lIns="91440" tIns="45720" rIns="91440" bIns="45720">
            <a:spAutoFit/>
          </a:bodyPr>
          <a:lstStyle/>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$7,645</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17436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Tuition &amp; Fees</a:t>
            </a:r>
            <a:br>
              <a:rPr lang="en-US" dirty="0" smtClean="0"/>
            </a:br>
            <a:r>
              <a:rPr lang="en-US" sz="1000" dirty="0" smtClean="0"/>
              <a:t>download from CEEB</a:t>
            </a:r>
            <a:br>
              <a:rPr lang="en-US" sz="1000" dirty="0" smtClean="0"/>
            </a:br>
            <a:r>
              <a:rPr lang="en-US" sz="1000" dirty="0" smtClean="0"/>
              <a:t>http://professionals.collegeboard.com/profdownload/types-of-institutions-trends-2008.pdf</a:t>
            </a:r>
            <a:endParaRPr lang="en-US" sz="1000" dirty="0"/>
          </a:p>
        </p:txBody>
      </p:sp>
      <p:pic>
        <p:nvPicPr>
          <p:cNvPr id="4" name="Picture 3"/>
          <p:cNvPicPr>
            <a:picLocks noChangeAspect="1"/>
          </p:cNvPicPr>
          <p:nvPr/>
        </p:nvPicPr>
        <p:blipFill>
          <a:blip r:embed="rId2"/>
          <a:stretch>
            <a:fillRect/>
          </a:stretch>
        </p:blipFill>
        <p:spPr>
          <a:xfrm>
            <a:off x="457200" y="1595853"/>
            <a:ext cx="8458200" cy="465254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609600"/>
            <a:ext cx="8229600" cy="609600"/>
          </a:xfrm>
        </p:spPr>
        <p:txBody>
          <a:bodyPr/>
          <a:lstStyle/>
          <a:p>
            <a:pPr eaLnBrk="1" hangingPunct="1"/>
            <a:r>
              <a:rPr lang="en-US" sz="2400" b="1" dirty="0">
                <a:solidFill>
                  <a:srgbClr val="0F34B0"/>
                </a:solidFill>
              </a:rPr>
              <a:t>Revenue Sources: Public Four-Year Colleges, Public Doctoral Universities, Private Four-Year Colleges, and Private Doctoral Universities, 2005-06</a:t>
            </a:r>
          </a:p>
        </p:txBody>
      </p:sp>
      <p:sp>
        <p:nvSpPr>
          <p:cNvPr id="43011" name="Rectangle 3"/>
          <p:cNvSpPr>
            <a:spLocks noGrp="1" noChangeArrowheads="1"/>
          </p:cNvSpPr>
          <p:nvPr>
            <p:ph type="body" idx="1"/>
          </p:nvPr>
        </p:nvSpPr>
        <p:spPr bwMode="auto">
          <a:xfrm>
            <a:off x="381000" y="5562600"/>
            <a:ext cx="8305800" cy="609600"/>
          </a:xfrm>
          <a:solidFill>
            <a:srgbClr val="FFFFFF"/>
          </a:solidFill>
          <a:ln>
            <a:miter lim="800000"/>
            <a:headEnd/>
            <a:tailEnd/>
          </a:ln>
        </p:spPr>
        <p:txBody>
          <a:bodyPr wrap="square" lIns="91440" tIns="45720" rIns="91440" bIns="45720" numCol="1" anchor="t" anchorCtr="0" compatLnSpc="1">
            <a:prstTxWarp prst="textNoShape">
              <a:avLst/>
            </a:prstTxWarp>
          </a:bodyPr>
          <a:lstStyle/>
          <a:p>
            <a:pPr marL="3175" indent="3175" eaLnBrk="1" hangingPunct="1">
              <a:spcAft>
                <a:spcPts val="63"/>
              </a:spcAft>
            </a:pPr>
            <a:r>
              <a:rPr lang="en-US" sz="700" b="1" dirty="0">
                <a:solidFill>
                  <a:srgbClr val="000000"/>
                </a:solidFill>
              </a:rPr>
              <a:t>Notes: </a:t>
            </a:r>
            <a:r>
              <a:rPr lang="en-US" sz="700" dirty="0">
                <a:solidFill>
                  <a:srgbClr val="000000"/>
                </a:solidFill>
              </a:rPr>
              <a:t>Tuition and fee revenues reported here are gross revenues, including tuition and fees and discounts for institutional aid. Federal revenues include Pell Grants for most public institutions, but not for private institutions. At all institutions, federal revenues include grants and contracts for research, public service, and training activities. Auxiliary enterprises include dormitories, food services, health services, and other self-supporting enterprises. Investment return revenues are average dollar returns over a five-year period.</a:t>
            </a:r>
          </a:p>
          <a:p>
            <a:pPr marL="3175" indent="3175" eaLnBrk="1" hangingPunct="1"/>
            <a:r>
              <a:rPr lang="en-US" sz="700" b="1" dirty="0">
                <a:solidFill>
                  <a:srgbClr val="000000"/>
                </a:solidFill>
              </a:rPr>
              <a:t>Sources: </a:t>
            </a:r>
            <a:r>
              <a:rPr lang="en-US" sz="700" dirty="0">
                <a:solidFill>
                  <a:srgbClr val="000000"/>
                </a:solidFill>
              </a:rPr>
              <a:t>Preliminary data from IPEDS, 2005-06; calculations by authors.</a:t>
            </a:r>
          </a:p>
          <a:p>
            <a:pPr marL="3175" indent="3175" eaLnBrk="1" hangingPunct="1"/>
            <a:endParaRPr lang="en-US" sz="700" dirty="0"/>
          </a:p>
        </p:txBody>
      </p:sp>
      <p:pic>
        <p:nvPicPr>
          <p:cNvPr id="43012" name="Picture 5" descr="Fig14"/>
          <p:cNvPicPr>
            <a:picLocks noChangeAspect="1" noChangeArrowheads="1"/>
          </p:cNvPicPr>
          <p:nvPr/>
        </p:nvPicPr>
        <p:blipFill>
          <a:blip r:embed="rId3"/>
          <a:srcRect r="37704"/>
          <a:stretch>
            <a:fillRect/>
          </a:stretch>
        </p:blipFill>
        <p:spPr bwMode="auto">
          <a:xfrm>
            <a:off x="609600" y="1847850"/>
            <a:ext cx="7543800" cy="3638550"/>
          </a:xfrm>
          <a:prstGeom prst="rect">
            <a:avLst/>
          </a:prstGeom>
          <a:noFill/>
          <a:ln w="9525">
            <a:noFill/>
            <a:miter lim="800000"/>
            <a:headEnd/>
            <a:tailEnd/>
          </a:ln>
        </p:spPr>
      </p:pic>
      <p:sp>
        <p:nvSpPr>
          <p:cNvPr id="5" name="Rectangle 4"/>
          <p:cNvSpPr>
            <a:spLocks noChangeArrowheads="1"/>
          </p:cNvSpPr>
          <p:nvPr/>
        </p:nvSpPr>
        <p:spPr bwMode="auto">
          <a:xfrm>
            <a:off x="0" y="0"/>
            <a:ext cx="9144000" cy="1524000"/>
          </a:xfrm>
          <a:prstGeom prst="rect">
            <a:avLst/>
          </a:prstGeom>
          <a:solidFill>
            <a:schemeClr val="accent1"/>
          </a:solidFill>
          <a:ln w="9525">
            <a:solidFill>
              <a:schemeClr val="tx1"/>
            </a:solidFill>
            <a:round/>
            <a:headEnd/>
            <a:tailEnd/>
          </a:ln>
        </p:spPr>
        <p:txBody>
          <a:bodyPr>
            <a:prstTxWarp prst="textNoShape">
              <a:avLst/>
            </a:prstTxWarp>
          </a:bodyPr>
          <a:lstStyle/>
          <a:p>
            <a:pPr algn="ctr"/>
            <a:r>
              <a:rPr lang="en-US" sz="2400" dirty="0"/>
              <a:t>Gross </a:t>
            </a:r>
            <a:r>
              <a:rPr lang="en-US" sz="2400" dirty="0" smtClean="0"/>
              <a:t>Tuition &amp; Fees (TF) Revenue </a:t>
            </a:r>
          </a:p>
          <a:p>
            <a:pPr algn="ctr"/>
            <a:r>
              <a:rPr lang="en-US" sz="2000" dirty="0" err="1" smtClean="0"/>
              <a:t>Pvt</a:t>
            </a:r>
            <a:r>
              <a:rPr lang="en-US" sz="2000" dirty="0" smtClean="0"/>
              <a:t> </a:t>
            </a:r>
            <a:r>
              <a:rPr lang="en-US" sz="2000" dirty="0"/>
              <a:t>4-year UG </a:t>
            </a:r>
            <a:r>
              <a:rPr lang="en-US" sz="2000" dirty="0" smtClean="0"/>
              <a:t>college – 54% compared </a:t>
            </a:r>
            <a:r>
              <a:rPr lang="en-US" sz="2000" dirty="0"/>
              <a:t>to 34 % at </a:t>
            </a:r>
            <a:r>
              <a:rPr lang="en-US" sz="2000" dirty="0" err="1"/>
              <a:t>Pvt</a:t>
            </a:r>
            <a:r>
              <a:rPr lang="en-US" sz="2000" dirty="0"/>
              <a:t>  doctoral universities.</a:t>
            </a:r>
            <a:r>
              <a:rPr lang="en-US" sz="2000" dirty="0" smtClean="0"/>
              <a:t> </a:t>
            </a:r>
          </a:p>
          <a:p>
            <a:pPr algn="ctr"/>
            <a:r>
              <a:rPr lang="en-US" sz="2000" dirty="0" smtClean="0"/>
              <a:t>TF </a:t>
            </a:r>
            <a:r>
              <a:rPr lang="en-US" sz="2000" dirty="0"/>
              <a:t>constitute </a:t>
            </a:r>
            <a:r>
              <a:rPr lang="en-US" sz="2000" dirty="0" smtClean="0"/>
              <a:t>33 % </a:t>
            </a:r>
            <a:r>
              <a:rPr lang="en-US" sz="2000" dirty="0"/>
              <a:t>of revenues at Pub 4-year UG </a:t>
            </a:r>
            <a:r>
              <a:rPr lang="en-US" sz="2000" dirty="0" smtClean="0"/>
              <a:t>colleges </a:t>
            </a:r>
            <a:r>
              <a:rPr lang="en-US" sz="2000" dirty="0"/>
              <a:t>&amp; 26 % at Pub doctoral universities</a:t>
            </a:r>
            <a:r>
              <a:rPr lang="en-US" sz="2400" dirty="0"/>
              <a:t>.</a:t>
            </a:r>
          </a:p>
        </p:txBody>
      </p:sp>
      <p:sp>
        <p:nvSpPr>
          <p:cNvPr id="6" name="TextBox 5"/>
          <p:cNvSpPr txBox="1"/>
          <p:nvPr/>
        </p:nvSpPr>
        <p:spPr>
          <a:xfrm>
            <a:off x="1143000" y="6260068"/>
            <a:ext cx="7124700" cy="246221"/>
          </a:xfrm>
          <a:prstGeom prst="rect">
            <a:avLst/>
          </a:prstGeom>
          <a:solidFill>
            <a:schemeClr val="tx1"/>
          </a:solidFill>
        </p:spPr>
        <p:txBody>
          <a:bodyPr wrap="square" rtlCol="0">
            <a:spAutoFit/>
          </a:bodyPr>
          <a:lstStyle/>
          <a:p>
            <a:pPr algn="ctr"/>
            <a:r>
              <a:rPr lang="en-US" sz="1000" dirty="0" smtClean="0">
                <a:solidFill>
                  <a:srgbClr val="0F34B0"/>
                </a:solidFill>
              </a:rPr>
              <a:t>Source: CEEB – Trends in Higher Education Series  2007</a:t>
            </a:r>
            <a:endParaRPr lang="en-US" sz="1000" dirty="0">
              <a:solidFill>
                <a:srgbClr val="0F34B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143000"/>
          </a:xfrm>
          <a:ln w="57150" cmpd="sng">
            <a:solidFill>
              <a:schemeClr val="tx1"/>
            </a:solidFill>
          </a:ln>
        </p:spPr>
        <p:txBody>
          <a:bodyPr/>
          <a:lstStyle/>
          <a:p>
            <a:r>
              <a:rPr lang="en-US" dirty="0" smtClean="0"/>
              <a:t>Low Cost Option</a:t>
            </a:r>
            <a:endParaRPr lang="en-US" dirty="0"/>
          </a:p>
        </p:txBody>
      </p:sp>
      <p:sp>
        <p:nvSpPr>
          <p:cNvPr id="3" name="Content Placeholder 2"/>
          <p:cNvSpPr>
            <a:spLocks noGrp="1"/>
          </p:cNvSpPr>
          <p:nvPr>
            <p:ph sz="half" idx="1"/>
          </p:nvPr>
        </p:nvSpPr>
        <p:spPr>
          <a:xfrm>
            <a:off x="457200" y="1874838"/>
            <a:ext cx="4038600" cy="3763962"/>
          </a:xfrm>
          <a:solidFill>
            <a:srgbClr val="FFFFFF"/>
          </a:solidFill>
          <a:ln w="57150" cmpd="sng">
            <a:solidFill>
              <a:schemeClr val="tx1"/>
            </a:solidFill>
          </a:ln>
        </p:spPr>
        <p:txBody>
          <a:bodyPr/>
          <a:lstStyle/>
          <a:p>
            <a:r>
              <a:rPr lang="en-US" b="1" dirty="0" smtClean="0">
                <a:solidFill>
                  <a:srgbClr val="000000"/>
                </a:solidFill>
              </a:rPr>
              <a:t>Relatively inexpensive option for students and taxpayers</a:t>
            </a:r>
          </a:p>
          <a:p>
            <a:r>
              <a:rPr lang="en-US" b="1" dirty="0" smtClean="0">
                <a:solidFill>
                  <a:srgbClr val="000000"/>
                </a:solidFill>
              </a:rPr>
              <a:t>Tuition varies widely by state but in every state cost less than four- year</a:t>
            </a:r>
            <a:endParaRPr lang="en-US" b="1" dirty="0">
              <a:solidFill>
                <a:srgbClr val="000000"/>
              </a:solidFill>
            </a:endParaRPr>
          </a:p>
        </p:txBody>
      </p:sp>
      <p:sp>
        <p:nvSpPr>
          <p:cNvPr id="4" name="Content Placeholder 3"/>
          <p:cNvSpPr>
            <a:spLocks noGrp="1"/>
          </p:cNvSpPr>
          <p:nvPr>
            <p:ph sz="half" idx="2"/>
          </p:nvPr>
        </p:nvSpPr>
        <p:spPr>
          <a:xfrm>
            <a:off x="4648200" y="2362200"/>
            <a:ext cx="4038600" cy="3763962"/>
          </a:xfrm>
          <a:solidFill>
            <a:schemeClr val="tx1"/>
          </a:solidFill>
        </p:spPr>
        <p:txBody>
          <a:bodyPr/>
          <a:lstStyle/>
          <a:p>
            <a:r>
              <a:rPr lang="en-US" b="1" dirty="0" smtClean="0">
                <a:solidFill>
                  <a:schemeClr val="bg1"/>
                </a:solidFill>
              </a:rPr>
              <a:t>In 33 states cost is half or less than four-year schools</a:t>
            </a:r>
          </a:p>
          <a:p>
            <a:r>
              <a:rPr lang="en-US" b="1" dirty="0" smtClean="0">
                <a:solidFill>
                  <a:srgbClr val="000000"/>
                </a:solidFill>
              </a:rPr>
              <a:t>Total cost of operation is about 1/3</a:t>
            </a:r>
            <a:r>
              <a:rPr lang="en-US" b="1" baseline="30000" dirty="0" smtClean="0">
                <a:solidFill>
                  <a:srgbClr val="000000"/>
                </a:solidFill>
              </a:rPr>
              <a:t>rd</a:t>
            </a:r>
            <a:r>
              <a:rPr lang="en-US" b="1" dirty="0" smtClean="0">
                <a:solidFill>
                  <a:srgbClr val="000000"/>
                </a:solidFill>
              </a:rPr>
              <a:t>  of public four</a:t>
            </a:r>
            <a:r>
              <a:rPr lang="en-US" dirty="0" smtClean="0">
                <a:solidFill>
                  <a:srgbClr val="000000"/>
                </a:solidFill>
              </a:rPr>
              <a:t>-</a:t>
            </a:r>
            <a:r>
              <a:rPr lang="en-US" b="1" dirty="0" smtClean="0">
                <a:solidFill>
                  <a:srgbClr val="000000"/>
                </a:solidFill>
              </a:rPr>
              <a:t>year, graduate research institution</a:t>
            </a:r>
            <a:r>
              <a:rPr lang="en-US" b="1" dirty="0" smtClean="0"/>
              <a:t>. </a:t>
            </a:r>
          </a:p>
        </p:txBody>
      </p:sp>
      <p:sp>
        <p:nvSpPr>
          <p:cNvPr id="6" name="Title 1"/>
          <p:cNvSpPr txBox="1">
            <a:spLocks/>
          </p:cNvSpPr>
          <p:nvPr/>
        </p:nvSpPr>
        <p:spPr bwMode="auto">
          <a:xfrm rot="19862447">
            <a:off x="315473" y="2177719"/>
            <a:ext cx="8499353" cy="2553694"/>
          </a:xfrm>
          <a:prstGeom prst="rect">
            <a:avLst/>
          </a:prstGeom>
          <a:solidFill>
            <a:schemeClr val="bg1"/>
          </a:solidFill>
          <a:ln w="57150" cmpd="sng">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FF0000"/>
                </a:solidFill>
                <a:effectLst/>
                <a:uLnTx/>
                <a:uFillTx/>
                <a:latin typeface="+mj-lt"/>
                <a:ea typeface="ＭＳ Ｐゴシック" pitchFamily="-65" charset="-128"/>
                <a:cs typeface="ＭＳ Ｐゴシック" pitchFamily="-65" charset="-128"/>
              </a:rPr>
              <a:t>CCs</a:t>
            </a:r>
            <a:r>
              <a:rPr kumimoji="0" lang="en-US" sz="4400" b="1" i="0" u="none" strike="noStrike" kern="0" cap="none" spc="0" normalizeH="0" noProof="0" dirty="0" smtClean="0">
                <a:ln>
                  <a:noFill/>
                </a:ln>
                <a:solidFill>
                  <a:srgbClr val="FF0000"/>
                </a:solidFill>
                <a:effectLst/>
                <a:uLnTx/>
                <a:uFillTx/>
                <a:latin typeface="+mj-lt"/>
                <a:ea typeface="ＭＳ Ｐゴシック" pitchFamily="-65" charset="-128"/>
                <a:cs typeface="ＭＳ Ｐゴシック" pitchFamily="-65" charset="-128"/>
              </a:rPr>
              <a:t> are the primary way most states deliver post-secondary education!</a:t>
            </a:r>
            <a:endParaRPr kumimoji="0" lang="en-US" sz="4400" b="1" i="0" u="none" strike="noStrike" kern="0" cap="none" spc="0" normalizeH="0" baseline="0" noProof="0" dirty="0">
              <a:ln>
                <a:noFill/>
              </a:ln>
              <a:solidFill>
                <a:srgbClr val="FF0000"/>
              </a:solidFill>
              <a:effectLst/>
              <a:uLnTx/>
              <a:uFillTx/>
              <a:latin typeface="+mj-lt"/>
              <a:ea typeface="ＭＳ Ｐゴシック" pitchFamily="-65" charset="-128"/>
              <a:cs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fontScale="90000"/>
          </a:bodyPr>
          <a:lstStyle/>
          <a:p>
            <a:r>
              <a:rPr lang="en-US" dirty="0" smtClean="0"/>
              <a:t>Revenue Sources</a:t>
            </a:r>
            <a:br>
              <a:rPr lang="en-US" dirty="0" smtClean="0"/>
            </a:br>
            <a:r>
              <a:rPr lang="en-US" dirty="0" smtClean="0"/>
              <a:t>Public Community Colleges</a:t>
            </a:r>
            <a:endParaRPr lang="en-US" dirty="0"/>
          </a:p>
        </p:txBody>
      </p:sp>
      <p:sp>
        <p:nvSpPr>
          <p:cNvPr id="6" name="Content Placeholder 5"/>
          <p:cNvSpPr>
            <a:spLocks noGrp="1"/>
          </p:cNvSpPr>
          <p:nvPr>
            <p:ph idx="1"/>
          </p:nvPr>
        </p:nvSpPr>
        <p:spPr>
          <a:xfrm>
            <a:off x="457200" y="6096000"/>
            <a:ext cx="8229600" cy="304800"/>
          </a:xfrm>
        </p:spPr>
        <p:txBody>
          <a:bodyPr>
            <a:normAutofit fontScale="92500" lnSpcReduction="10000"/>
          </a:bodyPr>
          <a:lstStyle/>
          <a:p>
            <a:pPr algn="ctr">
              <a:buNone/>
            </a:pPr>
            <a:r>
              <a:rPr lang="en-US" sz="1600" dirty="0" smtClean="0">
                <a:latin typeface="Arial"/>
                <a:cs typeface="Arial"/>
              </a:rPr>
              <a:t>Source: </a:t>
            </a:r>
            <a:r>
              <a:rPr lang="en-US" sz="1600" dirty="0" smtClean="0">
                <a:latin typeface="Arial"/>
                <a:cs typeface="Arial"/>
                <a:hlinkClick r:id="rId2"/>
              </a:rPr>
              <a:t>AACC Fast Facts 2009</a:t>
            </a:r>
            <a:endParaRPr lang="en-US" sz="1600" dirty="0">
              <a:latin typeface="Arial"/>
              <a:cs typeface="Arial"/>
            </a:endParaRPr>
          </a:p>
        </p:txBody>
      </p:sp>
      <p:pic>
        <p:nvPicPr>
          <p:cNvPr id="7" name="Picture 6"/>
          <p:cNvPicPr>
            <a:picLocks noChangeAspect="1"/>
          </p:cNvPicPr>
          <p:nvPr/>
        </p:nvPicPr>
        <p:blipFill>
          <a:blip r:embed="rId3"/>
          <a:stretch>
            <a:fillRect/>
          </a:stretch>
        </p:blipFill>
        <p:spPr>
          <a:xfrm>
            <a:off x="1022350" y="1778000"/>
            <a:ext cx="7099300" cy="3860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54052" y="342542"/>
            <a:ext cx="3151148" cy="639762"/>
          </a:xfrm>
        </p:spPr>
        <p:txBody>
          <a:bodyPr/>
          <a:lstStyle/>
          <a:p>
            <a:pPr algn="ctr"/>
            <a:r>
              <a:rPr lang="en-US" dirty="0" smtClean="0">
                <a:solidFill>
                  <a:srgbClr val="FF0000"/>
                </a:solidFill>
              </a:rPr>
              <a:t>Jeffersonian Ideas</a:t>
            </a:r>
            <a:endParaRPr lang="en-US" dirty="0">
              <a:solidFill>
                <a:srgbClr val="FF0000"/>
              </a:solidFill>
            </a:endParaRPr>
          </a:p>
        </p:txBody>
      </p:sp>
      <p:sp>
        <p:nvSpPr>
          <p:cNvPr id="5" name="Content Placeholder 4"/>
          <p:cNvSpPr>
            <a:spLocks noGrp="1"/>
          </p:cNvSpPr>
          <p:nvPr>
            <p:ph sz="half" idx="2"/>
          </p:nvPr>
        </p:nvSpPr>
        <p:spPr>
          <a:xfrm>
            <a:off x="354052" y="982304"/>
            <a:ext cx="3151148" cy="3951288"/>
          </a:xfrm>
        </p:spPr>
        <p:txBody>
          <a:bodyPr/>
          <a:lstStyle/>
          <a:p>
            <a:pPr marL="514350" indent="-514350">
              <a:buNone/>
            </a:pPr>
            <a:r>
              <a:rPr lang="en-US" dirty="0" smtClean="0"/>
              <a:t>… limited government &amp; freedom of expression </a:t>
            </a:r>
          </a:p>
          <a:p>
            <a:pPr marL="514350" indent="-514350">
              <a:buNone/>
            </a:pPr>
            <a:r>
              <a:rPr lang="en-US" dirty="0" smtClean="0"/>
              <a:t>…states , religious communities , &amp; individuals established and maintain wide range of HIE institutions</a:t>
            </a:r>
          </a:p>
          <a:p>
            <a:pPr marL="514350" indent="-514350">
              <a:buNone/>
            </a:pPr>
            <a:r>
              <a:rPr lang="en-US" dirty="0" smtClean="0"/>
              <a:t>…continue to protect them from levels of government control seen on other counties. </a:t>
            </a:r>
            <a:endParaRPr lang="en-US" dirty="0"/>
          </a:p>
        </p:txBody>
      </p:sp>
      <p:sp>
        <p:nvSpPr>
          <p:cNvPr id="9" name="Text Placeholder 8"/>
          <p:cNvSpPr>
            <a:spLocks noGrp="1"/>
          </p:cNvSpPr>
          <p:nvPr>
            <p:ph type="body" sz="quarter" idx="3"/>
          </p:nvPr>
        </p:nvSpPr>
        <p:spPr>
          <a:xfrm>
            <a:off x="5254625" y="3246438"/>
            <a:ext cx="1831975" cy="639762"/>
          </a:xfrm>
        </p:spPr>
        <p:txBody>
          <a:bodyPr/>
          <a:lstStyle/>
          <a:p>
            <a:r>
              <a:rPr lang="en-US" dirty="0" smtClean="0">
                <a:solidFill>
                  <a:srgbClr val="FF0000"/>
                </a:solidFill>
              </a:rPr>
              <a:t>Capitalism</a:t>
            </a:r>
            <a:endParaRPr lang="en-US" dirty="0">
              <a:solidFill>
                <a:srgbClr val="FF0000"/>
              </a:solidFill>
            </a:endParaRPr>
          </a:p>
        </p:txBody>
      </p:sp>
      <p:sp>
        <p:nvSpPr>
          <p:cNvPr id="10" name="Content Placeholder 9"/>
          <p:cNvSpPr>
            <a:spLocks noGrp="1"/>
          </p:cNvSpPr>
          <p:nvPr>
            <p:ph sz="quarter" idx="4"/>
          </p:nvPr>
        </p:nvSpPr>
        <p:spPr>
          <a:xfrm>
            <a:off x="3733800" y="3927475"/>
            <a:ext cx="5029200" cy="2473325"/>
          </a:xfrm>
        </p:spPr>
        <p:txBody>
          <a:bodyPr/>
          <a:lstStyle/>
          <a:p>
            <a:pPr algn="ctr">
              <a:buNone/>
            </a:pPr>
            <a:r>
              <a:rPr lang="en-US" dirty="0" smtClean="0"/>
              <a:t>…belief in the rationality of markets</a:t>
            </a:r>
          </a:p>
          <a:p>
            <a:pPr algn="ctr">
              <a:buNone/>
            </a:pPr>
            <a:r>
              <a:rPr lang="en-US" dirty="0" smtClean="0"/>
              <a:t>…American C/Us via for faculty, students, $$$</a:t>
            </a:r>
          </a:p>
          <a:p>
            <a:pPr algn="ctr">
              <a:buNone/>
            </a:pPr>
            <a:r>
              <a:rPr lang="en-US" dirty="0" smtClean="0"/>
              <a:t>…assume diversity &amp; quality best achieved by competition rather than centralized planning </a:t>
            </a:r>
            <a:endParaRPr lang="en-US" dirty="0"/>
          </a:p>
        </p:txBody>
      </p:sp>
      <p:sp>
        <p:nvSpPr>
          <p:cNvPr id="11" name="Text Placeholder 8"/>
          <p:cNvSpPr txBox="1">
            <a:spLocks/>
          </p:cNvSpPr>
          <p:nvPr/>
        </p:nvSpPr>
        <p:spPr bwMode="auto">
          <a:xfrm>
            <a:off x="5407025" y="342542"/>
            <a:ext cx="1831975"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mn-lt"/>
                <a:ea typeface="ＭＳ Ｐゴシック" pitchFamily="-65" charset="-128"/>
                <a:cs typeface="ＭＳ Ｐゴシック" pitchFamily="-65" charset="-128"/>
              </a:rPr>
              <a:t>Access</a:t>
            </a:r>
            <a:endParaRPr kumimoji="0" lang="en-US" sz="2400" b="1" i="0" u="none" strike="noStrike" kern="0" cap="none" spc="0" normalizeH="0" baseline="0" noProof="0" dirty="0">
              <a:ln>
                <a:noFill/>
              </a:ln>
              <a:solidFill>
                <a:srgbClr val="FF0000"/>
              </a:solidFill>
              <a:effectLst/>
              <a:uLnTx/>
              <a:uFillTx/>
              <a:latin typeface="+mn-lt"/>
              <a:ea typeface="ＭＳ Ｐゴシック" pitchFamily="-65" charset="-128"/>
              <a:cs typeface="ＭＳ Ｐゴシック" pitchFamily="-65" charset="-128"/>
            </a:endParaRPr>
          </a:p>
        </p:txBody>
      </p:sp>
      <p:sp>
        <p:nvSpPr>
          <p:cNvPr id="12" name="Content Placeholder 9"/>
          <p:cNvSpPr txBox="1">
            <a:spLocks/>
          </p:cNvSpPr>
          <p:nvPr/>
        </p:nvSpPr>
        <p:spPr bwMode="auto">
          <a:xfrm>
            <a:off x="3886200" y="982305"/>
            <a:ext cx="5029200" cy="2065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…widespread commitment to equal opportunity &amp; social mobility</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…elite for much of its history</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…20</a:t>
            </a:r>
            <a:r>
              <a:rPr kumimoji="0" lang="en-US" sz="2400" b="0" i="0" u="none" strike="noStrike" kern="0" cap="none" spc="0" normalizeH="0" baseline="30000" noProof="0" dirty="0" smtClean="0">
                <a:ln>
                  <a:noFill/>
                </a:ln>
                <a:solidFill>
                  <a:schemeClr val="tx1"/>
                </a:solidFill>
                <a:effectLst/>
                <a:uLnTx/>
                <a:uFillTx/>
                <a:latin typeface="+mn-lt"/>
                <a:ea typeface="ＭＳ Ｐゴシック" pitchFamily="-65" charset="-128"/>
                <a:cs typeface="ＭＳ Ｐゴシック" pitchFamily="-65" charset="-128"/>
              </a:rPr>
              <a:t>th</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century --- gateway to</a:t>
            </a:r>
            <a:r>
              <a:rPr kumimoji="0" lang="en-US" sz="2400" b="0" i="0" u="none" strike="noStrike" kern="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middle-class </a:t>
            </a:r>
            <a:endParaRPr kumimoji="0" lang="en-US" sz="2400" b="0" i="0" u="none" strike="noStrike" kern="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14" name="TextBox 13"/>
          <p:cNvSpPr txBox="1"/>
          <p:nvPr/>
        </p:nvSpPr>
        <p:spPr>
          <a:xfrm>
            <a:off x="533400" y="609600"/>
            <a:ext cx="4292560" cy="4524316"/>
          </a:xfrm>
          <a:prstGeom prst="rect">
            <a:avLst/>
          </a:prstGeom>
          <a:solidFill>
            <a:srgbClr val="FF0000"/>
          </a:solidFill>
          <a:ln w="57150" cmpd="sng">
            <a:solidFill>
              <a:schemeClr val="tx1"/>
            </a:solidFill>
          </a:ln>
        </p:spPr>
        <p:txBody>
          <a:bodyPr wrap="square" rtlCol="0">
            <a:spAutoFit/>
          </a:bodyPr>
          <a:lstStyle/>
          <a:p>
            <a:pPr algn="ctr"/>
            <a:r>
              <a:rPr lang="en-US" sz="3600" dirty="0" smtClean="0"/>
              <a:t>“…HOWEVER…its character is profoundly influenced by three major philosophical beliefs that shape American public life…”</a:t>
            </a:r>
            <a:endParaRPr lang="en-US" sz="3600" dirty="0"/>
          </a:p>
        </p:txBody>
      </p:sp>
      <p:sp>
        <p:nvSpPr>
          <p:cNvPr id="15" name="TextBox 14"/>
          <p:cNvSpPr txBox="1"/>
          <p:nvPr/>
        </p:nvSpPr>
        <p:spPr>
          <a:xfrm>
            <a:off x="2362200" y="4349086"/>
            <a:ext cx="4292560" cy="1569660"/>
          </a:xfrm>
          <a:prstGeom prst="rect">
            <a:avLst/>
          </a:prstGeom>
          <a:solidFill>
            <a:srgbClr val="FFFF00"/>
          </a:solidFill>
          <a:ln w="76200" cap="flat" cmpd="sng" algn="ctr">
            <a:solidFill>
              <a:srgbClr val="717DE5"/>
            </a:solidFill>
            <a:prstDash val="solid"/>
            <a:round/>
            <a:headEnd type="none" w="med" len="med"/>
            <a:tailEnd type="none" w="med" len="med"/>
          </a:ln>
        </p:spPr>
        <p:txBody>
          <a:bodyPr wrap="square" rtlCol="0">
            <a:spAutoFit/>
          </a:bodyPr>
          <a:lstStyle/>
          <a:p>
            <a:pPr algn="ctr"/>
            <a:r>
              <a:rPr lang="en-US" sz="2400" b="1" dirty="0" smtClean="0">
                <a:solidFill>
                  <a:schemeClr val="bg1"/>
                </a:solidFill>
              </a:rPr>
              <a:t>“…borrowed from both the British undergraduate college and the German research university…”</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5"/>
                                        </p:tgtEl>
                                        <p:attrNameLst>
                                          <p:attrName>ppt_w</p:attrName>
                                        </p:attrNameLst>
                                      </p:cBhvr>
                                      <p:tavLst>
                                        <p:tav tm="0">
                                          <p:val>
                                            <p:strVal val="ppt_w"/>
                                          </p:val>
                                        </p:tav>
                                        <p:tav tm="100000">
                                          <p:val>
                                            <p:fltVal val="0"/>
                                          </p:val>
                                        </p:tav>
                                      </p:tavLst>
                                    </p:anim>
                                    <p:anim calcmode="lin" valueType="num">
                                      <p:cBhvr>
                                        <p:cTn id="7" dur="500"/>
                                        <p:tgtEl>
                                          <p:spTgt spid="15"/>
                                        </p:tgtEl>
                                        <p:attrNameLst>
                                          <p:attrName>ppt_h</p:attrName>
                                        </p:attrNameLst>
                                      </p:cBhvr>
                                      <p:tavLst>
                                        <p:tav tm="0">
                                          <p:val>
                                            <p:strVal val="ppt_h"/>
                                          </p:val>
                                        </p:tav>
                                        <p:tav tm="100000">
                                          <p:val>
                                            <p:fltVal val="0"/>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3000"/>
                                        <p:tgtEl>
                                          <p:spTgt spid="14"/>
                                        </p:tgtEl>
                                      </p:cBhvr>
                                    </p:animEffect>
                                    <p:anim calcmode="lin" valueType="num">
                                      <p:cBhvr>
                                        <p:cTn id="13" dur="3000"/>
                                        <p:tgtEl>
                                          <p:spTgt spid="14"/>
                                        </p:tgtEl>
                                        <p:attrNameLst>
                                          <p:attrName>ppt_x</p:attrName>
                                        </p:attrNameLst>
                                      </p:cBhvr>
                                      <p:tavLst>
                                        <p:tav tm="0">
                                          <p:val>
                                            <p:strVal val="ppt_x"/>
                                          </p:val>
                                        </p:tav>
                                        <p:tav tm="100000">
                                          <p:val>
                                            <p:strVal val="ppt_x"/>
                                          </p:val>
                                        </p:tav>
                                      </p:tavLst>
                                    </p:anim>
                                    <p:anim calcmode="lin" valueType="num">
                                      <p:cBhvr>
                                        <p:cTn id="14" dur="3000"/>
                                        <p:tgtEl>
                                          <p:spTgt spid="14"/>
                                        </p:tgtEl>
                                        <p:attrNameLst>
                                          <p:attrName>ppt_y</p:attrName>
                                        </p:attrNameLst>
                                      </p:cBhvr>
                                      <p:tavLst>
                                        <p:tav tm="0">
                                          <p:val>
                                            <p:strVal val="ppt_y"/>
                                          </p:val>
                                        </p:tav>
                                        <p:tav tm="100000">
                                          <p:val>
                                            <p:strVal val="ppt_y+.1"/>
                                          </p:val>
                                        </p:tav>
                                      </p:tavLst>
                                    </p:anim>
                                    <p:set>
                                      <p:cBhvr>
                                        <p:cTn id="15" dur="1" fill="hold">
                                          <p:stCondLst>
                                            <p:cond delay="29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20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2000"/>
                                        <p:tgtEl>
                                          <p:spTgt spid="10">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2000"/>
                                        <p:tgtEl>
                                          <p:spTgt spid="1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accel="50000" decel="5000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2" presetClass="entr" presetSubtype="4" accel="50000" decel="5000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1000"/>
            <a:ext cx="8229600" cy="1143000"/>
          </a:xfrm>
        </p:spPr>
        <p:txBody>
          <a:bodyPr/>
          <a:lstStyle/>
          <a:p>
            <a:r>
              <a:rPr lang="en-US" sz="3200" dirty="0" smtClean="0"/>
              <a:t>Variation in Community College </a:t>
            </a:r>
            <a:br>
              <a:rPr lang="en-US" sz="3200" dirty="0" smtClean="0"/>
            </a:br>
            <a:r>
              <a:rPr lang="en-US" sz="3200" dirty="0" smtClean="0"/>
              <a:t>Funding Sources</a:t>
            </a:r>
            <a:endParaRPr lang="en-US" sz="3200" dirty="0"/>
          </a:p>
        </p:txBody>
      </p:sp>
      <p:pic>
        <p:nvPicPr>
          <p:cNvPr id="5" name="Picture 4"/>
          <p:cNvPicPr>
            <a:picLocks noChangeAspect="1"/>
          </p:cNvPicPr>
          <p:nvPr/>
        </p:nvPicPr>
        <p:blipFill>
          <a:blip r:embed="rId2"/>
          <a:stretch>
            <a:fillRect/>
          </a:stretch>
        </p:blipFill>
        <p:spPr>
          <a:xfrm>
            <a:off x="1219200" y="1752600"/>
            <a:ext cx="6775450" cy="4430555"/>
          </a:xfrm>
          <a:prstGeom prst="rect">
            <a:avLst/>
          </a:prstGeom>
        </p:spPr>
      </p:pic>
      <p:sp>
        <p:nvSpPr>
          <p:cNvPr id="6" name="Title 3"/>
          <p:cNvSpPr txBox="1">
            <a:spLocks/>
          </p:cNvSpPr>
          <p:nvPr/>
        </p:nvSpPr>
        <p:spPr bwMode="auto">
          <a:xfrm>
            <a:off x="457200" y="5867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From Hudson Dissertation 2008 </a:t>
            </a:r>
            <a:endParaRPr kumimoji="0" lang="en-US" sz="1200" b="0" i="0" u="none" strike="noStrike" kern="0" cap="none" spc="0" normalizeH="0" baseline="0" noProof="0" dirty="0">
              <a:ln>
                <a:noFill/>
              </a:ln>
              <a:solidFill>
                <a:schemeClr val="tx2"/>
              </a:solidFill>
              <a:effectLst/>
              <a:uLnTx/>
              <a:uFillTx/>
              <a:latin typeface="+mj-lt"/>
              <a:ea typeface="ＭＳ Ｐゴシック" pitchFamily="-65" charset="-128"/>
              <a:cs typeface="ＭＳ Ｐゴシック" pitchFamily="-65" charset="-128"/>
            </a:endParaRPr>
          </a:p>
        </p:txBody>
      </p:sp>
    </p:spTree>
  </p:cSld>
  <p:clrMapOvr>
    <a:masterClrMapping/>
  </p:clrMapOvr>
  <p:transition spd="slow">
    <p:comb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304800"/>
            <a:ext cx="8251576" cy="5181600"/>
          </a:xfrm>
          <a:prstGeom prst="rect">
            <a:avLst/>
          </a:prstGeom>
        </p:spPr>
      </p:pic>
      <p:sp>
        <p:nvSpPr>
          <p:cNvPr id="5" name="Title 4"/>
          <p:cNvSpPr>
            <a:spLocks noGrp="1"/>
          </p:cNvSpPr>
          <p:nvPr>
            <p:ph type="title"/>
          </p:nvPr>
        </p:nvSpPr>
        <p:spPr>
          <a:xfrm>
            <a:off x="457200" y="5486400"/>
            <a:ext cx="8229600" cy="1143000"/>
          </a:xfrm>
        </p:spPr>
        <p:txBody>
          <a:bodyPr>
            <a:normAutofit/>
          </a:bodyPr>
          <a:lstStyle/>
          <a:p>
            <a:r>
              <a:rPr lang="en-US" sz="3200" dirty="0" smtClean="0">
                <a:latin typeface="Arial"/>
                <a:cs typeface="Arial"/>
              </a:rPr>
              <a:t>Wayne County Community College District</a:t>
            </a:r>
            <a:br>
              <a:rPr lang="en-US" sz="3200" dirty="0" smtClean="0">
                <a:latin typeface="Arial"/>
                <a:cs typeface="Arial"/>
              </a:rPr>
            </a:br>
            <a:r>
              <a:rPr lang="en-US" sz="2000" dirty="0" smtClean="0">
                <a:latin typeface="Arial"/>
                <a:cs typeface="Arial"/>
              </a:rPr>
              <a:t>From Financial Plan 2008</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a:t>
            </a:r>
            <a:endParaRPr lang="en-US" dirty="0"/>
          </a:p>
        </p:txBody>
      </p:sp>
      <p:sp>
        <p:nvSpPr>
          <p:cNvPr id="3" name="Content Placeholder 2"/>
          <p:cNvSpPr>
            <a:spLocks noGrp="1"/>
          </p:cNvSpPr>
          <p:nvPr>
            <p:ph idx="1"/>
          </p:nvPr>
        </p:nvSpPr>
        <p:spPr/>
        <p:txBody>
          <a:bodyPr/>
          <a:lstStyle/>
          <a:p>
            <a:pPr algn="ctr">
              <a:buNone/>
            </a:pPr>
            <a:r>
              <a:rPr lang="en-US" dirty="0" smtClean="0"/>
              <a:t>…negotiated with the Michigan legislature…</a:t>
            </a:r>
          </a:p>
          <a:p>
            <a:pPr algn="ctr">
              <a:buNone/>
            </a:pPr>
            <a:r>
              <a:rPr lang="en-US" dirty="0" smtClean="0"/>
              <a:t>…tool for employers to obtain highly skilled workers that are need for company’s success…</a:t>
            </a:r>
          </a:p>
          <a:p>
            <a:pPr algn="ctr">
              <a:buNone/>
            </a:pPr>
            <a:r>
              <a:rPr lang="en-US" dirty="0" smtClean="0"/>
              <a:t>Unique collaboration between Community Colleges, State legislature to address needs of businesses expanding or coming to the state.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w="57150" cmpd="sng">
            <a:solidFill>
              <a:schemeClr val="tx1"/>
            </a:solidFill>
          </a:ln>
        </p:spPr>
        <p:txBody>
          <a:bodyPr/>
          <a:lstStyle/>
          <a:p>
            <a:r>
              <a:rPr lang="en-US" dirty="0" smtClean="0"/>
              <a:t>Michigan </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Community College enter into contract with a company…</a:t>
            </a:r>
          </a:p>
          <a:p>
            <a:r>
              <a:rPr lang="en-US" dirty="0" smtClean="0"/>
              <a:t>CC will either self-fund or issue bonds to cover cost of training needed (facilities, faculty, etc.)…</a:t>
            </a:r>
          </a:p>
          <a:p>
            <a:r>
              <a:rPr lang="en-US" dirty="0" smtClean="0"/>
              <a:t>CC repaid through diversion of employee withholding taxes generated by wages earned by new employees… </a:t>
            </a:r>
            <a:endParaRPr lang="en-US" dirty="0"/>
          </a:p>
        </p:txBody>
      </p:sp>
      <p:sp>
        <p:nvSpPr>
          <p:cNvPr id="4" name="Title 1"/>
          <p:cNvSpPr txBox="1">
            <a:spLocks/>
          </p:cNvSpPr>
          <p:nvPr/>
        </p:nvSpPr>
        <p:spPr bwMode="auto">
          <a:xfrm>
            <a:off x="457200" y="5554663"/>
            <a:ext cx="8229600" cy="1143000"/>
          </a:xfrm>
          <a:prstGeom prst="rect">
            <a:avLst/>
          </a:prstGeom>
          <a:noFill/>
          <a:ln w="57150" cmpd="sng">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New Jobs</a:t>
            </a:r>
            <a:r>
              <a:rPr kumimoji="0" lang="en-US" sz="4400" b="0" i="0" u="none" strike="noStrike" kern="0" cap="none" spc="0" normalizeH="0" noProof="0" dirty="0" smtClean="0">
                <a:ln>
                  <a:noFill/>
                </a:ln>
                <a:solidFill>
                  <a:schemeClr val="tx2"/>
                </a:solidFill>
                <a:effectLst/>
                <a:uLnTx/>
                <a:uFillTx/>
                <a:latin typeface="+mj-lt"/>
                <a:ea typeface="ＭＳ Ｐゴシック" pitchFamily="-65" charset="-128"/>
                <a:cs typeface="ＭＳ Ｐゴシック" pitchFamily="-65" charset="-128"/>
              </a:rPr>
              <a:t> Training Program </a:t>
            </a:r>
            <a:r>
              <a:rPr kumimoji="0" lang="en-US" sz="4400" b="0" i="0" u="none" strike="noStrike" kern="0" cap="none" spc="0" normalizeH="0" baseline="0" noProof="0" dirty="0" smtClean="0">
                <a:ln>
                  <a:noFill/>
                </a:ln>
                <a:solidFill>
                  <a:schemeClr val="tx2"/>
                </a:solidFill>
                <a:effectLst/>
                <a:uLnTx/>
                <a:uFillTx/>
                <a:latin typeface="+mj-lt"/>
                <a:ea typeface="ＭＳ Ｐゴシック" pitchFamily="-65" charset="-128"/>
                <a:cs typeface="ＭＳ Ｐゴシック" pitchFamily="-65" charset="-128"/>
              </a:rPr>
              <a:t> </a:t>
            </a:r>
            <a:endParaRPr kumimoji="0" lang="en-US" sz="4400" b="0" i="0" u="none" strike="noStrike" kern="0" cap="none" spc="0" normalizeH="0" baseline="0" noProof="0" dirty="0">
              <a:ln>
                <a:noFill/>
              </a:ln>
              <a:solidFill>
                <a:schemeClr val="tx2"/>
              </a:solidFill>
              <a:effectLst/>
              <a:uLnTx/>
              <a:uFillTx/>
              <a:latin typeface="+mj-l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990600"/>
            <a:ext cx="8229600" cy="1020763"/>
          </a:xfrm>
        </p:spPr>
        <p:txBody>
          <a:bodyPr/>
          <a:lstStyle/>
          <a:p>
            <a:pPr algn="ctr"/>
            <a:r>
              <a:rPr lang="en-US"/>
              <a:t>The Expectation</a:t>
            </a:r>
          </a:p>
        </p:txBody>
      </p:sp>
      <p:sp>
        <p:nvSpPr>
          <p:cNvPr id="3" name="Content Placeholder 2"/>
          <p:cNvSpPr>
            <a:spLocks noGrp="1"/>
          </p:cNvSpPr>
          <p:nvPr>
            <p:ph idx="1"/>
          </p:nvPr>
        </p:nvSpPr>
        <p:spPr>
          <a:xfrm>
            <a:off x="457200" y="2514600"/>
            <a:ext cx="8229600" cy="4038600"/>
          </a:xfrm>
        </p:spPr>
        <p:txBody>
          <a:bodyPr/>
          <a:lstStyle/>
          <a:p>
            <a:pPr algn="ctr">
              <a:spcBef>
                <a:spcPts val="1800"/>
              </a:spcBef>
              <a:spcAft>
                <a:spcPts val="1200"/>
              </a:spcAft>
              <a:buFontTx/>
              <a:buNone/>
            </a:pPr>
            <a:r>
              <a:rPr lang="en-US" b="1" dirty="0"/>
              <a:t>“By 2020, America will once again have the highest proportion of college graduates in the </a:t>
            </a:r>
            <a:r>
              <a:rPr lang="en-US" b="1" dirty="0" smtClean="0"/>
              <a:t>world.”</a:t>
            </a:r>
            <a:endParaRPr lang="en-US" b="1" dirty="0"/>
          </a:p>
          <a:p>
            <a:pPr algn="ctr">
              <a:spcBef>
                <a:spcPts val="1800"/>
              </a:spcBef>
              <a:spcAft>
                <a:spcPts val="1200"/>
              </a:spcAft>
              <a:buFontTx/>
              <a:buNone/>
            </a:pPr>
            <a:r>
              <a:rPr lang="en-US" sz="1400" dirty="0" smtClean="0"/>
              <a:t>President </a:t>
            </a:r>
            <a:r>
              <a:rPr lang="en-US" sz="1400" dirty="0"/>
              <a:t>Barack Obama, February 24,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876416" y="685800"/>
          <a:ext cx="7239000" cy="27929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1295400" y="3886199"/>
          <a:ext cx="7010633" cy="2532591"/>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TextBox 7"/>
          <p:cNvSpPr txBox="1">
            <a:spLocks noChangeArrowheads="1"/>
          </p:cNvSpPr>
          <p:nvPr/>
        </p:nvSpPr>
        <p:spPr bwMode="auto">
          <a:xfrm>
            <a:off x="3505200" y="2438400"/>
            <a:ext cx="4114800" cy="276225"/>
          </a:xfrm>
          <a:prstGeom prst="rect">
            <a:avLst/>
          </a:prstGeom>
          <a:noFill/>
          <a:ln w="9525">
            <a:noFill/>
            <a:miter lim="800000"/>
            <a:headEnd/>
            <a:tailEnd/>
          </a:ln>
        </p:spPr>
        <p:txBody>
          <a:bodyPr>
            <a:prstTxWarp prst="textNoShape">
              <a:avLst/>
            </a:prstTxWarp>
            <a:spAutoFit/>
          </a:bodyPr>
          <a:lstStyle/>
          <a:p>
            <a:r>
              <a:rPr lang="en-US" sz="1200"/>
              <a:t>Current Annual Degree Production – 2,252,212</a:t>
            </a:r>
          </a:p>
        </p:txBody>
      </p:sp>
      <p:sp>
        <p:nvSpPr>
          <p:cNvPr id="11270" name="TextBox 8"/>
          <p:cNvSpPr txBox="1">
            <a:spLocks noChangeArrowheads="1"/>
          </p:cNvSpPr>
          <p:nvPr/>
        </p:nvSpPr>
        <p:spPr bwMode="auto">
          <a:xfrm>
            <a:off x="3505200" y="1704975"/>
            <a:ext cx="4648200" cy="276225"/>
          </a:xfrm>
          <a:prstGeom prst="rect">
            <a:avLst/>
          </a:prstGeom>
          <a:noFill/>
          <a:ln w="9525">
            <a:noFill/>
            <a:miter lim="800000"/>
            <a:headEnd/>
            <a:tailEnd/>
          </a:ln>
        </p:spPr>
        <p:txBody>
          <a:bodyPr>
            <a:prstTxWarp prst="textNoShape">
              <a:avLst/>
            </a:prstTxWarp>
            <a:spAutoFit/>
          </a:bodyPr>
          <a:lstStyle/>
          <a:p>
            <a:r>
              <a:rPr lang="en-US" sz="1200">
                <a:solidFill>
                  <a:schemeClr val="bg1"/>
                </a:solidFill>
              </a:rPr>
              <a:t>Additional Annual Degree Production Needed – 150,528 per Year</a:t>
            </a:r>
          </a:p>
        </p:txBody>
      </p:sp>
      <p:sp>
        <p:nvSpPr>
          <p:cNvPr id="10" name="TextBox 9"/>
          <p:cNvSpPr txBox="1"/>
          <p:nvPr/>
        </p:nvSpPr>
        <p:spPr>
          <a:xfrm>
            <a:off x="304800" y="76200"/>
            <a:ext cx="8610600" cy="707886"/>
          </a:xfrm>
          <a:prstGeom prst="rect">
            <a:avLst/>
          </a:prstGeom>
          <a:noFill/>
        </p:spPr>
        <p:txBody>
          <a:bodyPr>
            <a:spAutoFit/>
          </a:bodyPr>
          <a:lstStyle/>
          <a:p>
            <a:pPr algn="ctr">
              <a:defRPr/>
            </a:pPr>
            <a:r>
              <a:rPr lang="en-US" sz="2000" dirty="0">
                <a:solidFill>
                  <a:srgbClr val="25BD64"/>
                </a:solidFill>
                <a:latin typeface="+mj-lt"/>
                <a:ea typeface="+mj-ea"/>
                <a:cs typeface="+mj-cs"/>
              </a:rPr>
              <a:t>Associate and Bachelors Degrees Needed to Become the Most Educated Country by 2020</a:t>
            </a:r>
          </a:p>
        </p:txBody>
      </p:sp>
      <p:sp>
        <p:nvSpPr>
          <p:cNvPr id="11" name="TextBox 10"/>
          <p:cNvSpPr txBox="1"/>
          <p:nvPr/>
        </p:nvSpPr>
        <p:spPr>
          <a:xfrm>
            <a:off x="271463" y="3589338"/>
            <a:ext cx="8610600" cy="339725"/>
          </a:xfrm>
          <a:prstGeom prst="rect">
            <a:avLst/>
          </a:prstGeom>
          <a:noFill/>
        </p:spPr>
        <p:txBody>
          <a:bodyPr>
            <a:spAutoFit/>
          </a:bodyPr>
          <a:lstStyle/>
          <a:p>
            <a:pPr algn="ctr">
              <a:defRPr/>
            </a:pPr>
            <a:r>
              <a:rPr lang="en-US" sz="1600" b="1" dirty="0">
                <a:solidFill>
                  <a:srgbClr val="25BD64"/>
                </a:solidFill>
                <a:latin typeface="+mj-lt"/>
                <a:ea typeface="+mj-ea"/>
                <a:cs typeface="+mj-cs"/>
              </a:rPr>
              <a:t>Increase in State and Local Funding at Current Cost per FTE</a:t>
            </a:r>
          </a:p>
        </p:txBody>
      </p:sp>
      <p:sp>
        <p:nvSpPr>
          <p:cNvPr id="11273" name="TextBox 11"/>
          <p:cNvSpPr txBox="1">
            <a:spLocks noChangeArrowheads="1"/>
          </p:cNvSpPr>
          <p:nvPr/>
        </p:nvSpPr>
        <p:spPr bwMode="auto">
          <a:xfrm>
            <a:off x="3713163" y="6459537"/>
            <a:ext cx="4419600" cy="246063"/>
          </a:xfrm>
          <a:prstGeom prst="rect">
            <a:avLst/>
          </a:prstGeom>
          <a:noFill/>
          <a:ln w="9525">
            <a:noFill/>
            <a:miter lim="800000"/>
            <a:headEnd/>
            <a:tailEnd/>
          </a:ln>
        </p:spPr>
        <p:txBody>
          <a:bodyPr>
            <a:prstTxWarp prst="textNoShape">
              <a:avLst/>
            </a:prstTxWarp>
            <a:spAutoFit/>
          </a:bodyPr>
          <a:lstStyle/>
          <a:p>
            <a:pPr algn="r"/>
            <a:r>
              <a:rPr lang="en-US" sz="1000" dirty="0">
                <a:ea typeface="Arial" charset="0"/>
                <a:cs typeface="Arial" charset="0"/>
              </a:rPr>
              <a:t>Note: Assumes private institutions will maintain current share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17500" y="274638"/>
            <a:ext cx="8509000" cy="5905500"/>
          </a:xfrm>
          <a:prstGeom prst="rect">
            <a:avLst/>
          </a:prstGeom>
        </p:spPr>
      </p:pic>
      <p:sp>
        <p:nvSpPr>
          <p:cNvPr id="4" name="TextBox 3"/>
          <p:cNvSpPr txBox="1"/>
          <p:nvPr/>
        </p:nvSpPr>
        <p:spPr>
          <a:xfrm>
            <a:off x="1371600" y="6459379"/>
            <a:ext cx="6781800" cy="246221"/>
          </a:xfrm>
          <a:prstGeom prst="rect">
            <a:avLst/>
          </a:prstGeom>
          <a:noFill/>
        </p:spPr>
        <p:txBody>
          <a:bodyPr wrap="square" rtlCol="0">
            <a:spAutoFit/>
          </a:bodyPr>
          <a:lstStyle/>
          <a:p>
            <a:r>
              <a:rPr lang="en-US" sz="1000" dirty="0" smtClean="0"/>
              <a:t>Source: Boyd (2009) </a:t>
            </a:r>
            <a:r>
              <a:rPr lang="en-US" sz="1000" i="1" dirty="0" smtClean="0"/>
              <a:t>Fiscal Stimulus and State &amp; Local Governments</a:t>
            </a:r>
            <a:r>
              <a:rPr lang="en-US" sz="1000" dirty="0" smtClean="0"/>
              <a:t>. Rockefellow Institute of Government</a:t>
            </a:r>
            <a:endParaRPr lang="en-US"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28600" y="482600"/>
            <a:ext cx="8686800" cy="5892800"/>
          </a:xfrm>
          <a:prstGeom prst="rect">
            <a:avLst/>
          </a:prstGeom>
        </p:spPr>
      </p:pic>
      <p:sp>
        <p:nvSpPr>
          <p:cNvPr id="4" name="TextBox 3"/>
          <p:cNvSpPr txBox="1"/>
          <p:nvPr/>
        </p:nvSpPr>
        <p:spPr>
          <a:xfrm>
            <a:off x="1676400" y="5410200"/>
            <a:ext cx="4876800" cy="369332"/>
          </a:xfrm>
          <a:prstGeom prst="rect">
            <a:avLst/>
          </a:prstGeom>
          <a:noFill/>
        </p:spPr>
        <p:txBody>
          <a:bodyPr wrap="square" rtlCol="0">
            <a:spAutoFit/>
          </a:bodyPr>
          <a:lstStyle/>
          <a:p>
            <a:endParaRPr lang="en-US" dirty="0"/>
          </a:p>
        </p:txBody>
      </p:sp>
      <p:sp>
        <p:nvSpPr>
          <p:cNvPr id="5" name="TextBox 4"/>
          <p:cNvSpPr txBox="1"/>
          <p:nvPr/>
        </p:nvSpPr>
        <p:spPr>
          <a:xfrm>
            <a:off x="1371600" y="6459379"/>
            <a:ext cx="6781800" cy="246221"/>
          </a:xfrm>
          <a:prstGeom prst="rect">
            <a:avLst/>
          </a:prstGeom>
          <a:noFill/>
        </p:spPr>
        <p:txBody>
          <a:bodyPr wrap="square" rtlCol="0">
            <a:spAutoFit/>
          </a:bodyPr>
          <a:lstStyle/>
          <a:p>
            <a:r>
              <a:rPr lang="en-US" sz="1000" dirty="0" smtClean="0"/>
              <a:t>Source: Boyd (2009) </a:t>
            </a:r>
            <a:r>
              <a:rPr lang="en-US" sz="1000" i="1" dirty="0" smtClean="0"/>
              <a:t>Fiscal Stimulus and State &amp; Local Governments</a:t>
            </a:r>
            <a:r>
              <a:rPr lang="en-US" sz="1000" dirty="0" smtClean="0"/>
              <a:t>. Rockefellow Institute of Government</a:t>
            </a:r>
            <a:endParaRPr lang="en-US"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2" name="Picture 4" descr="folks"/>
          <p:cNvPicPr>
            <a:picLocks noChangeAspect="1" noChangeArrowheads="1"/>
          </p:cNvPicPr>
          <p:nvPr/>
        </p:nvPicPr>
        <p:blipFill>
          <a:blip r:embed="rId2"/>
          <a:srcRect/>
          <a:stretch>
            <a:fillRect/>
          </a:stretch>
        </p:blipFill>
        <p:spPr bwMode="auto">
          <a:xfrm rot="-1143356">
            <a:off x="4055273" y="2434145"/>
            <a:ext cx="1652407" cy="2189309"/>
          </a:xfrm>
          <a:prstGeom prst="rect">
            <a:avLst/>
          </a:prstGeom>
          <a:noFill/>
        </p:spPr>
      </p:pic>
      <p:sp>
        <p:nvSpPr>
          <p:cNvPr id="247813" name="Rectangle 5"/>
          <p:cNvSpPr>
            <a:spLocks noGrp="1" noChangeArrowheads="1"/>
          </p:cNvSpPr>
          <p:nvPr>
            <p:ph type="title"/>
          </p:nvPr>
        </p:nvSpPr>
        <p:spPr>
          <a:xfrm>
            <a:off x="1524000" y="304800"/>
            <a:ext cx="6870700" cy="1600200"/>
          </a:xfrm>
        </p:spPr>
        <p:txBody>
          <a:bodyPr/>
          <a:lstStyle/>
          <a:p>
            <a:r>
              <a:rPr lang="en-US" dirty="0">
                <a:solidFill>
                  <a:srgbClr val="33AEFF"/>
                </a:solidFill>
                <a:effectLst/>
              </a:rPr>
              <a:t>That’s All Folks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7813"/>
                                        </p:tgtEl>
                                        <p:attrNameLst>
                                          <p:attrName>style.visibility</p:attrName>
                                        </p:attrNameLst>
                                      </p:cBhvr>
                                      <p:to>
                                        <p:strVal val="visible"/>
                                      </p:to>
                                    </p:set>
                                    <p:animEffect transition="in" filter="dissolve">
                                      <p:cBhvr>
                                        <p:cTn id="7" dur="500"/>
                                        <p:tgtEl>
                                          <p:spTgt spid="24781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47812"/>
                                        </p:tgtEl>
                                        <p:attrNameLst>
                                          <p:attrName>style.visibility</p:attrName>
                                        </p:attrNameLst>
                                      </p:cBhvr>
                                      <p:to>
                                        <p:strVal val="visible"/>
                                      </p:to>
                                    </p:set>
                                    <p:animEffect transition="in" filter="fade">
                                      <p:cBhvr>
                                        <p:cTn id="12" dur="2000"/>
                                        <p:tgtEl>
                                          <p:spTgt spid="247812"/>
                                        </p:tgtEl>
                                      </p:cBhvr>
                                    </p:animEffect>
                                    <p:anim calcmode="lin" valueType="num">
                                      <p:cBhvr>
                                        <p:cTn id="13" dur="2000" fill="hold"/>
                                        <p:tgtEl>
                                          <p:spTgt spid="247812"/>
                                        </p:tgtEl>
                                        <p:attrNameLst>
                                          <p:attrName>style.rotation</p:attrName>
                                        </p:attrNameLst>
                                      </p:cBhvr>
                                      <p:tavLst>
                                        <p:tav tm="0">
                                          <p:val>
                                            <p:fltVal val="720"/>
                                          </p:val>
                                        </p:tav>
                                        <p:tav tm="100000">
                                          <p:val>
                                            <p:fltVal val="0"/>
                                          </p:val>
                                        </p:tav>
                                      </p:tavLst>
                                    </p:anim>
                                    <p:anim calcmode="lin" valueType="num">
                                      <p:cBhvr>
                                        <p:cTn id="14" dur="2000" fill="hold"/>
                                        <p:tgtEl>
                                          <p:spTgt spid="247812"/>
                                        </p:tgtEl>
                                        <p:attrNameLst>
                                          <p:attrName>ppt_h</p:attrName>
                                        </p:attrNameLst>
                                      </p:cBhvr>
                                      <p:tavLst>
                                        <p:tav tm="0">
                                          <p:val>
                                            <p:fltVal val="0"/>
                                          </p:val>
                                        </p:tav>
                                        <p:tav tm="100000">
                                          <p:val>
                                            <p:strVal val="#ppt_h"/>
                                          </p:val>
                                        </p:tav>
                                      </p:tavLst>
                                    </p:anim>
                                    <p:anim calcmode="lin" valueType="num">
                                      <p:cBhvr>
                                        <p:cTn id="15" dur="2000" fill="hold"/>
                                        <p:tgtEl>
                                          <p:spTgt spid="2478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Students</a:t>
            </a:r>
          </a:p>
        </p:txBody>
      </p:sp>
      <p:graphicFrame>
        <p:nvGraphicFramePr>
          <p:cNvPr id="18474" name="Group 42"/>
          <p:cNvGraphicFramePr>
            <a:graphicFrameLocks noGrp="1"/>
          </p:cNvGraphicFramePr>
          <p:nvPr>
            <p:ph idx="1"/>
          </p:nvPr>
        </p:nvGraphicFramePr>
        <p:xfrm>
          <a:off x="1143000" y="-228600"/>
          <a:ext cx="6629400" cy="6011228"/>
        </p:xfrm>
        <a:graphic>
          <a:graphicData uri="http://schemas.openxmlformats.org/drawingml/2006/table">
            <a:tbl>
              <a:tblPr/>
              <a:tblGrid>
                <a:gridCol w="4341813"/>
                <a:gridCol w="2287587"/>
              </a:tblGrid>
              <a:tr h="409575">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2" charset="0"/>
                      </a:endParaRP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854075">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2" charset="0"/>
                      </a:endParaRPr>
                    </a:p>
                  </a:txBody>
                  <a:tcPr anchor="ctr" horzOverflow="overflow">
                    <a:lnL cap="flat">
                      <a:noFill/>
                    </a:lnL>
                    <a:lnR cap="flat">
                      <a:noFill/>
                    </a:lnR>
                    <a:lnT>
                      <a:noFill/>
                    </a:lnT>
                    <a:lnB>
                      <a:noFill/>
                    </a:lnB>
                    <a:lnTlToBr>
                      <a:noFill/>
                    </a:lnTlToBr>
                    <a:lnBlToTr>
                      <a:noFill/>
                    </a:lnBlToTr>
                    <a:noFill/>
                  </a:tcPr>
                </a:tc>
                <a:tc hMerge="1">
                  <a:txBody>
                    <a:bodyPr/>
                    <a:lstStyle/>
                    <a:p>
                      <a:endParaRPr lang="en-US"/>
                    </a:p>
                  </a:txBody>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At public 4-year institutions</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6,055,398</a:t>
                      </a:r>
                    </a:p>
                  </a:txBody>
                  <a:tcPr anchor="b" horzOverflow="overflow">
                    <a:lnL>
                      <a:noFill/>
                    </a:lnL>
                    <a:lnR cap="flat">
                      <a:noFill/>
                    </a:lnR>
                    <a:lnT>
                      <a:noFill/>
                    </a:lnT>
                    <a:lnB>
                      <a:noFill/>
                    </a:lnB>
                    <a:lnTlToBr>
                      <a:noFill/>
                    </a:lnTlToBr>
                    <a:lnBlToTr>
                      <a:noFill/>
                    </a:lnBlToTr>
                    <a:noFill/>
                  </a:tcPr>
                </a:tc>
              </a:tr>
              <a:tr h="287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2" charset="0"/>
                        </a:rPr>
                        <a:t>At public 2-year institutions</a:t>
                      </a:r>
                    </a:p>
                  </a:txBody>
                  <a:tcPr horzOverflow="overflow">
                    <a:lnL cap="flat">
                      <a:noFill/>
                    </a:lnL>
                    <a:lnR>
                      <a:noFill/>
                    </a:lnR>
                    <a:lnT>
                      <a:noFill/>
                    </a:lnT>
                    <a:lnB>
                      <a:noFill/>
                    </a:lnB>
                    <a:lnTlToBr>
                      <a:noFill/>
                    </a:lnTlToBr>
                    <a:lnBlToTr>
                      <a:noFill/>
                    </a:lnBlToTr>
                    <a:solidFill>
                      <a:srgbClr val="ECECCE"/>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2" charset="0"/>
                        </a:rPr>
                        <a:t>5,697,388</a:t>
                      </a:r>
                    </a:p>
                  </a:txBody>
                  <a:tcPr anchor="b" horzOverflow="overflow">
                    <a:lnL>
                      <a:noFill/>
                    </a:lnL>
                    <a:lnR cap="flat">
                      <a:noFill/>
                    </a:lnR>
                    <a:lnT>
                      <a:noFill/>
                    </a:lnT>
                    <a:lnB>
                      <a:noFill/>
                    </a:lnB>
                    <a:lnTlToBr>
                      <a:noFill/>
                    </a:lnTlToBr>
                    <a:lnBlToTr>
                      <a:noFill/>
                    </a:lnBlToTr>
                    <a:solidFill>
                      <a:srgbClr val="ECECCE"/>
                    </a:solidFill>
                  </a:tcPr>
                </a:tc>
              </a:tr>
              <a:tr h="290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At private 4-year institutions</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3,308,460</a:t>
                      </a:r>
                    </a:p>
                  </a:txBody>
                  <a:tcPr anchor="b" horzOverflow="overflow">
                    <a:lnL>
                      <a:noFill/>
                    </a:lnL>
                    <a:lnR cap="flat">
                      <a:noFill/>
                    </a:lnR>
                    <a:lnT>
                      <a:noFill/>
                    </a:lnT>
                    <a:lnB>
                      <a:noFill/>
                    </a:lnB>
                    <a:lnTlToBr>
                      <a:noFill/>
                    </a:lnTlToBr>
                    <a:lnBlToTr>
                      <a:noFill/>
                    </a:lnBlToTr>
                    <a:noFill/>
                  </a:tcPr>
                </a:tc>
              </a:tr>
              <a:tr h="287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2" charset="0"/>
                        </a:rPr>
                        <a:t>At private 2-year institutions</a:t>
                      </a:r>
                    </a:p>
                  </a:txBody>
                  <a:tcPr horzOverflow="overflow">
                    <a:lnL cap="flat">
                      <a:noFill/>
                    </a:lnL>
                    <a:lnR>
                      <a:noFill/>
                    </a:lnR>
                    <a:lnT>
                      <a:noFill/>
                    </a:lnT>
                    <a:lnB>
                      <a:noFill/>
                    </a:lnB>
                    <a:lnTlToBr>
                      <a:noFill/>
                    </a:lnTlToBr>
                    <a:lnBlToTr>
                      <a:noFill/>
                    </a:lnBlToTr>
                    <a:solidFill>
                      <a:srgbClr val="ECECCE"/>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2" charset="0"/>
                        </a:rPr>
                        <a:t>251,043</a:t>
                      </a:r>
                    </a:p>
                  </a:txBody>
                  <a:tcPr anchor="b" horzOverflow="overflow">
                    <a:lnL>
                      <a:noFill/>
                    </a:lnL>
                    <a:lnR cap="flat">
                      <a:noFill/>
                    </a:lnR>
                    <a:lnT>
                      <a:noFill/>
                    </a:lnT>
                    <a:lnB>
                      <a:noFill/>
                    </a:lnB>
                    <a:lnTlToBr>
                      <a:noFill/>
                    </a:lnTlToBr>
                    <a:lnBlToTr>
                      <a:noFill/>
                    </a:lnBlToTr>
                    <a:solidFill>
                      <a:srgbClr val="ECECCE"/>
                    </a:solid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Undergraduate</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13,155,393</a:t>
                      </a:r>
                    </a:p>
                  </a:txBody>
                  <a:tcPr anchor="b" horzOverflow="overflow">
                    <a:lnL>
                      <a:noFill/>
                    </a:lnL>
                    <a:lnR cap="flat">
                      <a:noFill/>
                    </a:lnR>
                    <a:lnT>
                      <a:noFill/>
                    </a:lnT>
                    <a:lnB>
                      <a:noFill/>
                    </a:lnB>
                    <a:lnTlToBr>
                      <a:noFill/>
                    </a:lnTlToBr>
                    <a:lnBlToTr>
                      <a:noFill/>
                    </a:lnBlToTr>
                    <a:noFill/>
                  </a:tcPr>
                </a:tc>
              </a:tr>
              <a:tr h="287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2" charset="0"/>
                        </a:rPr>
                        <a:t>Graduate</a:t>
                      </a:r>
                    </a:p>
                  </a:txBody>
                  <a:tcPr horzOverflow="overflow">
                    <a:lnL cap="flat">
                      <a:noFill/>
                    </a:lnL>
                    <a:lnR>
                      <a:noFill/>
                    </a:lnR>
                    <a:lnT>
                      <a:noFill/>
                    </a:lnT>
                    <a:lnB>
                      <a:noFill/>
                    </a:lnB>
                    <a:lnTlToBr>
                      <a:noFill/>
                    </a:lnTlToBr>
                    <a:lnBlToTr>
                      <a:noFill/>
                    </a:lnBlToTr>
                    <a:solidFill>
                      <a:srgbClr val="ECECCE"/>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2" charset="0"/>
                        </a:rPr>
                        <a:t>1,850,271</a:t>
                      </a:r>
                    </a:p>
                  </a:txBody>
                  <a:tcPr anchor="b" horzOverflow="overflow">
                    <a:lnL>
                      <a:noFill/>
                    </a:lnL>
                    <a:lnR cap="flat">
                      <a:noFill/>
                    </a:lnR>
                    <a:lnT>
                      <a:noFill/>
                    </a:lnT>
                    <a:lnB>
                      <a:noFill/>
                    </a:lnB>
                    <a:lnTlToBr>
                      <a:noFill/>
                    </a:lnTlToBr>
                    <a:lnBlToTr>
                      <a:noFill/>
                    </a:lnBlToTr>
                    <a:solidFill>
                      <a:srgbClr val="ECECCE"/>
                    </a:solidFill>
                  </a:tcPr>
                </a:tc>
              </a:tr>
              <a:tr h="290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Professional</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306,625</a:t>
                      </a:r>
                    </a:p>
                  </a:txBody>
                  <a:tcPr anchor="b" horzOverflow="overflow">
                    <a:lnL>
                      <a:noFill/>
                    </a:lnL>
                    <a:lnR cap="flat">
                      <a:noFill/>
                    </a:lnR>
                    <a:lnT>
                      <a:noFill/>
                    </a:lnT>
                    <a:lnB>
                      <a:noFill/>
                    </a:lnB>
                    <a:lnTlToBr>
                      <a:noFill/>
                    </a:lnTlToBr>
                    <a:lnBlToTr>
                      <a:noFill/>
                    </a:lnBlToTr>
                    <a:noFill/>
                  </a:tcPr>
                </a:tc>
              </a:tr>
              <a:tr h="290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2" charset="0"/>
                        </a:rPr>
                        <a:t>American Indian</a:t>
                      </a:r>
                    </a:p>
                  </a:txBody>
                  <a:tcPr horzOverflow="overflow">
                    <a:lnL cap="flat">
                      <a:noFill/>
                    </a:lnL>
                    <a:lnR>
                      <a:noFill/>
                    </a:lnR>
                    <a:lnT>
                      <a:noFill/>
                    </a:lnT>
                    <a:lnB>
                      <a:noFill/>
                    </a:lnB>
                    <a:lnTlToBr>
                      <a:noFill/>
                    </a:lnTlToBr>
                    <a:lnBlToTr>
                      <a:noFill/>
                    </a:lnBlToTr>
                    <a:solidFill>
                      <a:srgbClr val="ECECCE"/>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2" charset="0"/>
                        </a:rPr>
                        <a:t>151,150</a:t>
                      </a:r>
                    </a:p>
                  </a:txBody>
                  <a:tcPr anchor="b" horzOverflow="overflow">
                    <a:lnL>
                      <a:noFill/>
                    </a:lnL>
                    <a:lnR cap="flat">
                      <a:noFill/>
                    </a:lnR>
                    <a:lnT>
                      <a:noFill/>
                    </a:lnT>
                    <a:lnB>
                      <a:noFill/>
                    </a:lnB>
                    <a:lnTlToBr>
                      <a:noFill/>
                    </a:lnTlToBr>
                    <a:lnBlToTr>
                      <a:noFill/>
                    </a:lnBlToTr>
                    <a:solidFill>
                      <a:srgbClr val="ECECCE"/>
                    </a:solidFill>
                  </a:tcPr>
                </a:tc>
              </a:tr>
              <a:tr h="287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Asian</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978,224</a:t>
                      </a:r>
                    </a:p>
                  </a:txBody>
                  <a:tcPr anchor="b" horzOverflow="overflow">
                    <a:lnL>
                      <a:noFill/>
                    </a:lnL>
                    <a:lnR cap="flat">
                      <a:noFill/>
                    </a:lnR>
                    <a:lnT>
                      <a:noFill/>
                    </a:lnT>
                    <a:lnB>
                      <a:noFill/>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2" charset="0"/>
                        </a:rPr>
                        <a:t>Black</a:t>
                      </a:r>
                    </a:p>
                  </a:txBody>
                  <a:tcPr horzOverflow="overflow">
                    <a:lnL cap="flat">
                      <a:noFill/>
                    </a:lnL>
                    <a:lnR>
                      <a:noFill/>
                    </a:lnR>
                    <a:lnT>
                      <a:noFill/>
                    </a:lnT>
                    <a:lnB>
                      <a:noFill/>
                    </a:lnB>
                    <a:lnTlToBr>
                      <a:noFill/>
                    </a:lnTlToBr>
                    <a:lnBlToTr>
                      <a:noFill/>
                    </a:lnBlToTr>
                    <a:solidFill>
                      <a:srgbClr val="ECECCE"/>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pitchFamily="32" charset="0"/>
                        </a:rPr>
                        <a:t>1,730,318</a:t>
                      </a:r>
                    </a:p>
                  </a:txBody>
                  <a:tcPr anchor="b" horzOverflow="overflow">
                    <a:lnL>
                      <a:noFill/>
                    </a:lnL>
                    <a:lnR cap="flat">
                      <a:noFill/>
                    </a:lnR>
                    <a:lnT>
                      <a:noFill/>
                    </a:lnT>
                    <a:lnB>
                      <a:noFill/>
                    </a:lnB>
                    <a:lnTlToBr>
                      <a:noFill/>
                    </a:lnTlToBr>
                    <a:lnBlToTr>
                      <a:noFill/>
                    </a:lnBlToTr>
                    <a:solidFill>
                      <a:srgbClr val="ECECCE"/>
                    </a:solidFill>
                  </a:tcPr>
                </a:tc>
              </a:tr>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2" charset="0"/>
                        </a:rPr>
                        <a:t>Hispanic</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2" charset="0"/>
                        </a:rPr>
                        <a:t>1,461,806</a:t>
                      </a:r>
                    </a:p>
                  </a:txBody>
                  <a:tcPr anchor="b" horzOverflow="overflow">
                    <a:lnL>
                      <a:noFill/>
                    </a:lnL>
                    <a:lnR cap="flat">
                      <a:noFill/>
                    </a:lnR>
                    <a:lnT>
                      <a:noFill/>
                    </a:lnT>
                    <a:lnB>
                      <a:noFill/>
                    </a:lnB>
                    <a:lnTlToBr>
                      <a:noFill/>
                    </a:lnTlToBr>
                    <a:lnBlToTr>
                      <a:noFill/>
                    </a:lnBlToTr>
                    <a:noFill/>
                  </a:tcPr>
                </a:tc>
              </a:tr>
              <a:tr h="25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2" charset="0"/>
                        </a:rPr>
                        <a:t>White</a:t>
                      </a:r>
                    </a:p>
                  </a:txBody>
                  <a:tcPr horzOverflow="overflow">
                    <a:lnL cap="flat">
                      <a:noFill/>
                    </a:lnL>
                    <a:lnR>
                      <a:noFill/>
                    </a:lnR>
                    <a:lnT>
                      <a:noFill/>
                    </a:lnT>
                    <a:lnB>
                      <a:noFill/>
                    </a:lnB>
                    <a:lnTlToBr>
                      <a:noFill/>
                    </a:lnTlToBr>
                    <a:lnBlToTr>
                      <a:noFill/>
                    </a:lnBlToTr>
                    <a:solidFill>
                      <a:srgbClr val="ECECCE"/>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2" charset="0"/>
                        </a:rPr>
                        <a:t>10,462,099</a:t>
                      </a:r>
                    </a:p>
                  </a:txBody>
                  <a:tcPr anchor="b" horzOverflow="overflow">
                    <a:lnL>
                      <a:noFill/>
                    </a:lnL>
                    <a:lnR cap="flat">
                      <a:noFill/>
                    </a:lnR>
                    <a:lnT>
                      <a:noFill/>
                    </a:lnT>
                    <a:lnB>
                      <a:noFill/>
                    </a:lnB>
                    <a:lnTlToBr>
                      <a:noFill/>
                    </a:lnTlToBr>
                    <a:lnBlToTr>
                      <a:noFill/>
                    </a:lnBlToTr>
                    <a:solidFill>
                      <a:srgbClr val="ECECCE"/>
                    </a:solidFill>
                  </a:tcPr>
                </a:tc>
              </a:tr>
              <a:tr h="300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2" charset="0"/>
                        </a:rPr>
                        <a:t>Foreign</a:t>
                      </a: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2" charset="0"/>
                        </a:rPr>
                        <a:t>528,692</a:t>
                      </a:r>
                    </a:p>
                  </a:txBody>
                  <a:tcPr anchor="b" horzOverflow="overflow">
                    <a:lnL>
                      <a:noFill/>
                    </a:lnL>
                    <a:lnR cap="flat">
                      <a:noFill/>
                    </a:lnR>
                    <a:lnT>
                      <a:noFill/>
                    </a:lnT>
                    <a:lnB>
                      <a:noFill/>
                    </a:lnB>
                    <a:lnTlToBr>
                      <a:noFill/>
                    </a:lnTlToBr>
                    <a:lnBlToTr>
                      <a:noFill/>
                    </a:lnBlToTr>
                    <a:noFill/>
                  </a:tcPr>
                </a:tc>
              </a:tr>
              <a:tr h="180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2" charset="0"/>
                        </a:rPr>
                        <a:t>Total</a:t>
                      </a:r>
                    </a:p>
                  </a:txBody>
                  <a:tcPr horzOverflow="overflow">
                    <a:lnL cap="flat">
                      <a:noFill/>
                    </a:lnL>
                    <a:lnR>
                      <a:noFill/>
                    </a:lnR>
                    <a:lnT>
                      <a:noFill/>
                    </a:lnT>
                    <a:lnB cap="flat">
                      <a:noFill/>
                    </a:lnB>
                    <a:lnTlToBr>
                      <a:noFill/>
                    </a:lnTlToBr>
                    <a:lnBlToTr>
                      <a:noFill/>
                    </a:lnBlToTr>
                    <a:solidFill>
                      <a:srgbClr val="ECECCE"/>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2" charset="0"/>
                        </a:rPr>
                        <a:t>15,312,289</a:t>
                      </a:r>
                    </a:p>
                  </a:txBody>
                  <a:tcPr anchor="b" horzOverflow="overflow">
                    <a:lnL>
                      <a:noFill/>
                    </a:lnL>
                    <a:lnR cap="flat">
                      <a:noFill/>
                    </a:lnR>
                    <a:lnT>
                      <a:noFill/>
                    </a:lnT>
                    <a:lnB cap="flat">
                      <a:noFill/>
                    </a:lnB>
                    <a:lnTlToBr>
                      <a:noFill/>
                    </a:lnTlToBr>
                    <a:lnBlToTr>
                      <a:noFill/>
                    </a:lnBlToTr>
                    <a:solidFill>
                      <a:srgbClr val="ECECCE"/>
                    </a:solidFill>
                  </a:tcPr>
                </a:tc>
              </a:tr>
            </a:tbl>
          </a:graphicData>
        </a:graphic>
      </p:graphicFrame>
      <p:sp>
        <p:nvSpPr>
          <p:cNvPr id="18470" name="WordArt 38"/>
          <p:cNvSpPr>
            <a:spLocks noChangeArrowheads="1" noChangeShapeType="1" noTextEdit="1"/>
          </p:cNvSpPr>
          <p:nvPr/>
        </p:nvSpPr>
        <p:spPr bwMode="auto">
          <a:xfrm rot="336907">
            <a:off x="3276600" y="5105400"/>
            <a:ext cx="4876800" cy="876300"/>
          </a:xfrm>
          <a:prstGeom prst="rect">
            <a:avLst/>
          </a:prstGeom>
          <a:ln w="57150" cmpd="sng">
            <a:noFill/>
          </a:ln>
        </p:spPr>
        <p:txBody>
          <a:bodyPr wrap="none" fromWordArt="1">
            <a:prstTxWarp prst="textPlain">
              <a:avLst>
                <a:gd name="adj" fmla="val 50000"/>
              </a:avLst>
            </a:prstTxWarp>
          </a:bodyPr>
          <a:lstStyle/>
          <a:p>
            <a:r>
              <a:rPr lang="en-US" sz="3600" b="1" kern="10" dirty="0">
                <a:ln w="38100" cap="flat" cmpd="sng" algn="ctr">
                  <a:solidFill>
                    <a:srgbClr val="000000"/>
                  </a:solidFill>
                  <a:prstDash val="solid"/>
                  <a:round/>
                  <a:headEnd type="none" w="med" len="med"/>
                  <a:tailEnd type="none" w="med" len="med"/>
                </a:ln>
                <a:solidFill>
                  <a:srgbClr val="FF0000"/>
                </a:solidFill>
                <a:latin typeface="Arial Black"/>
                <a:ea typeface="Arial Black"/>
                <a:cs typeface="Arial Black"/>
              </a:rPr>
              <a:t>17. 3 Million</a:t>
            </a: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470"/>
                                        </p:tgtEl>
                                        <p:attrNameLst>
                                          <p:attrName>style.visibility</p:attrName>
                                        </p:attrNameLst>
                                      </p:cBhvr>
                                      <p:to>
                                        <p:strVal val="visible"/>
                                      </p:to>
                                    </p:set>
                                    <p:anim calcmode="lin" valueType="num">
                                      <p:cBhvr additive="base">
                                        <p:cTn id="7" dur="3000" fill="hold"/>
                                        <p:tgtEl>
                                          <p:spTgt spid="18470"/>
                                        </p:tgtEl>
                                        <p:attrNameLst>
                                          <p:attrName>ppt_x</p:attrName>
                                        </p:attrNameLst>
                                      </p:cBhvr>
                                      <p:tavLst>
                                        <p:tav tm="0">
                                          <p:val>
                                            <p:strVal val="0-#ppt_w/2"/>
                                          </p:val>
                                        </p:tav>
                                        <p:tav tm="100000">
                                          <p:val>
                                            <p:strVal val="#ppt_x"/>
                                          </p:val>
                                        </p:tav>
                                      </p:tavLst>
                                    </p:anim>
                                    <p:anim calcmode="lin" valueType="num">
                                      <p:cBhvr additive="base">
                                        <p:cTn id="8" dur="3000" fill="hold"/>
                                        <p:tgtEl>
                                          <p:spTgt spid="184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2" fill="hold" grpId="1" nodeType="clickEffect">
                                  <p:stCondLst>
                                    <p:cond delay="0"/>
                                  </p:stCondLst>
                                  <p:childTnLst>
                                    <p:anim calcmode="lin" valueType="num">
                                      <p:cBhvr additive="base">
                                        <p:cTn id="12" dur="5000"/>
                                        <p:tgtEl>
                                          <p:spTgt spid="18470"/>
                                        </p:tgtEl>
                                        <p:attrNameLst>
                                          <p:attrName>ppt_x</p:attrName>
                                        </p:attrNameLst>
                                      </p:cBhvr>
                                      <p:tavLst>
                                        <p:tav tm="0">
                                          <p:val>
                                            <p:strVal val="ppt_x"/>
                                          </p:val>
                                        </p:tav>
                                        <p:tav tm="100000">
                                          <p:val>
                                            <p:strVal val="1+ppt_w/2"/>
                                          </p:val>
                                        </p:tav>
                                      </p:tavLst>
                                    </p:anim>
                                    <p:anim calcmode="lin" valueType="num">
                                      <p:cBhvr additive="base">
                                        <p:cTn id="13" dur="5000"/>
                                        <p:tgtEl>
                                          <p:spTgt spid="18470"/>
                                        </p:tgtEl>
                                        <p:attrNameLst>
                                          <p:attrName>ppt_y</p:attrName>
                                        </p:attrNameLst>
                                      </p:cBhvr>
                                      <p:tavLst>
                                        <p:tav tm="0">
                                          <p:val>
                                            <p:strVal val="ppt_y"/>
                                          </p:val>
                                        </p:tav>
                                        <p:tav tm="100000">
                                          <p:val>
                                            <p:strVal val="ppt_y"/>
                                          </p:val>
                                        </p:tav>
                                      </p:tavLst>
                                    </p:anim>
                                    <p:set>
                                      <p:cBhvr>
                                        <p:cTn id="14" dur="1" fill="hold">
                                          <p:stCondLst>
                                            <p:cond delay="4999"/>
                                          </p:stCondLst>
                                        </p:cTn>
                                        <p:tgtEl>
                                          <p:spTgt spid="184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0" grpId="0"/>
      <p:bldP spid="1847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Enrollment Trends</a:t>
            </a:r>
          </a:p>
        </p:txBody>
      </p:sp>
      <p:pic>
        <p:nvPicPr>
          <p:cNvPr id="48131" name="Picture 3" descr="5001trends"/>
          <p:cNvPicPr>
            <a:picLocks noGrp="1" noChangeAspect="1" noChangeArrowheads="1"/>
          </p:cNvPicPr>
          <p:nvPr>
            <p:ph idx="1"/>
          </p:nvPr>
        </p:nvPicPr>
        <p:blipFill>
          <a:blip r:embed="rId2"/>
          <a:srcRect/>
          <a:stretch>
            <a:fillRect/>
          </a:stretch>
        </p:blipFill>
        <p:spPr>
          <a:xfrm>
            <a:off x="2209800" y="1981200"/>
            <a:ext cx="4633913" cy="3792538"/>
          </a:xfrm>
          <a:noFill/>
          <a:ln w="57150">
            <a:solidFill>
              <a:srgbClr val="0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2"/>
          <p:cNvSpPr>
            <a:spLocks noGrp="1" noChangeArrowheads="1"/>
          </p:cNvSpPr>
          <p:nvPr>
            <p:ph type="title" idx="4294967295"/>
          </p:nvPr>
        </p:nvSpPr>
        <p:spPr>
          <a:xfrm>
            <a:off x="457200" y="76200"/>
            <a:ext cx="8229600" cy="1143000"/>
          </a:xfrm>
          <a:noFill/>
        </p:spPr>
        <p:txBody>
          <a:bodyPr/>
          <a:lstStyle/>
          <a:p>
            <a:r>
              <a:rPr lang="en-US" sz="2800" b="1" dirty="0">
                <a:ea typeface="ＭＳ Ｐゴシック" charset="-128"/>
                <a:cs typeface="ＭＳ Ｐゴシック" charset="-128"/>
              </a:rPr>
              <a:t>Number of High School Graduates, </a:t>
            </a:r>
            <a:br>
              <a:rPr lang="en-US" sz="2800" b="1" dirty="0">
                <a:ea typeface="ＭＳ Ｐゴシック" charset="-128"/>
                <a:cs typeface="ＭＳ Ｐゴシック" charset="-128"/>
              </a:rPr>
            </a:br>
            <a:r>
              <a:rPr lang="en-US" sz="2800" b="1" dirty="0">
                <a:ea typeface="ＭＳ Ｐゴシック" charset="-128"/>
                <a:cs typeface="ＭＳ Ｐゴシック" charset="-128"/>
              </a:rPr>
              <a:t>1992-2022:  Ohio</a:t>
            </a:r>
          </a:p>
        </p:txBody>
      </p:sp>
      <p:sp>
        <p:nvSpPr>
          <p:cNvPr id="82948" name="Rectangle 4"/>
          <p:cNvSpPr>
            <a:spLocks noChangeArrowheads="1"/>
          </p:cNvSpPr>
          <p:nvPr/>
        </p:nvSpPr>
        <p:spPr bwMode="auto">
          <a:xfrm>
            <a:off x="6754813" y="6623050"/>
            <a:ext cx="20224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t>Source: WICHE/The College Board</a:t>
            </a:r>
          </a:p>
        </p:txBody>
      </p:sp>
      <p:pic>
        <p:nvPicPr>
          <p:cNvPr id="82949" name="Object 6"/>
          <p:cNvPicPr>
            <a:picLocks noChangeAspect="1" noChangeArrowheads="1"/>
          </p:cNvPicPr>
          <p:nvPr/>
        </p:nvPicPr>
        <p:blipFill>
          <a:blip r:embed="rId3"/>
          <a:srcRect/>
          <a:stretch>
            <a:fillRect/>
          </a:stretch>
        </p:blipFill>
        <p:spPr bwMode="auto">
          <a:xfrm>
            <a:off x="914400" y="1143000"/>
            <a:ext cx="7620000" cy="5450670"/>
          </a:xfrm>
          <a:prstGeom prst="rect">
            <a:avLst/>
          </a:prstGeom>
          <a:noFill/>
          <a:ln w="12700">
            <a:noFill/>
            <a:miter lim="800000"/>
            <a:headEnd/>
            <a:tailEnd/>
          </a:ln>
        </p:spPr>
      </p:pic>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idx="4294967295"/>
          </p:nvPr>
        </p:nvSpPr>
        <p:spPr>
          <a:noFill/>
        </p:spPr>
        <p:txBody>
          <a:bodyPr/>
          <a:lstStyle/>
          <a:p>
            <a:r>
              <a:rPr lang="en-US" sz="2800" b="1" dirty="0">
                <a:ea typeface="ＭＳ Ｐゴシック" charset="-128"/>
                <a:cs typeface="ＭＳ Ｐゴシック" charset="-128"/>
              </a:rPr>
              <a:t>Number of High School Graduates, </a:t>
            </a:r>
            <a:br>
              <a:rPr lang="en-US" sz="2800" b="1" dirty="0">
                <a:ea typeface="ＭＳ Ｐゴシック" charset="-128"/>
                <a:cs typeface="ＭＳ Ｐゴシック" charset="-128"/>
              </a:rPr>
            </a:br>
            <a:r>
              <a:rPr lang="en-US" sz="2800" b="1" dirty="0">
                <a:ea typeface="ＭＳ Ｐゴシック" charset="-128"/>
                <a:cs typeface="ＭＳ Ｐゴシック" charset="-128"/>
              </a:rPr>
              <a:t>1992-2022:  Texas</a:t>
            </a:r>
          </a:p>
        </p:txBody>
      </p:sp>
      <p:sp>
        <p:nvSpPr>
          <p:cNvPr id="84996" name="Rectangle 4"/>
          <p:cNvSpPr>
            <a:spLocks noChangeArrowheads="1"/>
          </p:cNvSpPr>
          <p:nvPr/>
        </p:nvSpPr>
        <p:spPr bwMode="auto">
          <a:xfrm>
            <a:off x="6754813" y="6623050"/>
            <a:ext cx="2022475" cy="2413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000"/>
              <a:t>Source: WICHE/The College Board</a:t>
            </a:r>
          </a:p>
        </p:txBody>
      </p:sp>
      <p:pic>
        <p:nvPicPr>
          <p:cNvPr id="84997" name="Object 6"/>
          <p:cNvPicPr>
            <a:picLocks noChangeAspect="1" noChangeArrowheads="1"/>
          </p:cNvPicPr>
          <p:nvPr/>
        </p:nvPicPr>
        <p:blipFill>
          <a:blip r:embed="rId3"/>
          <a:srcRect/>
          <a:stretch>
            <a:fillRect/>
          </a:stretch>
        </p:blipFill>
        <p:spPr bwMode="auto">
          <a:xfrm>
            <a:off x="990600" y="1447800"/>
            <a:ext cx="7217847" cy="51816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81"/>
          <p:cNvSpPr>
            <a:spLocks noGrp="1" noChangeArrowheads="1"/>
          </p:cNvSpPr>
          <p:nvPr>
            <p:ph type="title"/>
          </p:nvPr>
        </p:nvSpPr>
        <p:spPr>
          <a:xfrm>
            <a:off x="457200" y="1066800"/>
            <a:ext cx="8229600" cy="1143000"/>
          </a:xfrm>
        </p:spPr>
        <p:txBody>
          <a:bodyPr/>
          <a:lstStyle/>
          <a:p>
            <a:pPr eaLnBrk="1" hangingPunct="1"/>
            <a:r>
              <a:rPr lang="en-US" sz="2400" b="1" dirty="0">
                <a:solidFill>
                  <a:schemeClr val="tx1"/>
                </a:solidFill>
                <a:latin typeface="Century Schoolbook" charset="0"/>
                <a:ea typeface="Times New Roman" charset="0"/>
                <a:cs typeface="Times New Roman" charset="0"/>
              </a:rPr>
              <a:t>COLLEGES AND UNIVERSITIES</a:t>
            </a:r>
            <a:r>
              <a:rPr lang="en-US" sz="3200" dirty="0">
                <a:ea typeface="ＭＳ Ｐゴシック" charset="-128"/>
                <a:cs typeface="ＭＳ Ｐゴシック" charset="-128"/>
              </a:rPr>
              <a:t/>
            </a:r>
            <a:br>
              <a:rPr lang="en-US" sz="3200" dirty="0">
                <a:ea typeface="ＭＳ Ｐゴシック" charset="-128"/>
                <a:cs typeface="ＭＳ Ｐゴシック" charset="-128"/>
              </a:rPr>
            </a:br>
            <a:endParaRPr lang="en-US" sz="3200" dirty="0">
              <a:ea typeface="ＭＳ Ｐゴシック" charset="-128"/>
              <a:cs typeface="ＭＳ Ｐゴシック" charset="-128"/>
            </a:endParaRPr>
          </a:p>
        </p:txBody>
      </p:sp>
      <p:graphicFrame>
        <p:nvGraphicFramePr>
          <p:cNvPr id="85167" name="Group 175"/>
          <p:cNvGraphicFramePr>
            <a:graphicFrameLocks noGrp="1"/>
          </p:cNvGraphicFramePr>
          <p:nvPr>
            <p:ph idx="1"/>
          </p:nvPr>
        </p:nvGraphicFramePr>
        <p:xfrm>
          <a:off x="1447800" y="2286000"/>
          <a:ext cx="6324600" cy="3281364"/>
        </p:xfrm>
        <a:graphic>
          <a:graphicData uri="http://schemas.openxmlformats.org/drawingml/2006/table">
            <a:tbl>
              <a:tblPr/>
              <a:tblGrid>
                <a:gridCol w="5408613"/>
                <a:gridCol w="915987"/>
              </a:tblGrid>
              <a:tr h="2428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Higher education:</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cap="flat">
                      <a:noFill/>
                    </a:lnL>
                    <a:lnR w="28575" cap="flat" cmpd="sng" algn="ctr">
                      <a:solidFill>
                        <a:schemeClr val="tx1"/>
                      </a:solidFill>
                      <a:prstDash val="solid"/>
                      <a:round/>
                      <a:headEnd type="none" w="med" len="med"/>
                      <a:tailEnd type="none" w="med" len="med"/>
                    </a:lnR>
                    <a:lnT w="0" cap="flat" cmpd="sng" algn="ctr">
                      <a:solidFill>
                        <a:srgbClr val="A0A0A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Public 4-year institutions</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cap="flat">
                      <a:noFill/>
                    </a:lnL>
                    <a:lnR>
                      <a:noFill/>
                    </a:lnR>
                    <a:lnT>
                      <a:noFill/>
                    </a:lnT>
                    <a:lnB w="3175" cap="flat" cmpd="sng" algn="ctr">
                      <a:solidFill>
                        <a:srgbClr val="A0A0A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2" charset="0"/>
                          <a:ea typeface="Times New Roman" pitchFamily="32" charset="0"/>
                          <a:cs typeface="Times New Roman" pitchFamily="32" charset="0"/>
                        </a:rPr>
                        <a:t>634</a:t>
                      </a:r>
                      <a:endParaRPr kumimoji="0" lang="en-US" sz="2000" b="0" i="0" u="none" strike="noStrike" cap="none" normalizeH="0" baseline="0">
                        <a:ln>
                          <a:noFill/>
                        </a:ln>
                        <a:solidFill>
                          <a:srgbClr val="FFFFFF"/>
                        </a:solidFill>
                        <a:effectLst/>
                        <a:latin typeface="Arial" pitchFamily="32" charset="0"/>
                      </a:endParaRPr>
                    </a:p>
                  </a:txBody>
                  <a:tcPr anchor="ctr" horzOverflow="overflow">
                    <a:lnL>
                      <a:noFill/>
                    </a:lnL>
                    <a:lnR cap="flat">
                      <a:noFill/>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Public 2-year institutions</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cap="flat">
                      <a:noFill/>
                    </a:lnL>
                    <a:lnR w="0" cap="flat" cmpd="sng" algn="ctr">
                      <a:solidFill>
                        <a:srgbClr val="A0A0A0"/>
                      </a:solidFill>
                      <a:prstDash val="solid"/>
                      <a:round/>
                      <a:headEnd type="none" w="med" len="med"/>
                      <a:tailEnd type="none" w="med" len="med"/>
                    </a:lnR>
                    <a:lnT w="3175"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2" charset="0"/>
                          <a:ea typeface="Times New Roman" pitchFamily="32" charset="0"/>
                          <a:cs typeface="Times New Roman" pitchFamily="32" charset="0"/>
                        </a:rPr>
                        <a:t>1,086</a:t>
                      </a:r>
                      <a:endParaRPr kumimoji="0" lang="en-US" sz="2000" b="0" i="0" u="none" strike="noStrike" cap="none" normalizeH="0" baseline="0">
                        <a:ln>
                          <a:noFill/>
                        </a:ln>
                        <a:solidFill>
                          <a:srgbClr val="FFFFFF"/>
                        </a:solidFill>
                        <a:effectLst/>
                        <a:latin typeface="Arial" pitchFamily="32" charset="0"/>
                      </a:endParaRPr>
                    </a:p>
                  </a:txBody>
                  <a:tcPr anchor="ctr" horzOverflow="overflow">
                    <a:lnL w="0" cap="flat" cmpd="sng" algn="ctr">
                      <a:solidFill>
                        <a:srgbClr val="A0A0A0"/>
                      </a:solidFill>
                      <a:prstDash val="solid"/>
                      <a:round/>
                      <a:headEnd type="none" w="med" len="med"/>
                      <a:tailEnd type="none" w="med" len="med"/>
                    </a:lnL>
                    <a:lnR cap="flat">
                      <a:noFill/>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Private 4-year institutions, nonprofit</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cap="flat">
                      <a:noFill/>
                    </a:lnL>
                    <a:lnR w="0" cap="flat" cmpd="sng" algn="ctr">
                      <a:solidFill>
                        <a:srgbClr val="A0A0A0"/>
                      </a:solidFill>
                      <a:prstDash val="solid"/>
                      <a:round/>
                      <a:headEnd type="none" w="med" len="med"/>
                      <a:tailEnd type="none" w="med" len="med"/>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2" charset="0"/>
                          <a:ea typeface="Times New Roman" pitchFamily="32" charset="0"/>
                          <a:cs typeface="Times New Roman" pitchFamily="32" charset="0"/>
                        </a:rPr>
                        <a:t>1,546</a:t>
                      </a:r>
                      <a:endParaRPr kumimoji="0" lang="en-US" sz="2000" b="0" i="0" u="none" strike="noStrike" cap="none" normalizeH="0" baseline="0">
                        <a:ln>
                          <a:noFill/>
                        </a:ln>
                        <a:solidFill>
                          <a:srgbClr val="FFFFFF"/>
                        </a:solidFill>
                        <a:effectLst/>
                        <a:latin typeface="Arial" pitchFamily="32" charset="0"/>
                      </a:endParaRPr>
                    </a:p>
                  </a:txBody>
                  <a:tcPr anchor="ctr" horzOverflow="overflow">
                    <a:lnL w="0" cap="flat" cmpd="sng" algn="ctr">
                      <a:solidFill>
                        <a:srgbClr val="A0A0A0"/>
                      </a:solidFill>
                      <a:prstDash val="solid"/>
                      <a:round/>
                      <a:headEnd type="none" w="med" len="med"/>
                      <a:tailEnd type="none" w="med" len="med"/>
                    </a:lnL>
                    <a:lnR cap="flat">
                      <a:noFill/>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2" charset="0"/>
                          <a:ea typeface="Times New Roman" pitchFamily="32" charset="0"/>
                          <a:cs typeface="Times New Roman" pitchFamily="32" charset="0"/>
                        </a:rPr>
                        <a:t>Private 4-year institutions, for-profit</a:t>
                      </a:r>
                      <a:endParaRPr kumimoji="0" lang="en-US" sz="2000" b="0" i="0" u="none" strike="noStrike" cap="none" normalizeH="0" baseline="0">
                        <a:ln>
                          <a:noFill/>
                        </a:ln>
                        <a:solidFill>
                          <a:srgbClr val="FFFFFF"/>
                        </a:solidFill>
                        <a:effectLst/>
                        <a:latin typeface="Arial" pitchFamily="32" charset="0"/>
                      </a:endParaRPr>
                    </a:p>
                  </a:txBody>
                  <a:tcPr anchor="ctr" horzOverflow="overflow">
                    <a:lnL cap="flat">
                      <a:noFill/>
                    </a:lnL>
                    <a:lnR w="0" cap="flat" cmpd="sng" algn="ctr">
                      <a:solidFill>
                        <a:srgbClr val="A0A0A0"/>
                      </a:solidFill>
                      <a:prstDash val="solid"/>
                      <a:round/>
                      <a:headEnd type="none" w="med" len="med"/>
                      <a:tailEnd type="none" w="med" len="med"/>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2" charset="0"/>
                          <a:ea typeface="Times New Roman" pitchFamily="32" charset="0"/>
                          <a:cs typeface="Times New Roman" pitchFamily="32" charset="0"/>
                        </a:rPr>
                        <a:t>350</a:t>
                      </a:r>
                      <a:endParaRPr kumimoji="0" lang="en-US" sz="2000" b="0" i="0" u="none" strike="noStrike" cap="none" normalizeH="0" baseline="0">
                        <a:ln>
                          <a:noFill/>
                        </a:ln>
                        <a:solidFill>
                          <a:srgbClr val="FFFFFF"/>
                        </a:solidFill>
                        <a:effectLst/>
                        <a:latin typeface="Arial" pitchFamily="32" charset="0"/>
                      </a:endParaRPr>
                    </a:p>
                  </a:txBody>
                  <a:tcPr anchor="ctr" horzOverflow="overflow">
                    <a:lnL w="0" cap="flat" cmpd="sng" algn="ctr">
                      <a:solidFill>
                        <a:srgbClr val="A0A0A0"/>
                      </a:solidFill>
                      <a:prstDash val="solid"/>
                      <a:round/>
                      <a:headEnd type="none" w="med" len="med"/>
                      <a:tailEnd type="none" w="med" len="med"/>
                    </a:lnL>
                    <a:lnR cap="flat">
                      <a:noFill/>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Private 2-year institutions, nonprofit</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cap="flat">
                      <a:noFill/>
                    </a:lnL>
                    <a:lnR w="0" cap="flat" cmpd="sng" algn="ctr">
                      <a:solidFill>
                        <a:srgbClr val="A0A0A0"/>
                      </a:solidFill>
                      <a:prstDash val="solid"/>
                      <a:round/>
                      <a:headEnd type="none" w="med" len="med"/>
                      <a:tailEnd type="none" w="med" len="med"/>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2" charset="0"/>
                          <a:ea typeface="Times New Roman" pitchFamily="32" charset="0"/>
                          <a:cs typeface="Times New Roman" pitchFamily="32" charset="0"/>
                        </a:rPr>
                        <a:t>118</a:t>
                      </a:r>
                      <a:endParaRPr kumimoji="0" lang="en-US" sz="2000" b="0" i="0" u="none" strike="noStrike" cap="none" normalizeH="0" baseline="0">
                        <a:ln>
                          <a:noFill/>
                        </a:ln>
                        <a:solidFill>
                          <a:srgbClr val="FFFFFF"/>
                        </a:solidFill>
                        <a:effectLst/>
                        <a:latin typeface="Arial" pitchFamily="32" charset="0"/>
                      </a:endParaRPr>
                    </a:p>
                  </a:txBody>
                  <a:tcPr anchor="ctr" horzOverflow="overflow">
                    <a:lnL w="0" cap="flat" cmpd="sng" algn="ctr">
                      <a:solidFill>
                        <a:srgbClr val="A0A0A0"/>
                      </a:solidFill>
                      <a:prstDash val="solid"/>
                      <a:round/>
                      <a:headEnd type="none" w="med" len="med"/>
                      <a:tailEnd type="none" w="med" len="med"/>
                    </a:lnL>
                    <a:lnR cap="flat">
                      <a:noFill/>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Private 2-year institutions, for-profit</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cap="flat">
                      <a:noFill/>
                    </a:lnL>
                    <a:lnR w="0" cap="flat" cmpd="sng" algn="ctr">
                      <a:solidFill>
                        <a:srgbClr val="A0A0A0"/>
                      </a:solidFill>
                      <a:prstDash val="solid"/>
                      <a:round/>
                      <a:headEnd type="none" w="med" len="med"/>
                      <a:tailEnd type="none" w="med" len="med"/>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32" charset="0"/>
                          <a:ea typeface="Times New Roman" pitchFamily="32" charset="0"/>
                          <a:cs typeface="Times New Roman" pitchFamily="32" charset="0"/>
                        </a:rPr>
                        <a:t>502</a:t>
                      </a:r>
                      <a:endParaRPr kumimoji="0" lang="en-US" sz="2000" b="0" i="0" u="none" strike="noStrike" cap="none" normalizeH="0" baseline="0">
                        <a:ln>
                          <a:noFill/>
                        </a:ln>
                        <a:solidFill>
                          <a:srgbClr val="FFFFFF"/>
                        </a:solidFill>
                        <a:effectLst/>
                        <a:latin typeface="Arial" pitchFamily="32" charset="0"/>
                      </a:endParaRPr>
                    </a:p>
                  </a:txBody>
                  <a:tcPr anchor="ctr" horzOverflow="overflow">
                    <a:lnL w="0" cap="flat" cmpd="sng" algn="ctr">
                      <a:solidFill>
                        <a:srgbClr val="A0A0A0"/>
                      </a:solidFill>
                      <a:prstDash val="solid"/>
                      <a:round/>
                      <a:headEnd type="none" w="med" len="med"/>
                      <a:tailEnd type="none" w="med" len="med"/>
                    </a:lnL>
                    <a:lnR cap="flat">
                      <a:noFill/>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Total</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cap="flat">
                      <a:noFill/>
                    </a:lnL>
                    <a:lnR w="0" cap="flat" cmpd="sng" algn="ctr">
                      <a:solidFill>
                        <a:srgbClr val="A0A0A0"/>
                      </a:solidFill>
                      <a:prstDash val="solid"/>
                      <a:round/>
                      <a:headEnd type="none" w="med" len="med"/>
                      <a:tailEnd type="none" w="med" len="med"/>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pitchFamily="32" charset="0"/>
                          <a:ea typeface="Times New Roman" pitchFamily="32" charset="0"/>
                          <a:cs typeface="Times New Roman" pitchFamily="32" charset="0"/>
                        </a:rPr>
                        <a:t>4,236</a:t>
                      </a:r>
                      <a:endParaRPr kumimoji="0" lang="en-US" sz="2000" b="0" i="0" u="none" strike="noStrike" cap="none" normalizeH="0" baseline="0" dirty="0">
                        <a:ln>
                          <a:noFill/>
                        </a:ln>
                        <a:solidFill>
                          <a:srgbClr val="FFFFFF"/>
                        </a:solidFill>
                        <a:effectLst/>
                        <a:latin typeface="Arial" pitchFamily="32" charset="0"/>
                      </a:endParaRPr>
                    </a:p>
                  </a:txBody>
                  <a:tcPr anchor="ctr" horzOverflow="overflow">
                    <a:lnL w="0" cap="flat" cmpd="sng" algn="ctr">
                      <a:solidFill>
                        <a:srgbClr val="A0A0A0"/>
                      </a:solidFill>
                      <a:prstDash val="solid"/>
                      <a:round/>
                      <a:headEnd type="none" w="med" len="med"/>
                      <a:tailEnd type="none" w="med" len="med"/>
                    </a:lnL>
                    <a:lnR w="0" cap="flat" cmpd="sng" algn="ctr">
                      <a:solidFill>
                        <a:srgbClr val="A0A0A0"/>
                      </a:solidFill>
                      <a:prstDash val="solid"/>
                      <a:round/>
                      <a:headEnd type="none" w="med" len="med"/>
                      <a:tailEnd type="none" w="med" len="med"/>
                    </a:lnR>
                    <a:lnT w="0" cap="flat" cmpd="sng" algn="ctr">
                      <a:solidFill>
                        <a:srgbClr val="A0A0A0"/>
                      </a:solidFill>
                      <a:prstDash val="solid"/>
                      <a:round/>
                      <a:headEnd type="none" w="med" len="med"/>
                      <a:tailEnd type="none" w="med" len="med"/>
                    </a:lnT>
                    <a:lnB w="0" cap="flat" cmpd="sng" algn="ctr">
                      <a:solidFill>
                        <a:srgbClr val="A0A0A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rot="852050">
            <a:off x="382386" y="2032573"/>
            <a:ext cx="8153400" cy="2246769"/>
          </a:xfrm>
          <a:prstGeom prst="rect">
            <a:avLst/>
          </a:prstGeom>
          <a:solidFill>
            <a:srgbClr val="FFFFFF"/>
          </a:solidFill>
          <a:ln w="76200" cmpd="sng">
            <a:solidFill>
              <a:srgbClr val="FFFF00"/>
            </a:solidFill>
          </a:ln>
        </p:spPr>
        <p:txBody>
          <a:bodyPr wrap="square" rtlCol="0">
            <a:spAutoFit/>
          </a:bodyPr>
          <a:lstStyle/>
          <a:p>
            <a:pPr algn="ctr"/>
            <a:r>
              <a:rPr lang="en-US" sz="2800" b="1" dirty="0" smtClean="0">
                <a:solidFill>
                  <a:schemeClr val="bg1"/>
                </a:solidFill>
              </a:rPr>
              <a:t>Postsecondary Institutions</a:t>
            </a:r>
          </a:p>
          <a:p>
            <a:pPr algn="ctr"/>
            <a:endParaRPr lang="en-US" sz="2800" b="1" dirty="0" smtClean="0">
              <a:solidFill>
                <a:schemeClr val="bg1"/>
              </a:solidFill>
            </a:endParaRPr>
          </a:p>
          <a:p>
            <a:r>
              <a:rPr lang="en-US" sz="2800" dirty="0" smtClean="0">
                <a:solidFill>
                  <a:schemeClr val="bg1"/>
                </a:solidFill>
              </a:rPr>
              <a:t>Colleges and Universities  (award degrees) 4200 </a:t>
            </a:r>
          </a:p>
          <a:p>
            <a:r>
              <a:rPr lang="en-US" sz="2800" dirty="0" smtClean="0">
                <a:solidFill>
                  <a:schemeClr val="bg1"/>
                </a:solidFill>
              </a:rPr>
              <a:t>Institutions award vocational certificates      </a:t>
            </a:r>
            <a:r>
              <a:rPr lang="en-US" sz="2800" u="sng" dirty="0" smtClean="0">
                <a:solidFill>
                  <a:schemeClr val="bg1"/>
                </a:solidFill>
              </a:rPr>
              <a:t>2300</a:t>
            </a:r>
          </a:p>
          <a:p>
            <a:r>
              <a:rPr lang="en-US" sz="2800" dirty="0" smtClean="0">
                <a:solidFill>
                  <a:schemeClr val="bg1"/>
                </a:solidFill>
              </a:rPr>
              <a:t>															 6500</a:t>
            </a:r>
          </a:p>
        </p:txBody>
      </p:sp>
      <p:sp>
        <p:nvSpPr>
          <p:cNvPr id="6" name="Bevel 5"/>
          <p:cNvSpPr/>
          <p:nvPr/>
        </p:nvSpPr>
        <p:spPr>
          <a:xfrm>
            <a:off x="609600" y="4584192"/>
            <a:ext cx="4267200" cy="1042416"/>
          </a:xfrm>
          <a:prstGeom prst="bevel">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Only 634 public four-year colleges and universities in USA</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style.rotation</p:attrName>
                                        </p:attrNameLst>
                                      </p:cBhvr>
                                      <p:tavLst>
                                        <p:tav tm="0">
                                          <p:val>
                                            <p:fltVal val="0"/>
                                          </p:val>
                                        </p:tav>
                                        <p:tav tm="100000">
                                          <p:val>
                                            <p:fltVal val="720"/>
                                          </p:val>
                                        </p:tav>
                                      </p:tavLst>
                                    </p:anim>
                                    <p:anim calcmode="lin" valueType="num">
                                      <p:cBhvr>
                                        <p:cTn id="8" dur="2000"/>
                                        <p:tgtEl>
                                          <p:spTgt spid="5"/>
                                        </p:tgtEl>
                                        <p:attrNameLst>
                                          <p:attrName>ppt_h</p:attrName>
                                        </p:attrNameLst>
                                      </p:cBhvr>
                                      <p:tavLst>
                                        <p:tav tm="0">
                                          <p:val>
                                            <p:strVal val="ppt_h"/>
                                          </p:val>
                                        </p:tav>
                                        <p:tav tm="100000">
                                          <p:val>
                                            <p:fltVal val="0"/>
                                          </p:val>
                                        </p:tav>
                                      </p:tavLst>
                                    </p:anim>
                                    <p:anim calcmode="lin" valueType="num">
                                      <p:cBhvr>
                                        <p:cTn id="9" dur="2000"/>
                                        <p:tgtEl>
                                          <p:spTgt spid="5"/>
                                        </p:tgtEl>
                                        <p:attrNameLst>
                                          <p:attrName>ppt_w</p:attrName>
                                        </p:attrNameLst>
                                      </p:cBhvr>
                                      <p:tavLst>
                                        <p:tav tm="0">
                                          <p:val>
                                            <p:strVal val="ppt_w"/>
                                          </p:val>
                                        </p:tav>
                                        <p:tav tm="100000">
                                          <p:val>
                                            <p:fltVal val="0"/>
                                          </p:val>
                                        </p:tav>
                                      </p:tavLst>
                                    </p:anim>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HLC Final 2008c">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3">
    <a:dk1>
      <a:srgbClr val="000000"/>
    </a:dk1>
    <a:lt1>
      <a:srgbClr val="FFFFFF"/>
    </a:lt1>
    <a:dk2>
      <a:srgbClr val="4975AD"/>
    </a:dk2>
    <a:lt2>
      <a:srgbClr val="808080"/>
    </a:lt2>
    <a:accent1>
      <a:srgbClr val="AFBD22"/>
    </a:accent1>
    <a:accent2>
      <a:srgbClr val="005295"/>
    </a:accent2>
    <a:accent3>
      <a:srgbClr val="FFFFFF"/>
    </a:accent3>
    <a:accent4>
      <a:srgbClr val="000000"/>
    </a:accent4>
    <a:accent5>
      <a:srgbClr val="D4DBAB"/>
    </a:accent5>
    <a:accent6>
      <a:srgbClr val="004987"/>
    </a:accent6>
    <a:hlink>
      <a:srgbClr val="FF9900"/>
    </a:hlink>
    <a:folHlink>
      <a:srgbClr val="8B8D09"/>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13">
    <a:dk1>
      <a:srgbClr val="000000"/>
    </a:dk1>
    <a:lt1>
      <a:srgbClr val="FFFFFF"/>
    </a:lt1>
    <a:dk2>
      <a:srgbClr val="4975AD"/>
    </a:dk2>
    <a:lt2>
      <a:srgbClr val="808080"/>
    </a:lt2>
    <a:accent1>
      <a:srgbClr val="AFBD22"/>
    </a:accent1>
    <a:accent2>
      <a:srgbClr val="005295"/>
    </a:accent2>
    <a:accent3>
      <a:srgbClr val="FFFFFF"/>
    </a:accent3>
    <a:accent4>
      <a:srgbClr val="000000"/>
    </a:accent4>
    <a:accent5>
      <a:srgbClr val="D4DBAB"/>
    </a:accent5>
    <a:accent6>
      <a:srgbClr val="004987"/>
    </a:accent6>
    <a:hlink>
      <a:srgbClr val="FF9900"/>
    </a:hlink>
    <a:folHlink>
      <a:srgbClr val="8B8D09"/>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HLC Final 2008c.thmx</Template>
  <TotalTime>2484</TotalTime>
  <Words>1757</Words>
  <Application>Microsoft Office PowerPoint</Application>
  <PresentationFormat>On-screen Show (4:3)</PresentationFormat>
  <Paragraphs>316</Paragraphs>
  <Slides>48</Slides>
  <Notes>9</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48</vt:i4>
      </vt:variant>
    </vt:vector>
  </HeadingPairs>
  <TitlesOfParts>
    <vt:vector size="50" baseType="lpstr">
      <vt:lpstr>HLC Final 2008c</vt:lpstr>
      <vt:lpstr>Macintosh HD:Users:dmeabon:Documents:Classes:History of Higher Education Course:History by Year:2003:2003 Syllabus.doc!OLE_LINK1</vt:lpstr>
      <vt:lpstr>Higher Education  in the  United States October 13, 2009  Much of presentation adapted from Eckel (2004). An Overview of Higher Education in the United States …Chronicle of Higher Education </vt:lpstr>
      <vt:lpstr>Slide 2</vt:lpstr>
      <vt:lpstr>History</vt:lpstr>
      <vt:lpstr>Slide 4</vt:lpstr>
      <vt:lpstr>Students</vt:lpstr>
      <vt:lpstr>Enrollment Trends</vt:lpstr>
      <vt:lpstr>Number of High School Graduates,  1992-2022:  Ohio</vt:lpstr>
      <vt:lpstr>Number of High School Graduates,  1992-2022:  Texas</vt:lpstr>
      <vt:lpstr>COLLEGES AND UNIVERSITIES </vt:lpstr>
      <vt:lpstr>Pro-Profits</vt:lpstr>
      <vt:lpstr>Colleges &amp; Universities  </vt:lpstr>
      <vt:lpstr>Slide 12</vt:lpstr>
      <vt:lpstr>Slide 13</vt:lpstr>
      <vt:lpstr>Slide 14</vt:lpstr>
      <vt:lpstr>US Constitution</vt:lpstr>
      <vt:lpstr>Slide 16</vt:lpstr>
      <vt:lpstr>Accreditation </vt:lpstr>
      <vt:lpstr>Slide 18</vt:lpstr>
      <vt:lpstr>Slide 19</vt:lpstr>
      <vt:lpstr>Slide 20</vt:lpstr>
      <vt:lpstr>Slide 21</vt:lpstr>
      <vt:lpstr>Slide 22</vt:lpstr>
      <vt:lpstr>The Federal Presence</vt:lpstr>
      <vt:lpstr>Federal Government</vt:lpstr>
      <vt:lpstr>Professional  Associations  </vt:lpstr>
      <vt:lpstr>The Federal Presence </vt:lpstr>
      <vt:lpstr>Slide 27</vt:lpstr>
      <vt:lpstr>Slide 28</vt:lpstr>
      <vt:lpstr>Slide 29</vt:lpstr>
      <vt:lpstr>Slide 30</vt:lpstr>
      <vt:lpstr>Slide 31</vt:lpstr>
      <vt:lpstr>Slide 32</vt:lpstr>
      <vt:lpstr>Slide 33</vt:lpstr>
      <vt:lpstr>  UG tuition, room &amp; board -AY 2007-08  </vt:lpstr>
      <vt:lpstr>Slide 35</vt:lpstr>
      <vt:lpstr>Tuition &amp; Fees download from CEEB http://professionals.collegeboard.com/profdownload/types-of-institutions-trends-2008.pdf</vt:lpstr>
      <vt:lpstr>Revenue Sources: Public Four-Year Colleges, Public Doctoral Universities, Private Four-Year Colleges, and Private Doctoral Universities, 2005-06</vt:lpstr>
      <vt:lpstr>Low Cost Option</vt:lpstr>
      <vt:lpstr>Revenue Sources Public Community Colleges</vt:lpstr>
      <vt:lpstr>Variation in Community College  Funding Sources</vt:lpstr>
      <vt:lpstr>Wayne County Community College District From Financial Plan 2008</vt:lpstr>
      <vt:lpstr>2009 </vt:lpstr>
      <vt:lpstr>Michigan </vt:lpstr>
      <vt:lpstr>The Expectation</vt:lpstr>
      <vt:lpstr>Slide 45</vt:lpstr>
      <vt:lpstr>Slide 46</vt:lpstr>
      <vt:lpstr>Slide 47</vt:lpstr>
      <vt:lpstr>That’s All Folks</vt:lpstr>
    </vt:vector>
  </TitlesOfParts>
  <Company>The University of Toledo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Finance</dc:title>
  <dc:creator>COE College of Education</dc:creator>
  <cp:lastModifiedBy>Mandatory</cp:lastModifiedBy>
  <cp:revision>85</cp:revision>
  <dcterms:created xsi:type="dcterms:W3CDTF">2010-01-04T20:38:20Z</dcterms:created>
  <dcterms:modified xsi:type="dcterms:W3CDTF">2010-01-11T17:18:12Z</dcterms:modified>
</cp:coreProperties>
</file>